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sldIdLst>
    <p:sldId id="257" r:id="rId4"/>
    <p:sldId id="1800" r:id="rId6"/>
    <p:sldId id="1468" r:id="rId7"/>
    <p:sldId id="1438" r:id="rId8"/>
    <p:sldId id="1442" r:id="rId9"/>
    <p:sldId id="2286" r:id="rId10"/>
    <p:sldId id="2287" r:id="rId11"/>
    <p:sldId id="2038" r:id="rId12"/>
    <p:sldId id="1361" r:id="rId13"/>
    <p:sldId id="1922" r:id="rId14"/>
    <p:sldId id="1613" r:id="rId15"/>
    <p:sldId id="1436" r:id="rId16"/>
    <p:sldId id="1614" r:id="rId17"/>
    <p:sldId id="1697" r:id="rId18"/>
    <p:sldId id="1515" r:id="rId19"/>
    <p:sldId id="1518" r:id="rId20"/>
    <p:sldId id="1355" r:id="rId21"/>
    <p:sldId id="1346" r:id="rId22"/>
    <p:sldId id="1496" r:id="rId23"/>
    <p:sldId id="1911" r:id="rId24"/>
    <p:sldId id="1383" r:id="rId25"/>
    <p:sldId id="1522" r:id="rId26"/>
    <p:sldId id="1347" r:id="rId27"/>
    <p:sldId id="1371" r:id="rId28"/>
    <p:sldId id="1348" r:id="rId29"/>
    <p:sldId id="1523" r:id="rId30"/>
    <p:sldId id="1349" r:id="rId31"/>
    <p:sldId id="1350" r:id="rId32"/>
    <p:sldId id="1382" r:id="rId33"/>
    <p:sldId id="1391" r:id="rId34"/>
    <p:sldId id="1351" r:id="rId35"/>
    <p:sldId id="1521" r:id="rId36"/>
    <p:sldId id="1519" r:id="rId37"/>
    <p:sldId id="1520" r:id="rId38"/>
    <p:sldId id="1352" r:id="rId39"/>
    <p:sldId id="1501" r:id="rId40"/>
    <p:sldId id="1503" r:id="rId41"/>
    <p:sldId id="1353" r:id="rId42"/>
    <p:sldId id="2161" r:id="rId43"/>
    <p:sldId id="1393" r:id="rId44"/>
    <p:sldId id="1354" r:id="rId45"/>
    <p:sldId id="1502" r:id="rId46"/>
    <p:sldId id="1470" r:id="rId47"/>
    <p:sldId id="1493" r:id="rId48"/>
    <p:sldId id="1494" r:id="rId49"/>
    <p:sldId id="1724" r:id="rId50"/>
    <p:sldId id="1495" r:id="rId51"/>
    <p:sldId id="1471" r:id="rId52"/>
    <p:sldId id="1525" r:id="rId53"/>
    <p:sldId id="1517" r:id="rId54"/>
    <p:sldId id="1526" r:id="rId55"/>
    <p:sldId id="1527" r:id="rId56"/>
    <p:sldId id="2162" r:id="rId57"/>
    <p:sldId id="1473" r:id="rId58"/>
    <p:sldId id="1529" r:id="rId59"/>
    <p:sldId id="1532" r:id="rId60"/>
    <p:sldId id="1530" r:id="rId61"/>
    <p:sldId id="2159" r:id="rId62"/>
    <p:sldId id="1534" r:id="rId63"/>
    <p:sldId id="1474" r:id="rId64"/>
    <p:sldId id="1484" r:id="rId65"/>
    <p:sldId id="1504" r:id="rId66"/>
    <p:sldId id="1505" r:id="rId67"/>
    <p:sldId id="1506" r:id="rId68"/>
    <p:sldId id="1497" r:id="rId69"/>
    <p:sldId id="1536" r:id="rId70"/>
    <p:sldId id="1509" r:id="rId71"/>
    <p:sldId id="1507" r:id="rId72"/>
    <p:sldId id="1475" r:id="rId73"/>
    <p:sldId id="1535" r:id="rId74"/>
    <p:sldId id="1719" r:id="rId75"/>
    <p:sldId id="1718" r:id="rId76"/>
    <p:sldId id="1720" r:id="rId77"/>
    <p:sldId id="1483" r:id="rId78"/>
    <p:sldId id="1477" r:id="rId79"/>
    <p:sldId id="1478" r:id="rId80"/>
    <p:sldId id="1480" r:id="rId81"/>
    <p:sldId id="1722" r:id="rId82"/>
    <p:sldId id="1481" r:id="rId83"/>
    <p:sldId id="1482" r:id="rId84"/>
    <p:sldId id="2244" r:id="rId85"/>
    <p:sldId id="1437" r:id="rId86"/>
    <p:sldId id="1615" r:id="rId87"/>
    <p:sldId id="1698" r:id="rId88"/>
    <p:sldId id="1340" r:id="rId89"/>
    <p:sldId id="1510" r:id="rId90"/>
    <p:sldId id="1487" r:id="rId91"/>
    <p:sldId id="1511" r:id="rId92"/>
    <p:sldId id="1512" r:id="rId93"/>
    <p:sldId id="1513" r:id="rId94"/>
    <p:sldId id="1914" r:id="rId95"/>
    <p:sldId id="1912" r:id="rId96"/>
    <p:sldId id="1918" r:id="rId97"/>
    <p:sldId id="1537" r:id="rId98"/>
    <p:sldId id="1538" r:id="rId99"/>
    <p:sldId id="1539" r:id="rId100"/>
    <p:sldId id="1514" r:id="rId101"/>
    <p:sldId id="1540" r:id="rId102"/>
    <p:sldId id="1714" r:id="rId103"/>
    <p:sldId id="1699" r:id="rId104"/>
    <p:sldId id="1715" r:id="rId105"/>
    <p:sldId id="1713" r:id="rId106"/>
    <p:sldId id="1711" r:id="rId107"/>
    <p:sldId id="1712" r:id="rId108"/>
    <p:sldId id="1541" r:id="rId109"/>
    <p:sldId id="1490" r:id="rId110"/>
    <p:sldId id="1916" r:id="rId111"/>
    <p:sldId id="1917" r:id="rId112"/>
    <p:sldId id="1915" r:id="rId113"/>
    <p:sldId id="1919" r:id="rId114"/>
    <p:sldId id="1542" r:id="rId115"/>
    <p:sldId id="1543" r:id="rId116"/>
    <p:sldId id="1700" r:id="rId117"/>
    <p:sldId id="1705" r:id="rId118"/>
    <p:sldId id="1707" r:id="rId119"/>
    <p:sldId id="1706" r:id="rId120"/>
    <p:sldId id="1544" r:id="rId121"/>
    <p:sldId id="1545" r:id="rId122"/>
    <p:sldId id="1920" r:id="rId123"/>
    <p:sldId id="1546" r:id="rId124"/>
    <p:sldId id="1547" r:id="rId125"/>
    <p:sldId id="1379" r:id="rId126"/>
  </p:sldIdLst>
  <p:sldSz cx="9144000" cy="5143500" type="screen16x9"/>
  <p:notesSz cx="6858000" cy="9144000"/>
  <p:custDataLst>
    <p:tags r:id="rId131"/>
  </p:custDataLst>
  <p:defaultTextStyle>
    <a:defPPr>
      <a:defRPr lang="zh-CN"/>
    </a:defPPr>
    <a:lvl1pPr marL="0" lvl="0" indent="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1pPr>
    <a:lvl2pPr marL="342900" lvl="1" indent="1143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4572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4572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4572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457200" algn="l" defTabSz="685800" rtl="0" eaLnBrk="0" fontAlgn="base" latinLnBrk="0" hangingPunct="0">
      <a:lnSpc>
        <a:spcPct val="100000"/>
      </a:lnSpc>
      <a:spcBef>
        <a:spcPct val="0"/>
      </a:spcBef>
      <a:spcAft>
        <a:spcPct val="0"/>
      </a:spcAft>
      <a:buNone/>
      <a:defRPr sz="1300" b="0"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 Qianshan" initials="LQ"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4261D"/>
    <a:srgbClr val="C00000"/>
    <a:srgbClr val="4D4D4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85"/>
    <p:restoredTop sz="93451" autoAdjust="0"/>
  </p:normalViewPr>
  <p:slideViewPr>
    <p:cSldViewPr snapToGrid="0" showGuides="1">
      <p:cViewPr varScale="1">
        <p:scale>
          <a:sx n="82" d="100"/>
          <a:sy n="82" d="100"/>
        </p:scale>
        <p:origin x="312"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1" Type="http://schemas.openxmlformats.org/officeDocument/2006/relationships/tags" Target="tags/tag3.xml"/><Relationship Id="rId130" Type="http://schemas.openxmlformats.org/officeDocument/2006/relationships/commentAuthors" Target="commentAuthors.xml"/><Relationship Id="rId13" Type="http://schemas.openxmlformats.org/officeDocument/2006/relationships/slide" Target="slides/slide9.xml"/><Relationship Id="rId129" Type="http://schemas.openxmlformats.org/officeDocument/2006/relationships/tableStyles" Target="tableStyles.xml"/><Relationship Id="rId128" Type="http://schemas.openxmlformats.org/officeDocument/2006/relationships/viewProps" Target="viewProps.xml"/><Relationship Id="rId127" Type="http://schemas.openxmlformats.org/officeDocument/2006/relationships/presProps" Target="presProps.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A9B6DCBF-CED1-496A-948F-C6153D2FB342}"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685800" rtl="0" eaLnBrk="0" fontAlgn="base" latinLnBrk="0" hangingPunct="0">
              <a:lnSpc>
                <a:spcPct val="100000"/>
              </a:lnSpc>
              <a:spcBef>
                <a:spcPct val="30000"/>
              </a:spcBef>
              <a:spcAft>
                <a:spcPct val="0"/>
              </a:spcAft>
              <a:buClrTx/>
              <a:buSzTx/>
              <a:buFontTx/>
              <a:buNone/>
              <a:defRPr/>
            </a:pPr>
            <a:endPar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685800" rtl="0" eaLnBrk="0" fontAlgn="base" latinLnBrk="0" hangingPunct="0">
              <a:lnSpc>
                <a:spcPct val="100000"/>
              </a:lnSpc>
              <a:spcBef>
                <a:spcPct val="30000"/>
              </a:spcBef>
              <a:spcAft>
                <a:spcPct val="0"/>
              </a:spcAft>
              <a:buClrTx/>
              <a:buSzTx/>
              <a:buFontTx/>
              <a:buNone/>
              <a:defRPr/>
            </a:pPr>
            <a:r>
              <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rPr>
              <a:t>编辑母版文本样式</a:t>
            </a:r>
            <a:endPar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endParaRPr>
          </a:p>
          <a:p>
            <a:pPr marL="342900" marR="0" lvl="1" indent="0" algn="l" defTabSz="685800" rtl="0" eaLnBrk="0" fontAlgn="base" latinLnBrk="0" hangingPunct="0">
              <a:lnSpc>
                <a:spcPct val="100000"/>
              </a:lnSpc>
              <a:spcBef>
                <a:spcPct val="30000"/>
              </a:spcBef>
              <a:spcAft>
                <a:spcPct val="0"/>
              </a:spcAft>
              <a:buClrTx/>
              <a:buSzTx/>
              <a:buFontTx/>
              <a:buNone/>
              <a:defRPr/>
            </a:pPr>
            <a:r>
              <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rPr>
              <a:t>第二级</a:t>
            </a:r>
            <a:endPar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endParaRPr>
          </a:p>
          <a:p>
            <a:pPr marL="685800" marR="0" lvl="2" indent="0" algn="l" defTabSz="685800" rtl="0" eaLnBrk="0" fontAlgn="base" latinLnBrk="0" hangingPunct="0">
              <a:lnSpc>
                <a:spcPct val="100000"/>
              </a:lnSpc>
              <a:spcBef>
                <a:spcPct val="30000"/>
              </a:spcBef>
              <a:spcAft>
                <a:spcPct val="0"/>
              </a:spcAft>
              <a:buClrTx/>
              <a:buSzTx/>
              <a:buFontTx/>
              <a:buNone/>
              <a:defRPr/>
            </a:pPr>
            <a:r>
              <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rPr>
              <a:t>第三级</a:t>
            </a:r>
            <a:endPar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endParaRPr>
          </a:p>
          <a:p>
            <a:pPr marL="1028700" marR="0" lvl="3" indent="0" algn="l" defTabSz="685800" rtl="0" eaLnBrk="0" fontAlgn="base" latinLnBrk="0" hangingPunct="0">
              <a:lnSpc>
                <a:spcPct val="100000"/>
              </a:lnSpc>
              <a:spcBef>
                <a:spcPct val="30000"/>
              </a:spcBef>
              <a:spcAft>
                <a:spcPct val="0"/>
              </a:spcAft>
              <a:buClrTx/>
              <a:buSzTx/>
              <a:buFontTx/>
              <a:buNone/>
              <a:defRPr/>
            </a:pPr>
            <a:r>
              <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rPr>
              <a:t>第四级</a:t>
            </a:r>
            <a:endPar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endParaRPr>
          </a:p>
          <a:p>
            <a:pPr marL="1371600" marR="0" lvl="4" indent="0" algn="l" defTabSz="685800" rtl="0" eaLnBrk="0" fontAlgn="base" latinLnBrk="0" hangingPunct="0">
              <a:lnSpc>
                <a:spcPct val="100000"/>
              </a:lnSpc>
              <a:spcBef>
                <a:spcPct val="30000"/>
              </a:spcBef>
              <a:spcAft>
                <a:spcPct val="0"/>
              </a:spcAft>
              <a:buClrTx/>
              <a:buSzTx/>
              <a:buFontTx/>
              <a:buNone/>
              <a:defRPr/>
            </a:pPr>
            <a:r>
              <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rPr>
              <a:t>第五级</a:t>
            </a:r>
            <a:endParaRPr kumimoji="0" lang="zh-CN" altLang="en-US" sz="900" b="0" i="0" u="none" strike="noStrike" kern="1200" cap="none" spc="0" normalizeH="0" baseline="0" noProof="0">
              <a:ln>
                <a:noFill/>
              </a:ln>
              <a:solidFill>
                <a:schemeClr val="tx1"/>
              </a:solidFill>
              <a:effectLst/>
              <a:uLnTx/>
              <a:uFillTx/>
              <a:latin typeface="+mn-lt"/>
              <a:ea typeface="+mn-ea"/>
              <a:cs typeface="等线" panose="02010600030101010101" charset="-122"/>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ADA2B09A-A795-4F19-8FE6-0D5C0A073B9F}" type="slidenum">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defTabSz="685800" rtl="0" eaLnBrk="0" fontAlgn="base" hangingPunct="0">
      <a:spcBef>
        <a:spcPct val="30000"/>
      </a:spcBef>
      <a:spcAft>
        <a:spcPct val="0"/>
      </a:spcAft>
      <a:defRPr sz="900" kern="1200">
        <a:solidFill>
          <a:schemeClr val="tx1"/>
        </a:solidFill>
        <a:latin typeface="+mn-lt"/>
        <a:ea typeface="+mn-ea"/>
        <a:cs typeface="等线" panose="02010600030101010101" charset="-122"/>
      </a:defRPr>
    </a:lvl1pPr>
    <a:lvl2pPr marL="342900" algn="l" defTabSz="685800" rtl="0" eaLnBrk="0" fontAlgn="base" hangingPunct="0">
      <a:spcBef>
        <a:spcPct val="30000"/>
      </a:spcBef>
      <a:spcAft>
        <a:spcPct val="0"/>
      </a:spcAft>
      <a:defRPr sz="900" kern="1200">
        <a:solidFill>
          <a:schemeClr val="tx1"/>
        </a:solidFill>
        <a:latin typeface="+mn-lt"/>
        <a:ea typeface="+mn-ea"/>
        <a:cs typeface="等线" panose="02010600030101010101" charset="-122"/>
      </a:defRPr>
    </a:lvl2pPr>
    <a:lvl3pPr marL="685800" algn="l" defTabSz="685800" rtl="0" eaLnBrk="0" fontAlgn="base" hangingPunct="0">
      <a:spcBef>
        <a:spcPct val="30000"/>
      </a:spcBef>
      <a:spcAft>
        <a:spcPct val="0"/>
      </a:spcAft>
      <a:defRPr sz="900" kern="1200">
        <a:solidFill>
          <a:schemeClr val="tx1"/>
        </a:solidFill>
        <a:latin typeface="+mn-lt"/>
        <a:ea typeface="+mn-ea"/>
        <a:cs typeface="等线" panose="02010600030101010101" charset="-122"/>
      </a:defRPr>
    </a:lvl3pPr>
    <a:lvl4pPr marL="1028700" algn="l" defTabSz="685800" rtl="0" eaLnBrk="0" fontAlgn="base" hangingPunct="0">
      <a:spcBef>
        <a:spcPct val="30000"/>
      </a:spcBef>
      <a:spcAft>
        <a:spcPct val="0"/>
      </a:spcAft>
      <a:defRPr sz="900" kern="1200">
        <a:solidFill>
          <a:schemeClr val="tx1"/>
        </a:solidFill>
        <a:latin typeface="+mn-lt"/>
        <a:ea typeface="+mn-ea"/>
        <a:cs typeface="等线" panose="02010600030101010101" charset="-122"/>
      </a:defRPr>
    </a:lvl4pPr>
    <a:lvl5pPr marL="1371600" algn="l" defTabSz="685800" rtl="0" eaLnBrk="0" fontAlgn="base" hangingPunct="0">
      <a:spcBef>
        <a:spcPct val="30000"/>
      </a:spcBef>
      <a:spcAft>
        <a:spcPct val="0"/>
      </a:spcAft>
      <a:defRPr sz="900" kern="1200">
        <a:solidFill>
          <a:schemeClr val="tx1"/>
        </a:solidFill>
        <a:latin typeface="+mn-lt"/>
        <a:ea typeface="+mn-ea"/>
        <a:cs typeface="等线" panose="02010600030101010101" charset="-122"/>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defTabSz="914400">
              <a:buFont typeface="Arial" panose="020B0604020202020204" pitchFamily="34" charset="0"/>
            </a:pPr>
            <a:fld id="{9A0DB2DC-4C9A-4742-B13C-FB6460FD3503}" type="slidenum">
              <a:rPr lang="zh-CN" altLang="en-US" sz="1200" dirty="0">
                <a:solidFill>
                  <a:srgbClr val="000000"/>
                </a:solidFill>
                <a:ea typeface="宋体" panose="02010600030101010101" pitchFamily="2" charset="-122"/>
              </a:rPr>
            </a:fld>
            <a:endParaRPr lang="zh-CN" altLang="en-US" sz="1200" dirty="0">
              <a:solidFill>
                <a:srgbClr val="000000"/>
              </a:solidFill>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382" y="681157"/>
            <a:ext cx="2056597" cy="391427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022" y="681157"/>
            <a:ext cx="6059105" cy="391427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accent1"/>
        </a:solidFill>
        <a:effectLst/>
      </p:bgPr>
    </p:bg>
    <p:spTree>
      <p:nvGrpSpPr>
        <p:cNvPr id="1" name=""/>
        <p:cNvGrpSpPr/>
        <p:nvPr/>
      </p:nvGrpSpPr>
      <p:grpSpPr>
        <a:xfrm>
          <a:off x="0" y="0"/>
          <a:ext cx="0" cy="0"/>
          <a:chOff x="0" y="0"/>
          <a:chExt cx="0" cy="0"/>
        </a:xfrm>
      </p:grpSpPr>
      <p:pic>
        <p:nvPicPr>
          <p:cNvPr id="19" name="Picture 18" descr="PPECLOGO-eff2-1-3"/>
          <p:cNvPicPr>
            <a:picLocks noChangeAspect="1"/>
          </p:cNvPicPr>
          <p:nvPr userDrawn="1"/>
        </p:nvPicPr>
        <p:blipFill>
          <a:blip r:embed="rId2"/>
          <a:stretch>
            <a:fillRect/>
          </a:stretch>
        </p:blipFill>
        <p:spPr>
          <a:xfrm>
            <a:off x="7305675" y="2584450"/>
            <a:ext cx="211138" cy="177800"/>
          </a:xfrm>
          <a:prstGeom prst="rect">
            <a:avLst/>
          </a:prstGeom>
          <a:noFill/>
          <a:ln w="9525">
            <a:noFill/>
          </a:ln>
        </p:spPr>
      </p:pic>
      <p:pic>
        <p:nvPicPr>
          <p:cNvPr id="18" name="Picture 17" descr="PPECLOGO-eff2-1-3"/>
          <p:cNvPicPr>
            <a:picLocks noChangeAspect="1"/>
          </p:cNvPicPr>
          <p:nvPr userDrawn="1"/>
        </p:nvPicPr>
        <p:blipFill>
          <a:blip r:embed="rId2"/>
          <a:stretch>
            <a:fillRect/>
          </a:stretch>
        </p:blipFill>
        <p:spPr>
          <a:xfrm>
            <a:off x="6926263" y="2182813"/>
            <a:ext cx="271462" cy="227012"/>
          </a:xfrm>
          <a:prstGeom prst="rect">
            <a:avLst/>
          </a:prstGeom>
          <a:noFill/>
          <a:ln w="9525">
            <a:noFill/>
          </a:ln>
        </p:spPr>
      </p:pic>
      <p:pic>
        <p:nvPicPr>
          <p:cNvPr id="17" name="Picture 16" descr="PPECLOGO-eff2-1-4"/>
          <p:cNvPicPr>
            <a:picLocks noChangeAspect="1"/>
          </p:cNvPicPr>
          <p:nvPr userDrawn="1"/>
        </p:nvPicPr>
        <p:blipFill>
          <a:blip r:embed="rId3"/>
          <a:stretch>
            <a:fillRect/>
          </a:stretch>
        </p:blipFill>
        <p:spPr>
          <a:xfrm>
            <a:off x="6386513" y="2493963"/>
            <a:ext cx="528637" cy="441325"/>
          </a:xfrm>
          <a:prstGeom prst="rect">
            <a:avLst/>
          </a:prstGeom>
          <a:noFill/>
          <a:ln w="9525">
            <a:noFill/>
          </a:ln>
        </p:spPr>
      </p:pic>
      <p:pic>
        <p:nvPicPr>
          <p:cNvPr id="16" name="Picture 15" descr="PPECLOGO-eff2-1-3"/>
          <p:cNvPicPr>
            <a:picLocks noChangeAspect="1"/>
          </p:cNvPicPr>
          <p:nvPr userDrawn="1"/>
        </p:nvPicPr>
        <p:blipFill>
          <a:blip r:embed="rId2"/>
          <a:stretch>
            <a:fillRect/>
          </a:stretch>
        </p:blipFill>
        <p:spPr>
          <a:xfrm>
            <a:off x="2986088" y="2089150"/>
            <a:ext cx="328612" cy="274638"/>
          </a:xfrm>
          <a:prstGeom prst="rect">
            <a:avLst/>
          </a:prstGeom>
          <a:noFill/>
          <a:ln w="9525">
            <a:noFill/>
          </a:ln>
        </p:spPr>
      </p:pic>
      <p:pic>
        <p:nvPicPr>
          <p:cNvPr id="15" name="Picture 14" descr="PPECLOGO-eff2-1-2"/>
          <p:cNvPicPr>
            <a:picLocks noChangeAspect="1"/>
          </p:cNvPicPr>
          <p:nvPr userDrawn="1"/>
        </p:nvPicPr>
        <p:blipFill>
          <a:blip r:embed="rId4"/>
          <a:stretch>
            <a:fillRect/>
          </a:stretch>
        </p:blipFill>
        <p:spPr>
          <a:xfrm>
            <a:off x="1539875" y="2097088"/>
            <a:ext cx="1273175" cy="1071562"/>
          </a:xfrm>
          <a:prstGeom prst="rect">
            <a:avLst/>
          </a:prstGeom>
          <a:noFill/>
          <a:ln w="9525">
            <a:noFill/>
          </a:ln>
        </p:spPr>
      </p:pic>
      <p:pic>
        <p:nvPicPr>
          <p:cNvPr id="14" name="Picture 13" descr="PPECLOGO-eff-0-1"/>
          <p:cNvPicPr>
            <a:picLocks noChangeAspect="1"/>
          </p:cNvPicPr>
          <p:nvPr userDrawn="1"/>
        </p:nvPicPr>
        <p:blipFill>
          <a:blip r:embed="rId5"/>
          <a:stretch>
            <a:fillRect/>
          </a:stretch>
        </p:blipFill>
        <p:spPr>
          <a:xfrm>
            <a:off x="8437563" y="1774825"/>
            <a:ext cx="392112" cy="293688"/>
          </a:xfrm>
          <a:prstGeom prst="rect">
            <a:avLst/>
          </a:prstGeom>
          <a:noFill/>
          <a:ln w="9525">
            <a:noFill/>
          </a:ln>
        </p:spPr>
      </p:pic>
      <p:pic>
        <p:nvPicPr>
          <p:cNvPr id="13" name="Picture 12" descr="PPECLOGO-eff-0-1"/>
          <p:cNvPicPr>
            <a:picLocks noChangeAspect="1"/>
          </p:cNvPicPr>
          <p:nvPr userDrawn="1"/>
        </p:nvPicPr>
        <p:blipFill>
          <a:blip r:embed="rId5"/>
          <a:stretch>
            <a:fillRect/>
          </a:stretch>
        </p:blipFill>
        <p:spPr>
          <a:xfrm>
            <a:off x="5954713" y="2719388"/>
            <a:ext cx="392112" cy="295275"/>
          </a:xfrm>
          <a:prstGeom prst="rect">
            <a:avLst/>
          </a:prstGeom>
          <a:noFill/>
          <a:ln w="9525">
            <a:noFill/>
          </a:ln>
        </p:spPr>
      </p:pic>
      <p:pic>
        <p:nvPicPr>
          <p:cNvPr id="12" name="Picture 11" descr="PPECLOGO-eff-5-4"/>
          <p:cNvPicPr>
            <a:picLocks noChangeAspect="1"/>
          </p:cNvPicPr>
          <p:nvPr userDrawn="1"/>
        </p:nvPicPr>
        <p:blipFill>
          <a:blip r:embed="rId6"/>
          <a:stretch>
            <a:fillRect/>
          </a:stretch>
        </p:blipFill>
        <p:spPr>
          <a:xfrm>
            <a:off x="7412038" y="2044700"/>
            <a:ext cx="836612" cy="638175"/>
          </a:xfrm>
          <a:prstGeom prst="rect">
            <a:avLst/>
          </a:prstGeom>
          <a:noFill/>
          <a:ln w="9525">
            <a:noFill/>
          </a:ln>
        </p:spPr>
      </p:pic>
      <p:pic>
        <p:nvPicPr>
          <p:cNvPr id="11" name="Picture 10" descr="PPECLOGO-eff-5-2"/>
          <p:cNvPicPr>
            <a:picLocks noChangeAspect="1"/>
          </p:cNvPicPr>
          <p:nvPr userDrawn="1"/>
        </p:nvPicPr>
        <p:blipFill>
          <a:blip r:embed="rId7"/>
          <a:stretch>
            <a:fillRect/>
          </a:stretch>
        </p:blipFill>
        <p:spPr>
          <a:xfrm>
            <a:off x="4013200" y="2584450"/>
            <a:ext cx="1374775" cy="1077913"/>
          </a:xfrm>
          <a:prstGeom prst="rect">
            <a:avLst/>
          </a:prstGeom>
          <a:noFill/>
          <a:ln w="9525">
            <a:noFill/>
          </a:ln>
        </p:spPr>
      </p:pic>
      <p:pic>
        <p:nvPicPr>
          <p:cNvPr id="10" name="Picture 9" descr="PPECLOGO-eff-5-4"/>
          <p:cNvPicPr>
            <a:picLocks noChangeAspect="1"/>
          </p:cNvPicPr>
          <p:nvPr userDrawn="1"/>
        </p:nvPicPr>
        <p:blipFill>
          <a:blip r:embed="rId8"/>
          <a:stretch>
            <a:fillRect/>
          </a:stretch>
        </p:blipFill>
        <p:spPr>
          <a:xfrm>
            <a:off x="2444750" y="2405063"/>
            <a:ext cx="1108075" cy="842962"/>
          </a:xfrm>
          <a:prstGeom prst="rect">
            <a:avLst/>
          </a:prstGeom>
          <a:noFill/>
          <a:ln w="9525">
            <a:noFill/>
          </a:ln>
        </p:spPr>
      </p:pic>
      <p:pic>
        <p:nvPicPr>
          <p:cNvPr id="9" name="Picture 8" descr="PPECLOGO-eff-0-2"/>
          <p:cNvPicPr>
            <a:picLocks noChangeAspect="1"/>
          </p:cNvPicPr>
          <p:nvPr userDrawn="1"/>
        </p:nvPicPr>
        <p:blipFill>
          <a:blip r:embed="rId9"/>
          <a:stretch>
            <a:fillRect/>
          </a:stretch>
        </p:blipFill>
        <p:spPr>
          <a:xfrm>
            <a:off x="3956050" y="1930400"/>
            <a:ext cx="736600" cy="563563"/>
          </a:xfrm>
          <a:prstGeom prst="rect">
            <a:avLst/>
          </a:prstGeom>
          <a:noFill/>
          <a:ln w="9525">
            <a:noFill/>
          </a:ln>
        </p:spPr>
      </p:pic>
      <p:pic>
        <p:nvPicPr>
          <p:cNvPr id="8" name="Picture 6" descr="PPECLOGO-eff-0-1"/>
          <p:cNvPicPr>
            <a:picLocks noChangeAspect="1"/>
          </p:cNvPicPr>
          <p:nvPr userDrawn="1"/>
        </p:nvPicPr>
        <p:blipFill>
          <a:blip r:embed="rId10"/>
          <a:stretch>
            <a:fillRect/>
          </a:stretch>
        </p:blipFill>
        <p:spPr>
          <a:xfrm>
            <a:off x="5530850" y="2178050"/>
            <a:ext cx="300038" cy="227013"/>
          </a:xfrm>
          <a:prstGeom prst="rect">
            <a:avLst/>
          </a:prstGeom>
          <a:noFill/>
          <a:ln w="9525">
            <a:noFill/>
          </a:ln>
        </p:spPr>
      </p:pic>
      <p:pic>
        <p:nvPicPr>
          <p:cNvPr id="7" name="Picture 5" descr="PPECLOGO-eff-0-1"/>
          <p:cNvPicPr>
            <a:picLocks noChangeAspect="1"/>
          </p:cNvPicPr>
          <p:nvPr userDrawn="1"/>
        </p:nvPicPr>
        <p:blipFill>
          <a:blip r:embed="rId11"/>
          <a:stretch>
            <a:fillRect/>
          </a:stretch>
        </p:blipFill>
        <p:spPr>
          <a:xfrm>
            <a:off x="3349625" y="2828925"/>
            <a:ext cx="392113" cy="296863"/>
          </a:xfrm>
          <a:prstGeom prst="rect">
            <a:avLst/>
          </a:prstGeom>
          <a:noFill/>
          <a:ln w="9525">
            <a:noFill/>
          </a:ln>
        </p:spPr>
      </p:pic>
      <p:pic>
        <p:nvPicPr>
          <p:cNvPr id="6" name="Picture 4" descr="PPECLOGO-eff-0-3"/>
          <p:cNvPicPr>
            <a:picLocks noChangeAspect="1"/>
          </p:cNvPicPr>
          <p:nvPr userDrawn="1"/>
        </p:nvPicPr>
        <p:blipFill>
          <a:blip r:embed="rId12"/>
          <a:stretch>
            <a:fillRect/>
          </a:stretch>
        </p:blipFill>
        <p:spPr>
          <a:xfrm>
            <a:off x="779463" y="1085850"/>
            <a:ext cx="2260600" cy="1782763"/>
          </a:xfrm>
          <a:prstGeom prst="rect">
            <a:avLst/>
          </a:prstGeom>
          <a:noFill/>
          <a:ln w="9525">
            <a:noFill/>
          </a:ln>
        </p:spPr>
      </p:pic>
      <p:pic>
        <p:nvPicPr>
          <p:cNvPr id="5" name="Picture 3" descr="PPECLOGO-eff-0-2"/>
          <p:cNvPicPr>
            <a:picLocks noChangeAspect="1"/>
          </p:cNvPicPr>
          <p:nvPr userDrawn="1"/>
        </p:nvPicPr>
        <p:blipFill>
          <a:blip r:embed="rId13"/>
          <a:stretch>
            <a:fillRect/>
          </a:stretch>
        </p:blipFill>
        <p:spPr>
          <a:xfrm>
            <a:off x="6319838" y="2068513"/>
            <a:ext cx="822325" cy="630237"/>
          </a:xfrm>
          <a:prstGeom prst="rect">
            <a:avLst/>
          </a:prstGeom>
          <a:noFill/>
          <a:ln w="9525">
            <a:noFill/>
          </a:ln>
        </p:spPr>
      </p:pic>
      <p:pic>
        <p:nvPicPr>
          <p:cNvPr id="4" name="Picture 2" descr="PPECLOGO-eff-0-1"/>
          <p:cNvPicPr>
            <a:picLocks noChangeAspect="1"/>
          </p:cNvPicPr>
          <p:nvPr userDrawn="1"/>
        </p:nvPicPr>
        <p:blipFill>
          <a:blip r:embed="rId14"/>
          <a:stretch>
            <a:fillRect/>
          </a:stretch>
        </p:blipFill>
        <p:spPr>
          <a:xfrm>
            <a:off x="3108325" y="2165350"/>
            <a:ext cx="795338" cy="59848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00"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600"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800"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0"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800"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600"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600"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00"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0"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00"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bg>
      <p:bgPr>
        <a:gradFill>
          <a:gsLst>
            <a:gs pos="0">
              <a:schemeClr val="tx2">
                <a:lumMod val="20000"/>
                <a:lumOff val="80000"/>
              </a:schemeClr>
            </a:gs>
            <a:gs pos="59000">
              <a:srgbClr val="FAFAFA"/>
            </a:gs>
            <a:gs pos="100000">
              <a:schemeClr val="accent1">
                <a:lumMod val="90000"/>
              </a:schemeClr>
            </a:gs>
          </a:gsLst>
          <a:lin ang="5400000" scaled="1"/>
        </a:gra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accent1"/>
        </a:solidFill>
        <a:effectLst/>
      </p:bgPr>
    </p:bg>
    <p:spTree>
      <p:nvGrpSpPr>
        <p:cNvPr id="1" name=""/>
        <p:cNvGrpSpPr/>
        <p:nvPr/>
      </p:nvGrpSpPr>
      <p:grpSpPr>
        <a:xfrm>
          <a:off x="0" y="0"/>
          <a:ext cx="0" cy="0"/>
          <a:chOff x="0" y="0"/>
          <a:chExt cx="0" cy="0"/>
        </a:xfrm>
      </p:grpSpPr>
      <p:sp>
        <p:nvSpPr>
          <p:cNvPr id="4" name="Freeform 5"/>
          <p:cNvSpPr/>
          <p:nvPr/>
        </p:nvSpPr>
        <p:spPr bwMode="auto">
          <a:xfrm>
            <a:off x="0" y="4968875"/>
            <a:ext cx="7775575" cy="176213"/>
          </a:xfrm>
          <a:custGeom>
            <a:avLst/>
            <a:gdLst>
              <a:gd name="T0" fmla="*/ 0 w 13604"/>
              <a:gd name="T1" fmla="*/ 275 h 275"/>
              <a:gd name="T2" fmla="*/ 13508 w 13604"/>
              <a:gd name="T3" fmla="*/ 275 h 275"/>
              <a:gd name="T4" fmla="*/ 13604 w 13604"/>
              <a:gd name="T5" fmla="*/ 0 h 275"/>
              <a:gd name="T6" fmla="*/ 0 w 13604"/>
              <a:gd name="T7" fmla="*/ 0 h 275"/>
              <a:gd name="T8" fmla="*/ 0 w 13604"/>
              <a:gd name="T9" fmla="*/ 275 h 275"/>
            </a:gdLst>
            <a:ahLst/>
            <a:cxnLst>
              <a:cxn ang="0">
                <a:pos x="T0" y="T1"/>
              </a:cxn>
              <a:cxn ang="0">
                <a:pos x="T2" y="T3"/>
              </a:cxn>
              <a:cxn ang="0">
                <a:pos x="T4" y="T5"/>
              </a:cxn>
              <a:cxn ang="0">
                <a:pos x="T6" y="T7"/>
              </a:cxn>
              <a:cxn ang="0">
                <a:pos x="T8" y="T9"/>
              </a:cxn>
            </a:cxnLst>
            <a:rect l="0" t="0" r="r" b="b"/>
            <a:pathLst>
              <a:path w="13604" h="275">
                <a:moveTo>
                  <a:pt x="0" y="275"/>
                </a:moveTo>
                <a:lnTo>
                  <a:pt x="13508" y="275"/>
                </a:lnTo>
                <a:lnTo>
                  <a:pt x="13604" y="0"/>
                </a:lnTo>
                <a:lnTo>
                  <a:pt x="0" y="0"/>
                </a:lnTo>
                <a:lnTo>
                  <a:pt x="0" y="275"/>
                </a:lnTo>
                <a:close/>
              </a:path>
            </a:pathLst>
          </a:custGeom>
          <a:solidFill>
            <a:schemeClr val="tx1"/>
          </a:solidFill>
          <a:ln>
            <a:noFill/>
          </a:ln>
        </p:spPr>
        <p:txBody>
          <a:bodyPr lIns="68553" tIns="34277" rIns="68553" bIns="34277"/>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rgbClr val="C4261D"/>
              </a:solidFill>
              <a:effectLst/>
              <a:uLnTx/>
              <a:uFillTx/>
              <a:latin typeface="Arial" panose="020B0604020202020204" pitchFamily="34" charset="0"/>
              <a:ea typeface="宋体" panose="02010600030101010101" pitchFamily="2" charset="-122"/>
              <a:cs typeface="+mn-cs"/>
            </a:endParaRPr>
          </a:p>
        </p:txBody>
      </p:sp>
      <p:sp>
        <p:nvSpPr>
          <p:cNvPr id="5" name="Freeform 6"/>
          <p:cNvSpPr/>
          <p:nvPr/>
        </p:nvSpPr>
        <p:spPr bwMode="auto">
          <a:xfrm>
            <a:off x="7750175" y="4862513"/>
            <a:ext cx="1393825" cy="282575"/>
          </a:xfrm>
          <a:custGeom>
            <a:avLst/>
            <a:gdLst>
              <a:gd name="T0" fmla="*/ 162 w 2439"/>
              <a:gd name="T1" fmla="*/ 0 h 443"/>
              <a:gd name="T2" fmla="*/ 0 w 2439"/>
              <a:gd name="T3" fmla="*/ 443 h 443"/>
              <a:gd name="T4" fmla="*/ 2439 w 2439"/>
              <a:gd name="T5" fmla="*/ 443 h 443"/>
              <a:gd name="T6" fmla="*/ 2439 w 2439"/>
              <a:gd name="T7" fmla="*/ 0 h 443"/>
              <a:gd name="T8" fmla="*/ 162 w 2439"/>
              <a:gd name="T9" fmla="*/ 0 h 443"/>
            </a:gdLst>
            <a:ahLst/>
            <a:cxnLst>
              <a:cxn ang="0">
                <a:pos x="T0" y="T1"/>
              </a:cxn>
              <a:cxn ang="0">
                <a:pos x="T2" y="T3"/>
              </a:cxn>
              <a:cxn ang="0">
                <a:pos x="T4" y="T5"/>
              </a:cxn>
              <a:cxn ang="0">
                <a:pos x="T6" y="T7"/>
              </a:cxn>
              <a:cxn ang="0">
                <a:pos x="T8" y="T9"/>
              </a:cxn>
            </a:cxnLst>
            <a:rect l="0" t="0" r="r" b="b"/>
            <a:pathLst>
              <a:path w="2439" h="443">
                <a:moveTo>
                  <a:pt x="162" y="0"/>
                </a:moveTo>
                <a:lnTo>
                  <a:pt x="0" y="443"/>
                </a:lnTo>
                <a:lnTo>
                  <a:pt x="2439" y="443"/>
                </a:lnTo>
                <a:lnTo>
                  <a:pt x="2439" y="0"/>
                </a:lnTo>
                <a:lnTo>
                  <a:pt x="162" y="0"/>
                </a:lnTo>
                <a:close/>
              </a:path>
            </a:pathLst>
          </a:custGeom>
          <a:solidFill>
            <a:schemeClr val="tx2"/>
          </a:solidFill>
          <a:ln>
            <a:noFill/>
          </a:ln>
        </p:spPr>
        <p:txBody>
          <a:bodyPr lIns="68553" tIns="34277" rIns="68553" bIns="34277"/>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rgbClr val="C4261D"/>
              </a:solidFill>
              <a:effectLst/>
              <a:uLnTx/>
              <a:uFillTx/>
              <a:latin typeface="Arial" panose="020B0604020202020204" pitchFamily="34" charset="0"/>
              <a:ea typeface="宋体" panose="02010600030101010101" pitchFamily="2" charset="-122"/>
              <a:cs typeface="+mn-cs"/>
            </a:endParaRPr>
          </a:p>
        </p:txBody>
      </p:sp>
      <p:sp>
        <p:nvSpPr>
          <p:cNvPr id="6" name="Rectangle 6"/>
          <p:cNvSpPr>
            <a:spLocks noChangeArrowheads="1"/>
          </p:cNvSpPr>
          <p:nvPr/>
        </p:nvSpPr>
        <p:spPr bwMode="auto">
          <a:xfrm>
            <a:off x="8104188" y="4908550"/>
            <a:ext cx="835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rgbClr val="FFFFFF"/>
                </a:solidFill>
                <a:effectLst/>
                <a:uLnTx/>
                <a:uFillTx/>
                <a:latin typeface="微软雅黑" panose="020B0503020204020204" pitchFamily="34" charset="-122"/>
                <a:ea typeface="宋体" panose="02010600030101010101" pitchFamily="2" charset="-122"/>
                <a:cs typeface="+mn-cs"/>
              </a:rPr>
              <a:t>第          页</a:t>
            </a:r>
            <a:endParaRPr kumimoji="0" lang="zh-CN" altLang="en-US" sz="1300" b="0" i="0" u="none" strike="noStrike" kern="1200" cap="none" spc="0" normalizeH="0" baseline="0" noProof="0">
              <a:ln>
                <a:noFill/>
              </a:ln>
              <a:solidFill>
                <a:srgbClr val="FFFFFF"/>
              </a:solidFill>
              <a:effectLst/>
              <a:uLnTx/>
              <a:uFillTx/>
              <a:latin typeface="微软雅黑" panose="020B0503020204020204" pitchFamily="34" charset="-122"/>
              <a:ea typeface="宋体" panose="02010600030101010101" pitchFamily="2" charset="-122"/>
              <a:cs typeface="+mn-cs"/>
            </a:endParaRPr>
          </a:p>
        </p:txBody>
      </p:sp>
      <p:sp>
        <p:nvSpPr>
          <p:cNvPr id="7" name="TextBox 12"/>
          <p:cNvSpPr txBox="1">
            <a:spLocks noChangeArrowheads="1"/>
          </p:cNvSpPr>
          <p:nvPr/>
        </p:nvSpPr>
        <p:spPr bwMode="auto">
          <a:xfrm>
            <a:off x="8315325" y="4876800"/>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defRPr/>
            </a:pPr>
            <a:fld id="{A2D0BCDF-FA4D-4F03-BD5F-4554FF083183}" type="slidenum">
              <a:rPr kumimoji="0" lang="zh-CN" altLang="en-US" sz="12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fld>
            <a:endParaRPr kumimoji="0" lang="en-US" altLang="zh-CN" sz="12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 name="标题 1"/>
          <p:cNvSpPr>
            <a:spLocks noGrp="1"/>
          </p:cNvSpPr>
          <p:nvPr>
            <p:ph type="title"/>
          </p:nvPr>
        </p:nvSpPr>
        <p:spPr>
          <a:xfrm>
            <a:off x="618976" y="681157"/>
            <a:ext cx="7947907" cy="476333"/>
          </a:xfrm>
        </p:spPr>
        <p:txBody>
          <a:bodyPr/>
          <a:lstStyle>
            <a:lvl1pPr>
              <a:defRPr>
                <a:solidFill>
                  <a:schemeClr val="tx2"/>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618976" y="1200361"/>
            <a:ext cx="7947907" cy="33950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4"/>
            <a:ext cx="5486400" cy="425129"/>
          </a:xfrm>
          <a:prstGeom prst="rect">
            <a:avLst/>
          </a:prstGeom>
        </p:spPr>
        <p:txBody>
          <a:bodyPr lIns="72545" tIns="36273" rIns="72545" bIns="36273" anchor="b"/>
          <a:lstStyle>
            <a:lvl1pPr algn="l">
              <a:defRPr sz="19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661"/>
            <a:ext cx="5486400" cy="3086640"/>
          </a:xfrm>
          <a:prstGeom prst="rect">
            <a:avLst/>
          </a:prstGeom>
        </p:spPr>
        <p:txBody>
          <a:bodyPr lIns="72545" tIns="36273" rIns="72545" bIns="36273"/>
          <a:lstStyle>
            <a:lvl1pPr marL="0" indent="0">
              <a:buNone/>
              <a:defRPr sz="2900"/>
            </a:lvl1pPr>
            <a:lvl2pPr marL="424180" indent="0">
              <a:buNone/>
              <a:defRPr sz="2600"/>
            </a:lvl2pPr>
            <a:lvl3pPr marL="848360" indent="0">
              <a:buNone/>
              <a:defRPr sz="2200"/>
            </a:lvl3pPr>
            <a:lvl4pPr marL="1271905" indent="0">
              <a:buNone/>
              <a:defRPr sz="1900"/>
            </a:lvl4pPr>
            <a:lvl5pPr marL="1696085" indent="0">
              <a:buNone/>
              <a:defRPr sz="1900"/>
            </a:lvl5pPr>
            <a:lvl6pPr marL="2120900" indent="0">
              <a:buNone/>
              <a:defRPr sz="1900"/>
            </a:lvl6pPr>
            <a:lvl7pPr marL="2545080" indent="0">
              <a:buNone/>
              <a:defRPr sz="1900"/>
            </a:lvl7pPr>
            <a:lvl8pPr marL="2968625" indent="0">
              <a:buNone/>
              <a:defRPr sz="1900"/>
            </a:lvl8pPr>
            <a:lvl9pPr marL="3392805" indent="0">
              <a:buNone/>
              <a:defRPr sz="1900"/>
            </a:lvl9pPr>
          </a:lstStyle>
          <a:p>
            <a:pPr marL="0" marR="0" lvl="0" indent="0" algn="l" defTabSz="914400" rtl="0" eaLnBrk="0" fontAlgn="ctr" latinLnBrk="0" hangingPunct="0">
              <a:lnSpc>
                <a:spcPct val="120000"/>
              </a:lnSpc>
              <a:spcBef>
                <a:spcPct val="20000"/>
              </a:spcBef>
              <a:spcAft>
                <a:spcPct val="0"/>
              </a:spcAft>
              <a:buClr>
                <a:schemeClr val="accent1"/>
              </a:buClr>
              <a:buSzPct val="60000"/>
              <a:buFont typeface="Wingdings" panose="05000000000000000000" pitchFamily="2" charset="2"/>
              <a:buNone/>
              <a:defRPr/>
            </a:pPr>
            <a:endParaRPr kumimoji="0" lang="zh-CN" altLang="en-US" sz="2900" b="1"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6213"/>
            <a:ext cx="5486400" cy="603751"/>
          </a:xfrm>
          <a:prstGeom prst="rect">
            <a:avLst/>
          </a:prstGeom>
        </p:spPr>
        <p:txBody>
          <a:bodyPr lIns="72545" tIns="36273" rIns="72545" bIns="36273"/>
          <a:lstStyle>
            <a:lvl1pPr marL="0" indent="0">
              <a:buNone/>
              <a:defRPr sz="1300"/>
            </a:lvl1pPr>
            <a:lvl2pPr marL="424180" indent="0">
              <a:buNone/>
              <a:defRPr sz="1100"/>
            </a:lvl2pPr>
            <a:lvl3pPr marL="848360" indent="0">
              <a:buNone/>
              <a:defRPr sz="1000"/>
            </a:lvl3pPr>
            <a:lvl4pPr marL="1271905" indent="0">
              <a:buNone/>
              <a:defRPr sz="800"/>
            </a:lvl4pPr>
            <a:lvl5pPr marL="1696085" indent="0">
              <a:buNone/>
              <a:defRPr sz="800"/>
            </a:lvl5pPr>
            <a:lvl6pPr marL="2120900" indent="0">
              <a:buNone/>
              <a:defRPr sz="800"/>
            </a:lvl6pPr>
            <a:lvl7pPr marL="2545080" indent="0">
              <a:buNone/>
              <a:defRPr sz="800"/>
            </a:lvl7pPr>
            <a:lvl8pPr marL="2968625" indent="0">
              <a:buNone/>
              <a:defRPr sz="800"/>
            </a:lvl8pPr>
            <a:lvl9pPr marL="3392805" indent="0">
              <a:buNone/>
              <a:defRPr sz="800"/>
            </a:lvl9pPr>
          </a:lstStyle>
          <a:p>
            <a:pPr lvl="0"/>
            <a:r>
              <a:rPr lang="zh-CN" altLang="en-US"/>
              <a:t>单击此处编辑母版文本样式</a:t>
            </a:r>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29"/>
            <a:ext cx="8206671" cy="486540"/>
          </a:xfrm>
          <a:prstGeom prst="rect">
            <a:avLst/>
          </a:prstGeom>
        </p:spPr>
        <p:txBody>
          <a:bodyPr lIns="72545" tIns="36273" rIns="72545" bIns="3627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68671" y="736049"/>
            <a:ext cx="8206671" cy="4030687"/>
          </a:xfrm>
          <a:prstGeom prst="rect">
            <a:avLst/>
          </a:prstGeom>
        </p:spPr>
        <p:txBody>
          <a:bodyPr vert="eaVert" lIns="72545" tIns="36273" rIns="72545" bIns="3627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37"/>
            <a:ext cx="2051050" cy="4679975"/>
          </a:xfrm>
          <a:prstGeom prst="rect">
            <a:avLst/>
          </a:prstGeom>
        </p:spPr>
        <p:txBody>
          <a:bodyPr vert="eaVert" lIns="72545" tIns="36273" rIns="72545" bIns="3627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68318" y="86937"/>
            <a:ext cx="6003925" cy="4679975"/>
          </a:xfrm>
          <a:prstGeom prst="rect">
            <a:avLst/>
          </a:prstGeom>
        </p:spPr>
        <p:txBody>
          <a:bodyPr vert="eaVert" lIns="72545" tIns="36273" rIns="72545" bIns="3627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28" y="3305754"/>
            <a:ext cx="7771745" cy="1021735"/>
          </a:xfrm>
        </p:spPr>
        <p:txBody>
          <a:bodyPr anchor="t"/>
          <a:lstStyle>
            <a:lvl1pPr algn="l">
              <a:defRPr sz="3000" b="1" cap="all">
                <a:solidFill>
                  <a:schemeClr val="tx2"/>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428" y="2180416"/>
            <a:ext cx="7771745" cy="1125337"/>
          </a:xfrm>
        </p:spPr>
        <p:txBody>
          <a:bodyPr anchor="b"/>
          <a:lstStyle>
            <a:lvl1pPr marL="0" indent="0">
              <a:buNone/>
              <a:defRPr sz="1500">
                <a:solidFill>
                  <a:schemeClr val="tx2"/>
                </a:solidFill>
              </a:defRPr>
            </a:lvl1pPr>
            <a:lvl2pPr marL="342900" indent="0">
              <a:buNone/>
              <a:defRPr sz="1350"/>
            </a:lvl2pPr>
            <a:lvl3pPr marL="685800" indent="0">
              <a:buNone/>
              <a:defRPr sz="1200"/>
            </a:lvl3pPr>
            <a:lvl4pPr marL="1028065" indent="0">
              <a:buNone/>
              <a:defRPr sz="1050"/>
            </a:lvl4pPr>
            <a:lvl5pPr marL="1370965" indent="0">
              <a:buNone/>
              <a:defRPr sz="1050"/>
            </a:lvl5pPr>
            <a:lvl6pPr marL="1713865" indent="0">
              <a:buNone/>
              <a:defRPr sz="1050"/>
            </a:lvl6pPr>
            <a:lvl7pPr marL="2057400" indent="0">
              <a:buNone/>
              <a:defRPr sz="1050"/>
            </a:lvl7pPr>
            <a:lvl8pPr marL="2399665" indent="0">
              <a:buNone/>
              <a:defRPr sz="1050"/>
            </a:lvl8pPr>
            <a:lvl9pPr marL="2742565" indent="0">
              <a:buNone/>
              <a:defRPr sz="1050"/>
            </a:lvl9pPr>
          </a:lstStyle>
          <a:p>
            <a:pPr lvl="0"/>
            <a:r>
              <a:rPr lang="zh-CN" altLang="en-US"/>
              <a:t>单击此处编辑母版文本样式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021" y="1200361"/>
            <a:ext cx="4057256" cy="33950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8533" y="1200361"/>
            <a:ext cx="4058446" cy="33950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022" y="206015"/>
            <a:ext cx="8229957" cy="8574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022" y="1151536"/>
            <a:ext cx="4040594" cy="479906"/>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7400"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022" y="1631441"/>
            <a:ext cx="4040594" cy="296398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195" y="1151536"/>
            <a:ext cx="4041784" cy="479906"/>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7400"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195" y="1631441"/>
            <a:ext cx="4041784" cy="296398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021" y="204823"/>
            <a:ext cx="3008725" cy="871690"/>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241" y="204824"/>
            <a:ext cx="5111738" cy="439060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021" y="1076514"/>
            <a:ext cx="3008725" cy="3518912"/>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7400"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81" y="3601080"/>
            <a:ext cx="5486638" cy="425128"/>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381" y="459661"/>
            <a:ext cx="5486638" cy="308664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7400"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0" cap="none" spc="0" normalizeH="0" baseline="0" noProof="0">
              <a:ln>
                <a:noFill/>
              </a:ln>
              <a:solidFill>
                <a:schemeClr val="tx2"/>
              </a:solidFill>
              <a:effectLst/>
              <a:uLnTx/>
              <a:uFillTx/>
              <a:latin typeface="+mn-lt"/>
              <a:ea typeface="+mn-ea"/>
              <a:cs typeface="+mn-cs"/>
            </a:endParaRPr>
          </a:p>
        </p:txBody>
      </p:sp>
      <p:sp>
        <p:nvSpPr>
          <p:cNvPr id="4" name="文本占位符 3"/>
          <p:cNvSpPr>
            <a:spLocks noGrp="1"/>
          </p:cNvSpPr>
          <p:nvPr>
            <p:ph type="body" sz="half" idx="2"/>
          </p:nvPr>
        </p:nvSpPr>
        <p:spPr>
          <a:xfrm>
            <a:off x="1792381" y="4026207"/>
            <a:ext cx="5486638" cy="603753"/>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7400"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image" Target="../media/image15.png"/><Relationship Id="rId10" Type="http://schemas.openxmlformats.org/officeDocument/2006/relationships/image" Target="../media/image14.jpeg"/><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681038"/>
            <a:ext cx="8229600" cy="47625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200150"/>
            <a:ext cx="8229600" cy="33956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hf sldNum="0" hdr="0" ftr="0" dt="0"/>
  <p:txStyles>
    <p:titleStyle>
      <a:lvl1pPr algn="l" rtl="0" eaLnBrk="0" fontAlgn="base" hangingPunct="0">
        <a:spcBef>
          <a:spcPct val="0"/>
        </a:spcBef>
        <a:spcAft>
          <a:spcPct val="0"/>
        </a:spcAft>
        <a:defRPr>
          <a:solidFill>
            <a:schemeClr val="tx2"/>
          </a:solidFill>
          <a:latin typeface="+mj-lt"/>
          <a:ea typeface="+mj-ea"/>
          <a:cs typeface="+mj-cs"/>
        </a:defRPr>
      </a:lvl1pPr>
      <a:lvl2pPr algn="l" rtl="0" eaLnBrk="0" fontAlgn="base" hangingPunct="0">
        <a:spcBef>
          <a:spcPct val="0"/>
        </a:spcBef>
        <a:spcAft>
          <a:spcPct val="0"/>
        </a:spcAft>
        <a:defRPr>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a:solidFill>
            <a:schemeClr val="tx2"/>
          </a:solidFill>
          <a:latin typeface="Arial" panose="020B0604020202020204" pitchFamily="34" charset="0"/>
          <a:ea typeface="微软雅黑" panose="020B0503020204020204" pitchFamily="34" charset="-122"/>
        </a:defRPr>
      </a:lvl5pPr>
      <a:lvl6pPr marL="342900" algn="l" rtl="0" fontAlgn="base">
        <a:spcBef>
          <a:spcPct val="0"/>
        </a:spcBef>
        <a:spcAft>
          <a:spcPct val="0"/>
        </a:spcAft>
        <a:defRPr sz="1800">
          <a:solidFill>
            <a:schemeClr val="tx2"/>
          </a:solidFill>
          <a:latin typeface="Arial" panose="020B0604020202020204" pitchFamily="34" charset="0"/>
          <a:ea typeface="微软雅黑" panose="020B0503020204020204" pitchFamily="34" charset="-122"/>
        </a:defRPr>
      </a:lvl6pPr>
      <a:lvl7pPr marL="685800" algn="l" rtl="0" fontAlgn="base">
        <a:spcBef>
          <a:spcPct val="0"/>
        </a:spcBef>
        <a:spcAft>
          <a:spcPct val="0"/>
        </a:spcAft>
        <a:defRPr sz="1800">
          <a:solidFill>
            <a:schemeClr val="tx2"/>
          </a:solidFill>
          <a:latin typeface="Arial" panose="020B0604020202020204" pitchFamily="34" charset="0"/>
          <a:ea typeface="微软雅黑" panose="020B0503020204020204" pitchFamily="34" charset="-122"/>
        </a:defRPr>
      </a:lvl7pPr>
      <a:lvl8pPr marL="1028065" algn="l" rtl="0" fontAlgn="base">
        <a:spcBef>
          <a:spcPct val="0"/>
        </a:spcBef>
        <a:spcAft>
          <a:spcPct val="0"/>
        </a:spcAft>
        <a:defRPr sz="1800">
          <a:solidFill>
            <a:schemeClr val="tx2"/>
          </a:solidFill>
          <a:latin typeface="Arial" panose="020B0604020202020204" pitchFamily="34" charset="0"/>
          <a:ea typeface="微软雅黑" panose="020B0503020204020204" pitchFamily="34" charset="-122"/>
        </a:defRPr>
      </a:lvl8pPr>
      <a:lvl9pPr marL="1370965" algn="l" rtl="0" fontAlgn="base">
        <a:spcBef>
          <a:spcPct val="0"/>
        </a:spcBef>
        <a:spcAft>
          <a:spcPct val="0"/>
        </a:spcAft>
        <a:defRPr sz="1800">
          <a:solidFill>
            <a:schemeClr val="tx2"/>
          </a:solidFill>
          <a:latin typeface="Arial" panose="020B0604020202020204" pitchFamily="34" charset="0"/>
          <a:ea typeface="微软雅黑" panose="020B0503020204020204" pitchFamily="34" charset="-122"/>
        </a:defRPr>
      </a:lvl9pPr>
    </p:titleStyle>
    <p:bodyStyle>
      <a:lvl1pPr marL="257175" indent="-257175" algn="l" rtl="0" eaLnBrk="0" fontAlgn="base" hangingPunct="0">
        <a:spcBef>
          <a:spcPct val="20000"/>
        </a:spcBef>
        <a:spcAft>
          <a:spcPct val="0"/>
        </a:spcAft>
        <a:buChar char="•"/>
        <a:defRPr sz="1500">
          <a:solidFill>
            <a:schemeClr val="tx2"/>
          </a:solidFill>
          <a:latin typeface="+mn-lt"/>
          <a:ea typeface="+mn-ea"/>
          <a:cs typeface="+mn-cs"/>
        </a:defRPr>
      </a:lvl1pPr>
      <a:lvl2pPr marL="555625" indent="-212725" algn="l" rtl="0" eaLnBrk="0" fontAlgn="base" hangingPunct="0">
        <a:spcBef>
          <a:spcPct val="20000"/>
        </a:spcBef>
        <a:spcAft>
          <a:spcPct val="0"/>
        </a:spcAft>
        <a:buChar char="–"/>
        <a:defRPr sz="1500">
          <a:solidFill>
            <a:schemeClr val="tx2"/>
          </a:solidFill>
          <a:latin typeface="+mn-lt"/>
          <a:ea typeface="仿宋_GB2312" panose="02010609030101010101" pitchFamily="49" charset="-122"/>
        </a:defRPr>
      </a:lvl2pPr>
      <a:lvl3pPr marL="855980" indent="-171450" algn="l" rtl="0" eaLnBrk="0" fontAlgn="base" hangingPunct="0">
        <a:spcBef>
          <a:spcPct val="20000"/>
        </a:spcBef>
        <a:spcAft>
          <a:spcPct val="0"/>
        </a:spcAft>
        <a:buChar char="•"/>
        <a:defRPr>
          <a:solidFill>
            <a:schemeClr val="tx1"/>
          </a:solidFill>
          <a:latin typeface="+mn-lt"/>
          <a:ea typeface="宋体" panose="02010600030101010101" pitchFamily="2" charset="-122"/>
        </a:defRPr>
      </a:lvl3pPr>
      <a:lvl4pPr marL="1198880"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4pPr>
      <a:lvl5pPr marL="1541780"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5pPr>
      <a:lvl6pPr marL="1885950"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6pPr>
      <a:lvl7pPr marL="2228850"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7pPr>
      <a:lvl8pPr marL="25711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8pPr>
      <a:lvl9pPr marL="29140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065"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0"/>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74625" y="152400"/>
            <a:ext cx="373063" cy="373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sp>
        <p:nvSpPr>
          <p:cNvPr id="6" name="矩形 5"/>
          <p:cNvSpPr/>
          <p:nvPr/>
        </p:nvSpPr>
        <p:spPr>
          <a:xfrm>
            <a:off x="358775" y="352425"/>
            <a:ext cx="249238" cy="247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cxnSp>
        <p:nvCxnSpPr>
          <p:cNvPr id="8" name="直接连接符 46"/>
          <p:cNvCxnSpPr/>
          <p:nvPr userDrawn="1"/>
        </p:nvCxnSpPr>
        <p:spPr>
          <a:xfrm flipH="1">
            <a:off x="641350" y="654050"/>
            <a:ext cx="8034338" cy="0"/>
          </a:xfrm>
          <a:prstGeom prst="line">
            <a:avLst/>
          </a:prstGeom>
          <a:ln w="9525" cap="flat" cmpd="sng">
            <a:solidFill>
              <a:srgbClr val="4D4948"/>
            </a:solidFill>
            <a:prstDash val="solid"/>
            <a:headEnd type="none" w="med" len="med"/>
            <a:tailEnd type="none" w="med" len="med"/>
          </a:ln>
        </p:spPr>
      </p:cxnSp>
      <p:pic>
        <p:nvPicPr>
          <p:cNvPr id="7" name="图片 6"/>
          <p:cNvPicPr>
            <a:picLocks noChangeAspect="1"/>
          </p:cNvPicPr>
          <p:nvPr userDrawn="1"/>
        </p:nvPicPr>
        <p:blipFill>
          <a:blip r:embed="rId11"/>
          <a:stretch>
            <a:fillRect/>
          </a:stretch>
        </p:blipFill>
        <p:spPr>
          <a:xfrm>
            <a:off x="8334375" y="22225"/>
            <a:ext cx="701675" cy="7651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Lst>
  </p:timing>
  <p:hf sldNum="0" hdr="0" ftr="0" dt="0"/>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42418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84836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27190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169608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167005" indent="-16700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b="1">
          <a:solidFill>
            <a:schemeClr val="tx1"/>
          </a:solidFill>
          <a:latin typeface="+mn-lt"/>
          <a:ea typeface="+mn-ea"/>
          <a:cs typeface="+mn-cs"/>
        </a:defRPr>
      </a:lvl1pPr>
      <a:lvl2pPr marL="500380" indent="-16700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828675" indent="-16065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00">
          <a:solidFill>
            <a:schemeClr val="tx1"/>
          </a:solidFill>
          <a:latin typeface="+mn-lt"/>
          <a:ea typeface="+mn-ea"/>
          <a:cs typeface="+mn-cs"/>
        </a:defRPr>
      </a:lvl3pPr>
      <a:lvl4pPr marL="1163955" indent="-16700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300">
          <a:solidFill>
            <a:schemeClr val="tx1"/>
          </a:solidFill>
          <a:latin typeface="+mn-lt"/>
          <a:ea typeface="+mn-ea"/>
          <a:cs typeface="+mn-cs"/>
        </a:defRPr>
      </a:lvl4pPr>
      <a:lvl5pPr marL="1500505" indent="-17018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5pPr>
      <a:lvl6pPr marL="192659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6pPr>
      <a:lvl7pPr marL="235077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7pPr>
      <a:lvl8pPr marL="277431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8pPr>
      <a:lvl9pPr marL="319849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9pPr>
    </p:bodyStyle>
    <p:otherStyle>
      <a:defPPr>
        <a:defRPr lang="zh-CN"/>
      </a:defPPr>
      <a:lvl1pPr marL="0" algn="l" defTabSz="848360" rtl="0" eaLnBrk="1" latinLnBrk="0" hangingPunct="1">
        <a:defRPr sz="1700" kern="1200">
          <a:solidFill>
            <a:schemeClr val="tx1"/>
          </a:solidFill>
          <a:latin typeface="+mn-lt"/>
          <a:ea typeface="+mn-ea"/>
          <a:cs typeface="+mn-cs"/>
        </a:defRPr>
      </a:lvl1pPr>
      <a:lvl2pPr marL="424180" algn="l" defTabSz="848360" rtl="0" eaLnBrk="1" latinLnBrk="0" hangingPunct="1">
        <a:defRPr sz="1700" kern="1200">
          <a:solidFill>
            <a:schemeClr val="tx1"/>
          </a:solidFill>
          <a:latin typeface="+mn-lt"/>
          <a:ea typeface="+mn-ea"/>
          <a:cs typeface="+mn-cs"/>
        </a:defRPr>
      </a:lvl2pPr>
      <a:lvl3pPr marL="848360" algn="l" defTabSz="848360" rtl="0" eaLnBrk="1" latinLnBrk="0" hangingPunct="1">
        <a:defRPr sz="1700" kern="1200">
          <a:solidFill>
            <a:schemeClr val="tx1"/>
          </a:solidFill>
          <a:latin typeface="+mn-lt"/>
          <a:ea typeface="+mn-ea"/>
          <a:cs typeface="+mn-cs"/>
        </a:defRPr>
      </a:lvl3pPr>
      <a:lvl4pPr marL="1271905" algn="l" defTabSz="848360" rtl="0" eaLnBrk="1" latinLnBrk="0" hangingPunct="1">
        <a:defRPr sz="1700" kern="1200">
          <a:solidFill>
            <a:schemeClr val="tx1"/>
          </a:solidFill>
          <a:latin typeface="+mn-lt"/>
          <a:ea typeface="+mn-ea"/>
          <a:cs typeface="+mn-cs"/>
        </a:defRPr>
      </a:lvl4pPr>
      <a:lvl5pPr marL="1696085" algn="l" defTabSz="848360" rtl="0" eaLnBrk="1" latinLnBrk="0" hangingPunct="1">
        <a:defRPr sz="1700" kern="1200">
          <a:solidFill>
            <a:schemeClr val="tx1"/>
          </a:solidFill>
          <a:latin typeface="+mn-lt"/>
          <a:ea typeface="+mn-ea"/>
          <a:cs typeface="+mn-cs"/>
        </a:defRPr>
      </a:lvl5pPr>
      <a:lvl6pPr marL="2120900" algn="l" defTabSz="848360" rtl="0" eaLnBrk="1" latinLnBrk="0" hangingPunct="1">
        <a:defRPr sz="1700" kern="1200">
          <a:solidFill>
            <a:schemeClr val="tx1"/>
          </a:solidFill>
          <a:latin typeface="+mn-lt"/>
          <a:ea typeface="+mn-ea"/>
          <a:cs typeface="+mn-cs"/>
        </a:defRPr>
      </a:lvl6pPr>
      <a:lvl7pPr marL="2545080" algn="l" defTabSz="848360" rtl="0" eaLnBrk="1" latinLnBrk="0" hangingPunct="1">
        <a:defRPr sz="1700" kern="1200">
          <a:solidFill>
            <a:schemeClr val="tx1"/>
          </a:solidFill>
          <a:latin typeface="+mn-lt"/>
          <a:ea typeface="+mn-ea"/>
          <a:cs typeface="+mn-cs"/>
        </a:defRPr>
      </a:lvl7pPr>
      <a:lvl8pPr marL="2968625" algn="l" defTabSz="848360" rtl="0" eaLnBrk="1" latinLnBrk="0" hangingPunct="1">
        <a:defRPr sz="1700" kern="1200">
          <a:solidFill>
            <a:schemeClr val="tx1"/>
          </a:solidFill>
          <a:latin typeface="+mn-lt"/>
          <a:ea typeface="+mn-ea"/>
          <a:cs typeface="+mn-cs"/>
        </a:defRPr>
      </a:lvl8pPr>
      <a:lvl9pPr marL="3392805" algn="l" defTabSz="84836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hyperlink" Target="http://kjt.fujian.gov.cn/ztzl/" TargetMode="External"/><Relationship Id="rId4" Type="http://schemas.openxmlformats.org/officeDocument/2006/relationships/hyperlink" Target="https://www.most.gov.cn/index.html" TargetMode="External"/><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image" Target="../media/image24.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5.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7.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2.png"/><Relationship Id="rId7"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notesSlide" Target="../notesSlides/notesSlide5.xml"/><Relationship Id="rId1"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image" Target="../media/image23.png"/></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22.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6.jpeg"/><Relationship Id="rId1" Type="http://schemas.openxmlformats.org/officeDocument/2006/relationships/image" Target="../media/image23.png"/></Relationships>
</file>

<file path=ppt/slides/_rels/slide5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6.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slide" Target="slide73.xml"/><Relationship Id="rId2" Type="http://schemas.openxmlformats.org/officeDocument/2006/relationships/slide" Target="slide72.xml"/><Relationship Id="rId1"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 Target="slide71.xml"/><Relationship Id="rId1"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 Target="slide71.xml"/><Relationship Id="rId1" Type="http://schemas.openxmlformats.org/officeDocument/2006/relationships/image" Target="../media/image23.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3.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3.png"/></Relationships>
</file>

<file path=ppt/slides/_rels/slide82.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83.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84.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496742" y="946939"/>
            <a:ext cx="8297726"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lang="zh-CN" altLang="en-US" sz="4050" b="1" dirty="0">
                <a:solidFill>
                  <a:srgbClr val="C4261D"/>
                </a:solidFill>
                <a:latin typeface="微软雅黑" panose="020B0503020204020204" pitchFamily="34" charset="-122"/>
              </a:rPr>
              <a:t>科研诚信政策宣讲会</a:t>
            </a:r>
            <a:endParaRPr kumimoji="0" lang="zh-CN" altLang="en-US" sz="4050"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p:txBody>
      </p:sp>
      <p:grpSp>
        <p:nvGrpSpPr>
          <p:cNvPr id="7172" name="组合 481"/>
          <p:cNvGrpSpPr/>
          <p:nvPr/>
        </p:nvGrpSpPr>
        <p:grpSpPr>
          <a:xfrm>
            <a:off x="-635" y="2142808"/>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sp>
        <p:nvSpPr>
          <p:cNvPr id="2" name="文本框 1"/>
          <p:cNvSpPr txBox="1"/>
          <p:nvPr/>
        </p:nvSpPr>
        <p:spPr>
          <a:xfrm>
            <a:off x="2502790" y="1751784"/>
            <a:ext cx="4286885" cy="2368550"/>
          </a:xfrm>
          <a:prstGeom prst="rect">
            <a:avLst/>
          </a:prstGeom>
          <a:noFill/>
        </p:spPr>
        <p:txBody>
          <a:bodyPr wrap="square" rtlCol="0" anchor="t">
            <a:spAutoFit/>
          </a:bodyPr>
          <a:lstStyle/>
          <a:p>
            <a:pPr algn="ctr" eaLnBrk="1" hangingPunct="1"/>
            <a:endParaRPr lang="en-US" altLang="zh-CN" sz="2000" b="1" dirty="0">
              <a:solidFill>
                <a:srgbClr val="4D4D4D"/>
              </a:solidFill>
              <a:latin typeface="华文新魏" panose="02010800040101010101" charset="-122"/>
              <a:ea typeface="华文新魏" panose="02010800040101010101" charset="-122"/>
              <a:sym typeface="+mn-ea"/>
            </a:endParaRPr>
          </a:p>
          <a:p>
            <a:pPr algn="ctr" eaLnBrk="1" hangingPunct="1"/>
            <a:r>
              <a:rPr lang="en-US" altLang="zh-CN" sz="2000" b="1" dirty="0">
                <a:solidFill>
                  <a:srgbClr val="4D4D4D"/>
                </a:solidFill>
                <a:latin typeface="华文新魏" panose="02010800040101010101" charset="-122"/>
                <a:ea typeface="华文新魏" panose="02010800040101010101" charset="-122"/>
                <a:sym typeface="+mn-ea"/>
              </a:rPr>
              <a:t> </a:t>
            </a:r>
            <a:r>
              <a:rPr lang="zh-CN" altLang="en-US" sz="2000" b="1" dirty="0">
                <a:solidFill>
                  <a:srgbClr val="4D4D4D"/>
                </a:solidFill>
                <a:latin typeface="华文新魏" panose="02010800040101010101" charset="-122"/>
                <a:ea typeface="华文新魏" panose="02010800040101010101" charset="-122"/>
                <a:sym typeface="+mn-ea"/>
              </a:rPr>
              <a:t>主讲人：林少东</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r>
              <a:rPr lang="zh-CN" altLang="en-US" sz="2000" b="1" dirty="0">
                <a:solidFill>
                  <a:srgbClr val="4D4D4D"/>
                </a:solidFill>
                <a:latin typeface="华文新魏" panose="02010800040101010101" charset="-122"/>
                <a:ea typeface="华文新魏" panose="02010800040101010101" charset="-122"/>
                <a:sym typeface="+mn-ea"/>
              </a:rPr>
              <a:t> 福建师范大学法学院</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800" b="1" dirty="0">
                <a:solidFill>
                  <a:srgbClr val="4D4D4D"/>
                </a:solidFill>
                <a:latin typeface="华文楷体" panose="02010600040101010101" charset="-122"/>
                <a:ea typeface="华文楷体" panose="02010600040101010101" charset="-122"/>
                <a:cs typeface="华文楷体" panose="02010600040101010101" charset="-122"/>
                <a:sym typeface="+mn-ea"/>
              </a:rPr>
              <a:t>主办单位：福建省科技厅 </a:t>
            </a:r>
            <a:endParaRPr lang="zh-CN" altLang="en-US" sz="2800" b="1" dirty="0">
              <a:solidFill>
                <a:srgbClr val="4D4D4D"/>
              </a:solidFill>
              <a:latin typeface="华文楷体" panose="02010600040101010101" charset="-122"/>
              <a:ea typeface="华文楷体" panose="02010600040101010101" charset="-122"/>
              <a:cs typeface="华文楷体" panose="02010600040101010101" charset="-122"/>
              <a:sym typeface="+mn-ea"/>
            </a:endParaRPr>
          </a:p>
          <a:p>
            <a:pPr algn="ctr" eaLnBrk="1" hangingPunct="1">
              <a:buClrTx/>
              <a:buSzTx/>
              <a:buFontTx/>
            </a:pPr>
            <a:r>
              <a:rPr lang="zh-CN" altLang="en-US" sz="2000" b="1" dirty="0">
                <a:solidFill>
                  <a:srgbClr val="4D4D4D"/>
                </a:solidFill>
                <a:latin typeface="华文楷体" panose="02010600040101010101" charset="-122"/>
                <a:ea typeface="华文楷体" panose="02010600040101010101" charset="-122"/>
                <a:cs typeface="华文楷体" panose="02010600040101010101" charset="-122"/>
                <a:sym typeface="+mn-ea"/>
              </a:rPr>
              <a:t>二</a:t>
            </a:r>
            <a:r>
              <a:rPr lang="en-US" altLang="zh-CN" sz="2000" b="1" dirty="0">
                <a:solidFill>
                  <a:srgbClr val="4D4D4D"/>
                </a:solidFill>
                <a:latin typeface="华文楷体" panose="02010600040101010101" charset="-122"/>
                <a:ea typeface="华文楷体" panose="02010600040101010101" charset="-122"/>
                <a:cs typeface="华文楷体" panose="02010600040101010101" charset="-122"/>
                <a:sym typeface="+mn-ea"/>
              </a:rPr>
              <a:t>0</a:t>
            </a:r>
            <a:r>
              <a:rPr lang="zh-CN" altLang="en-US" sz="2000" b="1" dirty="0">
                <a:solidFill>
                  <a:srgbClr val="4D4D4D"/>
                </a:solidFill>
                <a:latin typeface="华文楷体" panose="02010600040101010101" charset="-122"/>
                <a:ea typeface="华文楷体" panose="02010600040101010101" charset="-122"/>
                <a:cs typeface="华文楷体" panose="02010600040101010101" charset="-122"/>
                <a:sym typeface="+mn-ea"/>
              </a:rPr>
              <a:t>二二年十月</a:t>
            </a:r>
            <a:r>
              <a:rPr lang="zh-CN" altLang="en-US" sz="2000" b="1" dirty="0">
                <a:solidFill>
                  <a:srgbClr val="4D4D4D"/>
                </a:solidFill>
                <a:latin typeface="华文楷体" panose="02010600040101010101" charset="-122"/>
                <a:ea typeface="华文楷体" panose="02010600040101010101" charset="-122"/>
                <a:cs typeface="华文楷体" panose="02010600040101010101" charset="-122"/>
                <a:sym typeface="+mn-ea"/>
              </a:rPr>
              <a:t>十九日</a:t>
            </a:r>
            <a:endParaRPr lang="zh-CN" altLang="en-US" sz="2800" b="1" dirty="0">
              <a:solidFill>
                <a:srgbClr val="4D4D4D"/>
              </a:solidFill>
              <a:latin typeface="宋体" panose="02010600030101010101" pitchFamily="2" charset="-122"/>
              <a:ea typeface="宋体" panose="02010600030101010101" pitchFamily="2" charset="-122"/>
              <a:cs typeface="宋体" panose="02010600030101010101" pitchFamily="2"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矩形 6"/>
          <p:cNvSpPr/>
          <p:nvPr/>
        </p:nvSpPr>
        <p:spPr>
          <a:xfrm>
            <a:off x="-1588" y="188436"/>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400" b="1" kern="0" cap="all" dirty="0">
                <a:ln w="0">
                  <a:noFill/>
                </a:ln>
                <a:solidFill>
                  <a:schemeClr val="accent2"/>
                </a:solidFill>
                <a:latin typeface="微软雅黑" panose="020B0503020204020204" pitchFamily="34" charset="-122"/>
              </a:rPr>
              <a:t>牢记科研诚信</a:t>
            </a:r>
            <a:endParaRPr lang="zh-CN" altLang="zh-CN" sz="1400" b="1" kern="0" cap="all" dirty="0">
              <a:ln w="0">
                <a:noFill/>
              </a:ln>
              <a:solidFill>
                <a:schemeClr val="accent2"/>
              </a:solidFill>
              <a:latin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5463" y="1249531"/>
            <a:ext cx="4059915" cy="3119833"/>
          </a:xfrm>
          <a:prstGeom prst="rect">
            <a:avLst/>
          </a:prstGeom>
        </p:spPr>
      </p:pic>
      <p:pic>
        <p:nvPicPr>
          <p:cNvPr id="13315" name="Picture 2" descr="E:\熊猫PPT\00001PNG素材\01党委政府\红旗一角.png"/>
          <p:cNvPicPr>
            <a:picLocks noChangeAspect="1"/>
          </p:cNvPicPr>
          <p:nvPr/>
        </p:nvPicPr>
        <p:blipFill>
          <a:blip r:embed="rId2"/>
          <a:stretch>
            <a:fillRect/>
          </a:stretch>
        </p:blipFill>
        <p:spPr>
          <a:xfrm>
            <a:off x="0" y="0"/>
            <a:ext cx="2057400" cy="1252538"/>
          </a:xfrm>
          <a:prstGeom prst="rect">
            <a:avLst/>
          </a:prstGeom>
          <a:noFill/>
          <a:ln w="9525">
            <a:noFill/>
          </a:ln>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49531"/>
            <a:ext cx="4396249" cy="3096967"/>
          </a:xfrm>
          <a:prstGeom prst="rect">
            <a:avLst/>
          </a:prstGeom>
        </p:spPr>
      </p:pic>
      <p:sp>
        <p:nvSpPr>
          <p:cNvPr id="3" name="文本框 2"/>
          <p:cNvSpPr txBox="1"/>
          <p:nvPr/>
        </p:nvSpPr>
        <p:spPr>
          <a:xfrm>
            <a:off x="325463" y="4462621"/>
            <a:ext cx="7299701" cy="492443"/>
          </a:xfrm>
          <a:prstGeom prst="rect">
            <a:avLst/>
          </a:prstGeom>
          <a:noFill/>
        </p:spPr>
        <p:txBody>
          <a:bodyPr wrap="square" rtlCol="0">
            <a:spAutoFit/>
          </a:bodyPr>
          <a:lstStyle/>
          <a:p>
            <a:r>
              <a:rPr lang="en-US" altLang="zh-CN" dirty="0">
                <a:solidFill>
                  <a:srgbClr val="0070C0"/>
                </a:solidFill>
                <a:hlinkClick r:id="rId4"/>
              </a:rPr>
              <a:t>https://www.most.gov.cn/index.html</a:t>
            </a:r>
            <a:r>
              <a:rPr lang="en-US" altLang="zh-CN" dirty="0">
                <a:solidFill>
                  <a:srgbClr val="0070C0"/>
                </a:solidFill>
              </a:rPr>
              <a:t> </a:t>
            </a:r>
            <a:r>
              <a:rPr lang="zh-CN" altLang="en-US" dirty="0">
                <a:solidFill>
                  <a:srgbClr val="0070C0"/>
                </a:solidFill>
              </a:rPr>
              <a:t>国家科学技术部     </a:t>
            </a:r>
            <a:endParaRPr lang="en-US" altLang="zh-CN" dirty="0">
              <a:solidFill>
                <a:srgbClr val="0070C0"/>
              </a:solidFill>
            </a:endParaRPr>
          </a:p>
          <a:p>
            <a:r>
              <a:rPr lang="en-US" altLang="zh-CN" dirty="0">
                <a:solidFill>
                  <a:srgbClr val="0070C0"/>
                </a:solidFill>
                <a:hlinkClick r:id="rId5"/>
              </a:rPr>
              <a:t>http://kjt.fujian.gov.cn/ztzl/</a:t>
            </a:r>
            <a:r>
              <a:rPr lang="en-US" altLang="zh-CN" dirty="0">
                <a:solidFill>
                  <a:srgbClr val="0070C0"/>
                </a:solidFill>
              </a:rPr>
              <a:t> </a:t>
            </a:r>
            <a:r>
              <a:rPr lang="zh-CN" altLang="en-US" dirty="0">
                <a:solidFill>
                  <a:srgbClr val="0070C0"/>
                </a:solidFill>
              </a:rPr>
              <a:t>福建省科学技术厅</a:t>
            </a:r>
            <a:endParaRPr lang="zh-CN" altLang="en-US" dirty="0">
              <a:solidFill>
                <a:srgbClr val="0070C0"/>
              </a:solidFill>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01833" y="902111"/>
            <a:ext cx="7939696" cy="1954381"/>
          </a:xfrm>
          <a:prstGeom prst="rect">
            <a:avLst/>
          </a:prstGeom>
          <a:noFill/>
        </p:spPr>
        <p:txBody>
          <a:bodyPr wrap="square">
            <a:spAutoFit/>
          </a:bodyPr>
          <a:lstStyle/>
          <a:p>
            <a:r>
              <a:rPr lang="en-US" altLang="zh-CN" sz="1600" b="1" dirty="0">
                <a:solidFill>
                  <a:schemeClr val="accent1">
                    <a:lumMod val="10000"/>
                  </a:schemeClr>
                </a:solidFill>
              </a:rPr>
              <a:t>3.</a:t>
            </a:r>
            <a:r>
              <a:rPr lang="zh-CN" altLang="en-US" sz="1600" b="1" dirty="0">
                <a:solidFill>
                  <a:schemeClr val="accent1">
                    <a:lumMod val="10000"/>
                  </a:schemeClr>
                </a:solidFill>
              </a:rPr>
              <a:t>请托行为调查处理主体</a:t>
            </a:r>
            <a:endParaRPr lang="en-US" altLang="zh-CN" sz="1600" b="1" dirty="0">
              <a:solidFill>
                <a:schemeClr val="accent1">
                  <a:lumMod val="10000"/>
                </a:schemeClr>
              </a:solidFill>
            </a:endParaRPr>
          </a:p>
          <a:p>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a:t>
            </a:r>
            <a:r>
              <a:rPr lang="en-US" altLang="zh-CN" sz="1600" b="1" dirty="0">
                <a:solidFill>
                  <a:schemeClr val="accent1">
                    <a:lumMod val="10000"/>
                  </a:schemeClr>
                </a:solidFill>
              </a:rPr>
              <a:t>9</a:t>
            </a:r>
            <a:r>
              <a:rPr lang="zh-CN" altLang="en-US" sz="1600" b="1" dirty="0">
                <a:solidFill>
                  <a:schemeClr val="accent1">
                    <a:lumMod val="10000"/>
                  </a:schemeClr>
                </a:solidFill>
              </a:rPr>
              <a:t>条：</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pPr indent="457200"/>
            <a:endParaRPr lang="en-US" altLang="zh-CN" sz="800" b="1" dirty="0">
              <a:solidFill>
                <a:schemeClr val="accent1">
                  <a:lumMod val="10000"/>
                </a:schemeClr>
              </a:solidFill>
            </a:endParaRPr>
          </a:p>
          <a:p>
            <a:pPr indent="457200"/>
            <a:endParaRPr lang="en-US" altLang="zh-CN" sz="100" b="1" dirty="0">
              <a:solidFill>
                <a:schemeClr val="accent1">
                  <a:lumMod val="10000"/>
                </a:schemeClr>
              </a:solidFill>
            </a:endParaRPr>
          </a:p>
          <a:p>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
        <p:nvSpPr>
          <p:cNvPr id="5" name="矩形 4"/>
          <p:cNvSpPr/>
          <p:nvPr/>
        </p:nvSpPr>
        <p:spPr bwMode="auto">
          <a:xfrm>
            <a:off x="874331" y="1785581"/>
            <a:ext cx="1906724" cy="554436"/>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调查处理请托行为的第一责任主体</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sp>
        <p:nvSpPr>
          <p:cNvPr id="9" name="矩形 8"/>
          <p:cNvSpPr/>
          <p:nvPr/>
        </p:nvSpPr>
        <p:spPr bwMode="auto">
          <a:xfrm>
            <a:off x="882519" y="2798680"/>
            <a:ext cx="1906724" cy="427056"/>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涉及评审承担者的</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874331" y="3671067"/>
            <a:ext cx="1906724" cy="565511"/>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Arial" panose="020B0604020202020204" pitchFamily="34" charset="0"/>
                <a:ea typeface="宋体" panose="02010600030101010101" pitchFamily="2" charset="-122"/>
              </a:rPr>
              <a:t>涉及本单位工作人员的</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4287416" y="1824250"/>
            <a:ext cx="2839525" cy="377174"/>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评审承担者</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cxnSp>
        <p:nvCxnSpPr>
          <p:cNvPr id="13" name="直接箭头连接符 12"/>
          <p:cNvCxnSpPr/>
          <p:nvPr/>
        </p:nvCxnSpPr>
        <p:spPr bwMode="auto">
          <a:xfrm flipV="1">
            <a:off x="2949824" y="2065392"/>
            <a:ext cx="1168823" cy="3802"/>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4" name="矩形 13"/>
          <p:cNvSpPr/>
          <p:nvPr/>
        </p:nvSpPr>
        <p:spPr bwMode="auto">
          <a:xfrm>
            <a:off x="4287416" y="2775895"/>
            <a:ext cx="2839525" cy="427056"/>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R="0" defTabSz="914400" eaLnBrk="1" hangingPunct="1">
              <a:buClrTx/>
              <a:buSzTx/>
            </a:pPr>
            <a:r>
              <a:rPr lang="zh-CN" altLang="en-US" sz="1600" dirty="0">
                <a:solidFill>
                  <a:schemeClr val="accent1">
                    <a:lumMod val="10000"/>
                  </a:schemeClr>
                </a:solidFill>
                <a:latin typeface="宋体" panose="02010600030101010101" pitchFamily="2" charset="-122"/>
                <a:ea typeface="宋体" panose="02010600030101010101" pitchFamily="2" charset="-122"/>
              </a:rPr>
              <a:t>由评审组织者负责调查处理</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cxnSp>
        <p:nvCxnSpPr>
          <p:cNvPr id="16" name="直接箭头连接符 15"/>
          <p:cNvCxnSpPr/>
          <p:nvPr/>
        </p:nvCxnSpPr>
        <p:spPr bwMode="auto">
          <a:xfrm>
            <a:off x="2949823" y="3012208"/>
            <a:ext cx="1168823"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7" name="矩形 16"/>
          <p:cNvSpPr/>
          <p:nvPr/>
        </p:nvSpPr>
        <p:spPr bwMode="auto">
          <a:xfrm>
            <a:off x="4287417" y="3702513"/>
            <a:ext cx="2839524" cy="92327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按照干部管理权限由相关监督部门或纪检监察部门依规调查处理。</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cxnSp>
        <p:nvCxnSpPr>
          <p:cNvPr id="20" name="直接箭头连接符 19"/>
          <p:cNvCxnSpPr/>
          <p:nvPr/>
        </p:nvCxnSpPr>
        <p:spPr bwMode="auto">
          <a:xfrm>
            <a:off x="2949823" y="3879051"/>
            <a:ext cx="1204916" cy="0"/>
          </a:xfrm>
          <a:prstGeom prst="straightConnector1">
            <a:avLst/>
          </a:prstGeom>
          <a:solidFill>
            <a:schemeClr val="accent1"/>
          </a:solidFill>
          <a:ln w="9525" cap="flat" cmpd="sng" algn="ctr">
            <a:solidFill>
              <a:schemeClr val="tx1"/>
            </a:solidFill>
            <a:prstDash val="solid"/>
            <a:round/>
            <a:headEnd type="none" w="med" len="med"/>
            <a:tailEnd type="triangle"/>
          </a:ln>
        </p:spPr>
      </p:cxn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01833" y="902111"/>
            <a:ext cx="7939696" cy="2200602"/>
          </a:xfrm>
          <a:prstGeom prst="rect">
            <a:avLst/>
          </a:prstGeom>
          <a:noFill/>
        </p:spPr>
        <p:txBody>
          <a:bodyPr wrap="square">
            <a:spAutoFit/>
          </a:bodyPr>
          <a:lstStyle/>
          <a:p>
            <a:r>
              <a:rPr lang="en-US" altLang="zh-CN" sz="1600" b="1" dirty="0">
                <a:solidFill>
                  <a:schemeClr val="accent1">
                    <a:lumMod val="10000"/>
                  </a:schemeClr>
                </a:solidFill>
              </a:rPr>
              <a:t>4.1</a:t>
            </a:r>
            <a:r>
              <a:rPr lang="zh-CN" altLang="en-US" sz="1600" b="1" dirty="0">
                <a:solidFill>
                  <a:schemeClr val="accent1">
                    <a:lumMod val="10000"/>
                  </a:schemeClr>
                </a:solidFill>
              </a:rPr>
              <a:t> 对涉及请托行为的</a:t>
            </a:r>
            <a:r>
              <a:rPr lang="zh-CN" altLang="en-US" sz="1600" b="1" dirty="0">
                <a:solidFill>
                  <a:srgbClr val="FF0000"/>
                </a:solidFill>
              </a:rPr>
              <a:t>评审专家</a:t>
            </a:r>
            <a:r>
              <a:rPr lang="zh-CN" altLang="en-US" sz="1600" b="1" dirty="0">
                <a:solidFill>
                  <a:schemeClr val="accent1">
                    <a:lumMod val="10000"/>
                  </a:schemeClr>
                </a:solidFill>
              </a:rPr>
              <a:t>如何处理？</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a:t>
            </a:r>
            <a:r>
              <a:rPr lang="en-US" altLang="zh-CN" sz="1600" b="1" dirty="0">
                <a:solidFill>
                  <a:schemeClr val="accent1">
                    <a:lumMod val="10000"/>
                  </a:schemeClr>
                </a:solidFill>
              </a:rPr>
              <a:t>11</a:t>
            </a:r>
            <a:r>
              <a:rPr lang="zh-CN" altLang="en-US" sz="1600" b="1" dirty="0">
                <a:solidFill>
                  <a:schemeClr val="accent1">
                    <a:lumMod val="10000"/>
                  </a:schemeClr>
                </a:solidFill>
              </a:rPr>
              <a:t>条：</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pPr indent="457200"/>
            <a:endParaRPr lang="en-US" altLang="zh-CN" sz="800" b="1" dirty="0">
              <a:solidFill>
                <a:schemeClr val="accent1">
                  <a:lumMod val="10000"/>
                </a:schemeClr>
              </a:solidFill>
            </a:endParaRPr>
          </a:p>
          <a:p>
            <a:pPr indent="457200"/>
            <a:endParaRPr lang="en-US" altLang="zh-CN" sz="100" b="1" dirty="0">
              <a:solidFill>
                <a:schemeClr val="accent1">
                  <a:lumMod val="10000"/>
                </a:schemeClr>
              </a:solidFill>
            </a:endParaRPr>
          </a:p>
          <a:p>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
        <p:nvSpPr>
          <p:cNvPr id="5" name="矩形 4"/>
          <p:cNvSpPr/>
          <p:nvPr/>
        </p:nvSpPr>
        <p:spPr bwMode="auto">
          <a:xfrm>
            <a:off x="433064" y="1812202"/>
            <a:ext cx="1415520" cy="554436"/>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主动报告且未接受请托行为</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9" name="矩形 8"/>
          <p:cNvSpPr/>
          <p:nvPr/>
        </p:nvSpPr>
        <p:spPr bwMode="auto">
          <a:xfrm>
            <a:off x="433064" y="2676853"/>
            <a:ext cx="1415520" cy="61218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主动报告但仍搞“人情评审”</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433064" y="3594981"/>
            <a:ext cx="1415520" cy="449450"/>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隐瞒不报</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2624829" y="1915593"/>
            <a:ext cx="1139127" cy="377174"/>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Arial" panose="020B0604020202020204" pitchFamily="34" charset="0"/>
                <a:ea typeface="宋体" panose="02010600030101010101" pitchFamily="2" charset="-122"/>
              </a:rPr>
              <a:t>不予处理</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cxnSp>
        <p:nvCxnSpPr>
          <p:cNvPr id="13" name="直接箭头连接符 12"/>
          <p:cNvCxnSpPr/>
          <p:nvPr/>
        </p:nvCxnSpPr>
        <p:spPr bwMode="auto">
          <a:xfrm>
            <a:off x="1925583" y="2050348"/>
            <a:ext cx="622247"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4" name="矩形 13"/>
          <p:cNvSpPr/>
          <p:nvPr/>
        </p:nvSpPr>
        <p:spPr bwMode="auto">
          <a:xfrm>
            <a:off x="2635624" y="2445761"/>
            <a:ext cx="3758752" cy="809946"/>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R="0" defTabSz="914400" eaLnBrk="1" hangingPunct="1">
              <a:buClrTx/>
              <a:buSzTx/>
            </a:pPr>
            <a:r>
              <a:rPr lang="zh-CN" altLang="en-US" sz="1600" dirty="0">
                <a:solidFill>
                  <a:schemeClr val="accent1">
                    <a:lumMod val="10000"/>
                  </a:schemeClr>
                </a:solidFill>
                <a:latin typeface="宋体" panose="02010600030101010101" pitchFamily="2" charset="-122"/>
                <a:ea typeface="宋体" panose="02010600030101010101" pitchFamily="2" charset="-122"/>
              </a:rPr>
              <a:t>禁止在</a:t>
            </a:r>
            <a:r>
              <a:rPr lang="en-US" altLang="zh-CN" sz="1600" b="1" dirty="0">
                <a:solidFill>
                  <a:srgbClr val="FF0000"/>
                </a:solidFill>
                <a:latin typeface="宋体" panose="02010600030101010101" pitchFamily="2" charset="-122"/>
                <a:ea typeface="宋体" panose="02010600030101010101" pitchFamily="2" charset="-122"/>
              </a:rPr>
              <a:t>3</a:t>
            </a:r>
            <a:r>
              <a:rPr lang="zh-CN" altLang="en-US" sz="1600" b="1" dirty="0">
                <a:solidFill>
                  <a:srgbClr val="FF0000"/>
                </a:solidFill>
                <a:latin typeface="宋体" panose="02010600030101010101" pitchFamily="2" charset="-122"/>
                <a:ea typeface="宋体" panose="02010600030101010101" pitchFamily="2" charset="-122"/>
              </a:rPr>
              <a:t>年内（含</a:t>
            </a:r>
            <a:r>
              <a:rPr lang="en-US" altLang="zh-CN" sz="1600" b="1" dirty="0">
                <a:solidFill>
                  <a:srgbClr val="FF0000"/>
                </a:solidFill>
                <a:latin typeface="宋体" panose="02010600030101010101" pitchFamily="2" charset="-122"/>
                <a:ea typeface="宋体" panose="02010600030101010101" pitchFamily="2" charset="-122"/>
              </a:rPr>
              <a:t>3</a:t>
            </a:r>
            <a:r>
              <a:rPr lang="zh-CN" altLang="en-US" sz="1600" b="1" dirty="0">
                <a:solidFill>
                  <a:srgbClr val="FF0000"/>
                </a:solidFill>
                <a:latin typeface="宋体" panose="02010600030101010101" pitchFamily="2" charset="-122"/>
                <a:ea typeface="宋体" panose="02010600030101010101" pitchFamily="2" charset="-122"/>
              </a:rPr>
              <a:t>年）</a:t>
            </a:r>
            <a:r>
              <a:rPr lang="zh-CN" altLang="en-US" sz="1600" dirty="0">
                <a:solidFill>
                  <a:schemeClr val="accent1">
                    <a:lumMod val="10000"/>
                  </a:schemeClr>
                </a:solidFill>
                <a:latin typeface="宋体" panose="02010600030101010101" pitchFamily="2" charset="-122"/>
                <a:ea typeface="宋体" panose="02010600030101010101" pitchFamily="2" charset="-122"/>
              </a:rPr>
              <a:t>承担或参与财政性资金支持的科学技术活动。对干扰、妨碍调查的，从重处理。</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cxnSp>
        <p:nvCxnSpPr>
          <p:cNvPr id="16" name="直接箭头连接符 15"/>
          <p:cNvCxnSpPr/>
          <p:nvPr/>
        </p:nvCxnSpPr>
        <p:spPr bwMode="auto">
          <a:xfrm flipV="1">
            <a:off x="1841566" y="2830820"/>
            <a:ext cx="706264" cy="216091"/>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7" name="矩形 16"/>
          <p:cNvSpPr/>
          <p:nvPr/>
        </p:nvSpPr>
        <p:spPr bwMode="auto">
          <a:xfrm>
            <a:off x="2638382" y="3414154"/>
            <a:ext cx="4488559" cy="1492742"/>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600" dirty="0">
                <a:solidFill>
                  <a:schemeClr val="accent1">
                    <a:lumMod val="10000"/>
                  </a:schemeClr>
                </a:solidFill>
                <a:latin typeface="宋体" panose="02010600030101010101" pitchFamily="2" charset="-122"/>
                <a:ea typeface="宋体" panose="02010600030101010101" pitchFamily="2" charset="-122"/>
              </a:rPr>
              <a:t>按接受相关请托进行处理，禁止在</a:t>
            </a:r>
            <a:r>
              <a:rPr lang="en-US" altLang="zh-CN" sz="1600" b="1" dirty="0">
                <a:solidFill>
                  <a:srgbClr val="FF0000"/>
                </a:solidFill>
                <a:latin typeface="宋体" panose="02010600030101010101" pitchFamily="2" charset="-122"/>
                <a:ea typeface="宋体" panose="02010600030101010101" pitchFamily="2" charset="-122"/>
              </a:rPr>
              <a:t>3-5</a:t>
            </a:r>
            <a:r>
              <a:rPr lang="zh-CN" altLang="en-US" sz="1600" b="1" dirty="0">
                <a:solidFill>
                  <a:srgbClr val="FF0000"/>
                </a:solidFill>
                <a:latin typeface="宋体" panose="02010600030101010101" pitchFamily="2" charset="-122"/>
                <a:ea typeface="宋体" panose="02010600030101010101" pitchFamily="2" charset="-122"/>
              </a:rPr>
              <a:t>年内（含</a:t>
            </a:r>
            <a:r>
              <a:rPr lang="en-US" altLang="zh-CN" sz="1600" b="1" dirty="0">
                <a:solidFill>
                  <a:srgbClr val="FF0000"/>
                </a:solidFill>
                <a:latin typeface="宋体" panose="02010600030101010101" pitchFamily="2" charset="-122"/>
                <a:ea typeface="宋体" panose="02010600030101010101" pitchFamily="2" charset="-122"/>
              </a:rPr>
              <a:t>5</a:t>
            </a:r>
            <a:r>
              <a:rPr lang="zh-CN" altLang="en-US" sz="1600" b="1" dirty="0">
                <a:solidFill>
                  <a:srgbClr val="FF0000"/>
                </a:solidFill>
                <a:latin typeface="宋体" panose="02010600030101010101" pitchFamily="2" charset="-122"/>
                <a:ea typeface="宋体" panose="02010600030101010101" pitchFamily="2" charset="-122"/>
              </a:rPr>
              <a:t>年）</a:t>
            </a:r>
            <a:r>
              <a:rPr lang="zh-CN" altLang="en-US" sz="1600" dirty="0">
                <a:solidFill>
                  <a:schemeClr val="accent1">
                    <a:lumMod val="10000"/>
                  </a:schemeClr>
                </a:solidFill>
                <a:latin typeface="宋体" panose="02010600030101010101" pitchFamily="2" charset="-122"/>
                <a:ea typeface="宋体" panose="02010600030101010101" pitchFamily="2" charset="-122"/>
              </a:rPr>
              <a:t>承担或参与财政性资金支持的科学技术活动；</a:t>
            </a: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600" dirty="0">
                <a:solidFill>
                  <a:schemeClr val="accent1">
                    <a:lumMod val="10000"/>
                  </a:schemeClr>
                </a:solidFill>
                <a:latin typeface="宋体" panose="02010600030101010101" pitchFamily="2" charset="-122"/>
                <a:ea typeface="宋体" panose="02010600030101010101" pitchFamily="2" charset="-122"/>
              </a:rPr>
              <a:t>造成严重后果或影响恶劣的，禁止</a:t>
            </a:r>
            <a:r>
              <a:rPr lang="en-US" altLang="zh-CN" sz="1600" b="1" dirty="0">
                <a:solidFill>
                  <a:srgbClr val="FF0000"/>
                </a:solidFill>
                <a:latin typeface="宋体" panose="02010600030101010101" pitchFamily="2" charset="-122"/>
                <a:ea typeface="宋体" panose="02010600030101010101" pitchFamily="2" charset="-122"/>
              </a:rPr>
              <a:t>5</a:t>
            </a:r>
            <a:r>
              <a:rPr lang="zh-CN" altLang="en-US" sz="1600" b="1" dirty="0">
                <a:solidFill>
                  <a:srgbClr val="FF0000"/>
                </a:solidFill>
                <a:latin typeface="宋体" panose="02010600030101010101" pitchFamily="2" charset="-122"/>
                <a:ea typeface="宋体" panose="02010600030101010101" pitchFamily="2" charset="-122"/>
              </a:rPr>
              <a:t>年以上直至永久</a:t>
            </a:r>
            <a:r>
              <a:rPr lang="zh-CN" altLang="en-US" sz="1600" dirty="0">
                <a:solidFill>
                  <a:schemeClr val="accent1">
                    <a:lumMod val="10000"/>
                  </a:schemeClr>
                </a:solidFill>
                <a:latin typeface="宋体" panose="02010600030101010101" pitchFamily="2" charset="-122"/>
                <a:ea typeface="宋体" panose="02010600030101010101" pitchFamily="2" charset="-122"/>
              </a:rPr>
              <a:t>承担或参与财政性资金支持的科学技术活动。</a:t>
            </a: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600" dirty="0">
                <a:solidFill>
                  <a:schemeClr val="accent1">
                    <a:lumMod val="10000"/>
                  </a:schemeClr>
                </a:solidFill>
                <a:latin typeface="宋体" panose="02010600030101010101" pitchFamily="2" charset="-122"/>
                <a:ea typeface="宋体" panose="02010600030101010101" pitchFamily="2" charset="-122"/>
              </a:rPr>
              <a:t>对干扰、妨碍调查的，从重处理。</a:t>
            </a:r>
            <a:endParaRPr kumimoji="0" lang="zh-CN" altLang="en-US" sz="1600" b="0" i="0" u="none" strike="noStrike" cap="none" normalizeH="0" baseline="0" dirty="0">
              <a:ln>
                <a:noFill/>
              </a:ln>
              <a:solidFill>
                <a:schemeClr val="accent1">
                  <a:lumMod val="10000"/>
                </a:schemeClr>
              </a:solidFill>
              <a:effectLst/>
              <a:latin typeface="宋体" panose="02010600030101010101" pitchFamily="2" charset="-122"/>
              <a:ea typeface="宋体" panose="02010600030101010101" pitchFamily="2" charset="-122"/>
            </a:endParaRPr>
          </a:p>
        </p:txBody>
      </p:sp>
      <p:cxnSp>
        <p:nvCxnSpPr>
          <p:cNvPr id="20" name="直接箭头连接符 19"/>
          <p:cNvCxnSpPr/>
          <p:nvPr/>
        </p:nvCxnSpPr>
        <p:spPr bwMode="auto">
          <a:xfrm>
            <a:off x="1835881" y="3822738"/>
            <a:ext cx="799743" cy="150252"/>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7" name="右大括号 26"/>
          <p:cNvSpPr/>
          <p:nvPr/>
        </p:nvSpPr>
        <p:spPr bwMode="auto">
          <a:xfrm>
            <a:off x="7203598" y="2674655"/>
            <a:ext cx="313398" cy="1633284"/>
          </a:xfrm>
          <a:prstGeom prst="righ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9" name="矩形 28"/>
          <p:cNvSpPr/>
          <p:nvPr/>
        </p:nvSpPr>
        <p:spPr bwMode="auto">
          <a:xfrm>
            <a:off x="7516996" y="2674655"/>
            <a:ext cx="1446790" cy="1857004"/>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R="0" defTabSz="914400" eaLnBrk="1" hangingPunct="1">
              <a:buClrTx/>
              <a:buSzTx/>
            </a:pPr>
            <a:r>
              <a:rPr lang="zh-CN" altLang="en-US" sz="1600" dirty="0">
                <a:solidFill>
                  <a:schemeClr val="accent1">
                    <a:lumMod val="10000"/>
                  </a:schemeClr>
                </a:solidFill>
                <a:latin typeface="宋体" panose="02010600030101010101" pitchFamily="2" charset="-122"/>
                <a:ea typeface="宋体" panose="02010600030101010101" pitchFamily="2" charset="-122"/>
              </a:rPr>
              <a:t>应当</a:t>
            </a:r>
            <a:r>
              <a:rPr lang="zh-CN" altLang="en-US" sz="1600" b="1" dirty="0">
                <a:solidFill>
                  <a:srgbClr val="FF0000"/>
                </a:solidFill>
                <a:latin typeface="宋体" panose="02010600030101010101" pitchFamily="2" charset="-122"/>
                <a:ea typeface="宋体" panose="02010600030101010101" pitchFamily="2" charset="-122"/>
              </a:rPr>
              <a:t>及时</a:t>
            </a:r>
            <a:r>
              <a:rPr lang="zh-CN" altLang="en-US" sz="1600" dirty="0">
                <a:solidFill>
                  <a:schemeClr val="accent1">
                    <a:lumMod val="10000"/>
                  </a:schemeClr>
                </a:solidFill>
                <a:latin typeface="宋体" panose="02010600030101010101" pitchFamily="2" charset="-122"/>
                <a:ea typeface="宋体" panose="02010600030101010101" pitchFamily="2" charset="-122"/>
              </a:rPr>
              <a:t>从专家库中</a:t>
            </a:r>
            <a:r>
              <a:rPr lang="zh-CN" altLang="en-US" sz="1600" b="1" dirty="0">
                <a:solidFill>
                  <a:srgbClr val="FF0000"/>
                </a:solidFill>
                <a:latin typeface="宋体" panose="02010600030101010101" pitchFamily="2" charset="-122"/>
                <a:ea typeface="宋体" panose="02010600030101010101" pitchFamily="2" charset="-122"/>
              </a:rPr>
              <a:t>除名</a:t>
            </a:r>
            <a:r>
              <a:rPr lang="zh-CN" altLang="en-US" sz="1600" dirty="0">
                <a:solidFill>
                  <a:schemeClr val="accent1">
                    <a:lumMod val="10000"/>
                  </a:schemeClr>
                </a:solidFill>
                <a:latin typeface="宋体" panose="02010600030101010101" pitchFamily="2" charset="-122"/>
                <a:ea typeface="宋体" panose="02010600030101010101" pitchFamily="2" charset="-122"/>
              </a:rPr>
              <a:t>，重新入库禁止时限与评审专家受惩罚的处理期限保持一致。</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01834" y="863012"/>
            <a:ext cx="7939696" cy="2200602"/>
          </a:xfrm>
          <a:prstGeom prst="rect">
            <a:avLst/>
          </a:prstGeom>
          <a:noFill/>
        </p:spPr>
        <p:txBody>
          <a:bodyPr wrap="square">
            <a:spAutoFit/>
          </a:bodyPr>
          <a:lstStyle/>
          <a:p>
            <a:r>
              <a:rPr lang="en-US" altLang="zh-CN" sz="1600" b="1" dirty="0">
                <a:solidFill>
                  <a:schemeClr val="accent1">
                    <a:lumMod val="10000"/>
                  </a:schemeClr>
                </a:solidFill>
              </a:rPr>
              <a:t>4.2</a:t>
            </a:r>
            <a:r>
              <a:rPr lang="zh-CN" altLang="en-US" sz="1600" b="1" dirty="0">
                <a:solidFill>
                  <a:schemeClr val="accent1">
                    <a:lumMod val="10000"/>
                  </a:schemeClr>
                </a:solidFill>
              </a:rPr>
              <a:t> 对涉及请托行为的</a:t>
            </a:r>
            <a:r>
              <a:rPr lang="zh-CN" altLang="en-US" sz="1600" b="1" dirty="0">
                <a:solidFill>
                  <a:srgbClr val="FF0000"/>
                </a:solidFill>
              </a:rPr>
              <a:t>评审工作人员</a:t>
            </a:r>
            <a:r>
              <a:rPr lang="zh-CN" altLang="en-US" sz="1600" b="1" dirty="0">
                <a:solidFill>
                  <a:schemeClr val="accent1">
                    <a:lumMod val="10000"/>
                  </a:schemeClr>
                </a:solidFill>
              </a:rPr>
              <a:t>如何处理？</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a:t>
            </a:r>
            <a:r>
              <a:rPr lang="en-US" altLang="zh-CN" sz="1600" b="1" dirty="0">
                <a:solidFill>
                  <a:schemeClr val="accent1">
                    <a:lumMod val="10000"/>
                  </a:schemeClr>
                </a:solidFill>
              </a:rPr>
              <a:t>12</a:t>
            </a:r>
            <a:r>
              <a:rPr lang="zh-CN" altLang="en-US" sz="1600" b="1" dirty="0">
                <a:solidFill>
                  <a:schemeClr val="accent1">
                    <a:lumMod val="10000"/>
                  </a:schemeClr>
                </a:solidFill>
              </a:rPr>
              <a:t>条：</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pPr indent="457200"/>
            <a:endParaRPr lang="en-US" altLang="zh-CN" sz="800" b="1" dirty="0">
              <a:solidFill>
                <a:schemeClr val="accent1">
                  <a:lumMod val="10000"/>
                </a:schemeClr>
              </a:solidFill>
            </a:endParaRPr>
          </a:p>
          <a:p>
            <a:pPr indent="457200"/>
            <a:endParaRPr lang="en-US" altLang="zh-CN" sz="100" b="1" dirty="0">
              <a:solidFill>
                <a:schemeClr val="accent1">
                  <a:lumMod val="10000"/>
                </a:schemeClr>
              </a:solidFill>
            </a:endParaRPr>
          </a:p>
          <a:p>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
        <p:nvSpPr>
          <p:cNvPr id="5" name="矩形 4"/>
          <p:cNvSpPr/>
          <p:nvPr/>
        </p:nvSpPr>
        <p:spPr bwMode="auto">
          <a:xfrm>
            <a:off x="1028700" y="1774726"/>
            <a:ext cx="1415520" cy="554436"/>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主动报告且未接受请托行为</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9" name="矩形 8"/>
          <p:cNvSpPr/>
          <p:nvPr/>
        </p:nvSpPr>
        <p:spPr bwMode="auto">
          <a:xfrm>
            <a:off x="1022639" y="2626839"/>
            <a:ext cx="1415520" cy="1208291"/>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主动报告</a:t>
            </a:r>
            <a:r>
              <a:rPr lang="zh-CN" altLang="en-US" sz="1600" dirty="0">
                <a:solidFill>
                  <a:schemeClr val="accent1">
                    <a:lumMod val="10000"/>
                  </a:schemeClr>
                </a:solidFill>
                <a:latin typeface="Arial" panose="020B0604020202020204" pitchFamily="34" charset="0"/>
                <a:ea typeface="宋体" panose="02010600030101010101" pitchFamily="2" charset="-122"/>
              </a:rPr>
              <a:t>后仍干预评审或施加倾向性影响的”</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sp>
        <p:nvSpPr>
          <p:cNvPr id="10" name="矩形 9"/>
          <p:cNvSpPr/>
          <p:nvPr/>
        </p:nvSpPr>
        <p:spPr bwMode="auto">
          <a:xfrm>
            <a:off x="1035718" y="4143977"/>
            <a:ext cx="1415520" cy="449450"/>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隐瞒不报</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3595990" y="1847458"/>
            <a:ext cx="1139127" cy="377174"/>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Arial" panose="020B0604020202020204" pitchFamily="34" charset="0"/>
                <a:ea typeface="宋体" panose="02010600030101010101" pitchFamily="2" charset="-122"/>
              </a:rPr>
              <a:t>不予处理</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cxnSp>
        <p:nvCxnSpPr>
          <p:cNvPr id="13" name="直接箭头连接符 12"/>
          <p:cNvCxnSpPr/>
          <p:nvPr/>
        </p:nvCxnSpPr>
        <p:spPr bwMode="auto">
          <a:xfrm>
            <a:off x="2451238" y="2008722"/>
            <a:ext cx="1058444" cy="0"/>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16" name="直接箭头连接符 15"/>
          <p:cNvCxnSpPr/>
          <p:nvPr/>
        </p:nvCxnSpPr>
        <p:spPr bwMode="auto">
          <a:xfrm>
            <a:off x="2870679" y="3641204"/>
            <a:ext cx="639003"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7" name="矩形 16"/>
          <p:cNvSpPr/>
          <p:nvPr/>
        </p:nvSpPr>
        <p:spPr bwMode="auto">
          <a:xfrm>
            <a:off x="3595990" y="2975037"/>
            <a:ext cx="5354665" cy="1027569"/>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调离评审管理工作岗位，并按照干部管理权限追责问责。</a:t>
            </a: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defTabSz="914400" eaLnBrk="1" hangingPunct="1"/>
            <a:endParaRPr lang="en-US" altLang="zh-CN" sz="500" dirty="0">
              <a:solidFill>
                <a:schemeClr val="accent1">
                  <a:lumMod val="10000"/>
                </a:schemeClr>
              </a:solidFill>
              <a:latin typeface="宋体" panose="02010600030101010101" pitchFamily="2" charset="-122"/>
              <a:ea typeface="宋体" panose="02010600030101010101" pitchFamily="2" charset="-122"/>
            </a:endParaRPr>
          </a:p>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对干扰、妨碍调查的，加重处理。</a:t>
            </a: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defTabSz="914400" eaLnBrk="1" hangingPunct="1"/>
            <a:endParaRPr lang="en-US" altLang="zh-CN" sz="500" dirty="0">
              <a:solidFill>
                <a:schemeClr val="accent1">
                  <a:lumMod val="10000"/>
                </a:schemeClr>
              </a:solidFill>
              <a:latin typeface="宋体" panose="02010600030101010101" pitchFamily="2" charset="-122"/>
              <a:ea typeface="宋体" panose="02010600030101010101" pitchFamily="2" charset="-122"/>
            </a:endParaRPr>
          </a:p>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情节严重，涉嫌违反党纪政纪的，移送纪检监察机关处理。</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en-US" altLang="zh-CN" sz="1600" b="0" i="0" u="none" strike="noStrike" cap="none" normalizeH="0" baseline="0" dirty="0">
              <a:ln>
                <a:noFill/>
              </a:ln>
              <a:solidFill>
                <a:schemeClr val="accent1">
                  <a:lumMod val="10000"/>
                </a:schemeClr>
              </a:solidFill>
              <a:effectLst/>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en-US" altLang="zh-CN" sz="1600" b="0" i="0" u="none" strike="noStrike" cap="none" normalizeH="0" baseline="0" dirty="0">
              <a:ln>
                <a:noFill/>
              </a:ln>
              <a:solidFill>
                <a:schemeClr val="accent1">
                  <a:lumMod val="10000"/>
                </a:schemeClr>
              </a:solidFill>
              <a:effectLst/>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600" b="0" i="0" u="none" strike="noStrike" cap="none" normalizeH="0" baseline="0" dirty="0">
              <a:ln>
                <a:noFill/>
              </a:ln>
              <a:solidFill>
                <a:schemeClr val="accent1">
                  <a:lumMod val="10000"/>
                </a:schemeClr>
              </a:solidFill>
              <a:effectLst/>
              <a:latin typeface="宋体" panose="02010600030101010101" pitchFamily="2" charset="-122"/>
              <a:ea typeface="宋体" panose="02010600030101010101" pitchFamily="2" charset="-122"/>
            </a:endParaRPr>
          </a:p>
        </p:txBody>
      </p:sp>
      <p:sp>
        <p:nvSpPr>
          <p:cNvPr id="3" name="右大括号 2"/>
          <p:cNvSpPr/>
          <p:nvPr/>
        </p:nvSpPr>
        <p:spPr bwMode="auto">
          <a:xfrm>
            <a:off x="2574844" y="2859136"/>
            <a:ext cx="295835" cy="1564136"/>
          </a:xfrm>
          <a:prstGeom prst="righ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61492" y="872424"/>
            <a:ext cx="7939696" cy="2200602"/>
          </a:xfrm>
          <a:prstGeom prst="rect">
            <a:avLst/>
          </a:prstGeom>
          <a:noFill/>
        </p:spPr>
        <p:txBody>
          <a:bodyPr wrap="square">
            <a:spAutoFit/>
          </a:bodyPr>
          <a:lstStyle/>
          <a:p>
            <a:r>
              <a:rPr lang="en-US" altLang="zh-CN" sz="1600" b="1" dirty="0">
                <a:solidFill>
                  <a:schemeClr val="accent1">
                    <a:lumMod val="10000"/>
                  </a:schemeClr>
                </a:solidFill>
              </a:rPr>
              <a:t>4.3</a:t>
            </a:r>
            <a:r>
              <a:rPr lang="zh-CN" altLang="en-US" sz="1600" b="1" dirty="0">
                <a:solidFill>
                  <a:schemeClr val="accent1">
                    <a:lumMod val="10000"/>
                  </a:schemeClr>
                </a:solidFill>
              </a:rPr>
              <a:t> 对</a:t>
            </a:r>
            <a:r>
              <a:rPr lang="zh-CN" altLang="en-US" sz="1600" b="1" dirty="0">
                <a:solidFill>
                  <a:srgbClr val="FF0000"/>
                </a:solidFill>
              </a:rPr>
              <a:t>实施请托行为的人</a:t>
            </a:r>
            <a:r>
              <a:rPr lang="zh-CN" altLang="en-US" sz="1600" b="1" dirty="0">
                <a:solidFill>
                  <a:schemeClr val="accent1">
                    <a:lumMod val="10000"/>
                  </a:schemeClr>
                </a:solidFill>
              </a:rPr>
              <a:t>如何处理？</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a:t>
            </a:r>
            <a:r>
              <a:rPr lang="en-US" altLang="zh-CN" sz="1600" b="1" dirty="0">
                <a:solidFill>
                  <a:schemeClr val="accent1">
                    <a:lumMod val="10000"/>
                  </a:schemeClr>
                </a:solidFill>
              </a:rPr>
              <a:t>10</a:t>
            </a:r>
            <a:r>
              <a:rPr lang="zh-CN" altLang="en-US" sz="1600" b="1" dirty="0">
                <a:solidFill>
                  <a:schemeClr val="accent1">
                    <a:lumMod val="10000"/>
                  </a:schemeClr>
                </a:solidFill>
              </a:rPr>
              <a:t>条：</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pPr indent="457200"/>
            <a:endParaRPr lang="en-US" altLang="zh-CN" sz="800" b="1" dirty="0">
              <a:solidFill>
                <a:schemeClr val="accent1">
                  <a:lumMod val="10000"/>
                </a:schemeClr>
              </a:solidFill>
            </a:endParaRPr>
          </a:p>
          <a:p>
            <a:pPr indent="457200"/>
            <a:endParaRPr lang="en-US" altLang="zh-CN" sz="100" b="1" dirty="0">
              <a:solidFill>
                <a:schemeClr val="accent1">
                  <a:lumMod val="10000"/>
                </a:schemeClr>
              </a:solidFill>
            </a:endParaRPr>
          </a:p>
          <a:p>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
        <p:nvSpPr>
          <p:cNvPr id="5" name="矩形 4"/>
          <p:cNvSpPr/>
          <p:nvPr/>
        </p:nvSpPr>
        <p:spPr bwMode="auto">
          <a:xfrm>
            <a:off x="934570" y="2082702"/>
            <a:ext cx="1415520" cy="554436"/>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实施请托行为的</a:t>
            </a:r>
            <a:endParaRPr kumimoji="0" lang="zh-CN" altLang="en-US" sz="1600" b="0" i="0" u="none" strike="noStrike" cap="none" normalizeH="0" baseline="0" dirty="0">
              <a:ln>
                <a:noFill/>
              </a:ln>
              <a:solidFill>
                <a:schemeClr val="accent1">
                  <a:lumMod val="10000"/>
                </a:schemeClr>
              </a:solidFill>
              <a:effectLst/>
              <a:latin typeface="宋体" panose="02010600030101010101" pitchFamily="2" charset="-122"/>
              <a:ea typeface="宋体" panose="02010600030101010101" pitchFamily="2" charset="-122"/>
            </a:endParaRPr>
          </a:p>
        </p:txBody>
      </p:sp>
      <p:sp>
        <p:nvSpPr>
          <p:cNvPr id="9" name="矩形 8"/>
          <p:cNvSpPr/>
          <p:nvPr/>
        </p:nvSpPr>
        <p:spPr bwMode="auto">
          <a:xfrm>
            <a:off x="934570" y="2984829"/>
            <a:ext cx="1415520" cy="61218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向多⼈请托或多次实施请托</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sp>
        <p:nvSpPr>
          <p:cNvPr id="10" name="矩形 9"/>
          <p:cNvSpPr/>
          <p:nvPr/>
        </p:nvSpPr>
        <p:spPr bwMode="auto">
          <a:xfrm>
            <a:off x="934569" y="4021174"/>
            <a:ext cx="1440785" cy="566826"/>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r>
              <a:rPr lang="zh-CN" altLang="en-US" sz="1600" dirty="0">
                <a:solidFill>
                  <a:schemeClr val="accent1">
                    <a:lumMod val="10000"/>
                  </a:schemeClr>
                </a:solidFill>
                <a:latin typeface="宋体" panose="02010600030101010101" pitchFamily="2" charset="-122"/>
                <a:ea typeface="宋体" panose="02010600030101010101" pitchFamily="2" charset="-122"/>
              </a:rPr>
              <a:t>有组织实施请托行为的</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sp>
        <p:nvSpPr>
          <p:cNvPr id="11" name="矩形 10"/>
          <p:cNvSpPr/>
          <p:nvPr/>
        </p:nvSpPr>
        <p:spPr bwMode="auto">
          <a:xfrm>
            <a:off x="3586443" y="1871242"/>
            <a:ext cx="4122872" cy="594176"/>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禁止在</a:t>
            </a:r>
            <a:r>
              <a:rPr lang="en-US" altLang="zh-CN" sz="1600" b="1" dirty="0">
                <a:solidFill>
                  <a:schemeClr val="accent1">
                    <a:lumMod val="10000"/>
                  </a:schemeClr>
                </a:solidFill>
                <a:latin typeface="宋体" panose="02010600030101010101" pitchFamily="2" charset="-122"/>
                <a:ea typeface="宋体" panose="02010600030101010101" pitchFamily="2" charset="-122"/>
              </a:rPr>
              <a:t>1-3</a:t>
            </a:r>
            <a:r>
              <a:rPr lang="zh-CN" altLang="en-US" sz="1600" b="1" dirty="0">
                <a:solidFill>
                  <a:schemeClr val="accent1">
                    <a:lumMod val="10000"/>
                  </a:schemeClr>
                </a:solidFill>
                <a:latin typeface="宋体" panose="02010600030101010101" pitchFamily="2" charset="-122"/>
                <a:ea typeface="宋体" panose="02010600030101010101" pitchFamily="2" charset="-122"/>
              </a:rPr>
              <a:t>年（含</a:t>
            </a:r>
            <a:r>
              <a:rPr lang="en-US" altLang="zh-CN" sz="1600" b="1" dirty="0">
                <a:solidFill>
                  <a:schemeClr val="accent1">
                    <a:lumMod val="10000"/>
                  </a:schemeClr>
                </a:solidFill>
                <a:latin typeface="宋体" panose="02010600030101010101" pitchFamily="2" charset="-122"/>
                <a:ea typeface="宋体" panose="02010600030101010101" pitchFamily="2" charset="-122"/>
              </a:rPr>
              <a:t>3</a:t>
            </a:r>
            <a:r>
              <a:rPr lang="zh-CN" altLang="en-US" sz="1600" b="1" dirty="0">
                <a:solidFill>
                  <a:schemeClr val="accent1">
                    <a:lumMod val="10000"/>
                  </a:schemeClr>
                </a:solidFill>
                <a:latin typeface="宋体" panose="02010600030101010101" pitchFamily="2" charset="-122"/>
                <a:ea typeface="宋体" panose="02010600030101010101" pitchFamily="2" charset="-122"/>
              </a:rPr>
              <a:t>年）</a:t>
            </a:r>
            <a:r>
              <a:rPr lang="zh-CN" altLang="en-US" sz="1600" dirty="0">
                <a:solidFill>
                  <a:schemeClr val="accent1">
                    <a:lumMod val="10000"/>
                  </a:schemeClr>
                </a:solidFill>
                <a:latin typeface="宋体" panose="02010600030101010101" pitchFamily="2" charset="-122"/>
                <a:ea typeface="宋体" panose="02010600030101010101" pitchFamily="2" charset="-122"/>
              </a:rPr>
              <a:t>内承担或参与财政性资金支持的科学技术活动</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cxnSp>
        <p:nvCxnSpPr>
          <p:cNvPr id="13" name="直接箭头连接符 12"/>
          <p:cNvCxnSpPr/>
          <p:nvPr/>
        </p:nvCxnSpPr>
        <p:spPr bwMode="auto">
          <a:xfrm flipV="1">
            <a:off x="2357108" y="2104346"/>
            <a:ext cx="1154777" cy="212352"/>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4" name="矩形 13"/>
          <p:cNvSpPr/>
          <p:nvPr/>
        </p:nvSpPr>
        <p:spPr bwMode="auto">
          <a:xfrm>
            <a:off x="3555398" y="2808013"/>
            <a:ext cx="4892001" cy="105401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禁止在</a:t>
            </a:r>
            <a:r>
              <a:rPr lang="en-US" altLang="zh-CN" sz="1600" b="1" dirty="0">
                <a:solidFill>
                  <a:schemeClr val="accent1">
                    <a:lumMod val="10000"/>
                  </a:schemeClr>
                </a:solidFill>
                <a:latin typeface="宋体" panose="02010600030101010101" pitchFamily="2" charset="-122"/>
                <a:ea typeface="宋体" panose="02010600030101010101" pitchFamily="2" charset="-122"/>
              </a:rPr>
              <a:t>3-5</a:t>
            </a:r>
            <a:r>
              <a:rPr lang="zh-CN" altLang="en-US" sz="1600" b="1" dirty="0">
                <a:solidFill>
                  <a:schemeClr val="accent1">
                    <a:lumMod val="10000"/>
                  </a:schemeClr>
                </a:solidFill>
                <a:latin typeface="宋体" panose="02010600030101010101" pitchFamily="2" charset="-122"/>
                <a:ea typeface="宋体" panose="02010600030101010101" pitchFamily="2" charset="-122"/>
              </a:rPr>
              <a:t>年（含</a:t>
            </a:r>
            <a:r>
              <a:rPr lang="en-US" altLang="zh-CN" sz="1600" b="1" dirty="0">
                <a:solidFill>
                  <a:schemeClr val="accent1">
                    <a:lumMod val="10000"/>
                  </a:schemeClr>
                </a:solidFill>
                <a:latin typeface="宋体" panose="02010600030101010101" pitchFamily="2" charset="-122"/>
                <a:ea typeface="宋体" panose="02010600030101010101" pitchFamily="2" charset="-122"/>
              </a:rPr>
              <a:t>5</a:t>
            </a:r>
            <a:r>
              <a:rPr lang="zh-CN" altLang="en-US" sz="1600" b="1" dirty="0">
                <a:solidFill>
                  <a:schemeClr val="accent1">
                    <a:lumMod val="10000"/>
                  </a:schemeClr>
                </a:solidFill>
                <a:latin typeface="宋体" panose="02010600030101010101" pitchFamily="2" charset="-122"/>
                <a:ea typeface="宋体" panose="02010600030101010101" pitchFamily="2" charset="-122"/>
              </a:rPr>
              <a:t>年）</a:t>
            </a:r>
            <a:r>
              <a:rPr lang="zh-CN" altLang="en-US" sz="1600" dirty="0">
                <a:solidFill>
                  <a:schemeClr val="accent1">
                    <a:lumMod val="10000"/>
                  </a:schemeClr>
                </a:solidFill>
                <a:latin typeface="宋体" panose="02010600030101010101" pitchFamily="2" charset="-122"/>
                <a:ea typeface="宋体" panose="02010600030101010101" pitchFamily="2" charset="-122"/>
              </a:rPr>
              <a:t>内承担或参与财政性资金支持的科学技术活动；造成严重后果或影响恶劣的，禁止</a:t>
            </a:r>
            <a:r>
              <a:rPr lang="en-US" altLang="zh-CN" sz="1600" dirty="0">
                <a:solidFill>
                  <a:schemeClr val="accent1">
                    <a:lumMod val="10000"/>
                  </a:schemeClr>
                </a:solidFill>
                <a:latin typeface="宋体" panose="02010600030101010101" pitchFamily="2" charset="-122"/>
                <a:ea typeface="宋体" panose="02010600030101010101" pitchFamily="2" charset="-122"/>
              </a:rPr>
              <a:t>5</a:t>
            </a:r>
            <a:r>
              <a:rPr lang="zh-CN" altLang="en-US" sz="1600" dirty="0">
                <a:solidFill>
                  <a:schemeClr val="accent1">
                    <a:lumMod val="10000"/>
                  </a:schemeClr>
                </a:solidFill>
                <a:latin typeface="宋体" panose="02010600030101010101" pitchFamily="2" charset="-122"/>
                <a:ea typeface="宋体" panose="02010600030101010101" pitchFamily="2" charset="-122"/>
              </a:rPr>
              <a:t>年以上直至永久承担或参与财政性资金支持的科学技术活动。</a:t>
            </a:r>
            <a:endParaRPr kumimoji="0" lang="zh-CN" altLang="en-US" sz="1600" b="0" i="0" u="none" strike="noStrike" cap="none" normalizeH="0" baseline="0" dirty="0">
              <a:ln>
                <a:noFill/>
              </a:ln>
              <a:solidFill>
                <a:schemeClr val="accent1">
                  <a:lumMod val="10000"/>
                </a:schemeClr>
              </a:solidFill>
              <a:effectLst/>
              <a:latin typeface="宋体" panose="02010600030101010101" pitchFamily="2" charset="-122"/>
              <a:ea typeface="宋体" panose="02010600030101010101" pitchFamily="2" charset="-122"/>
            </a:endParaRPr>
          </a:p>
        </p:txBody>
      </p:sp>
      <p:cxnSp>
        <p:nvCxnSpPr>
          <p:cNvPr id="16" name="直接箭头连接符 15"/>
          <p:cNvCxnSpPr/>
          <p:nvPr/>
        </p:nvCxnSpPr>
        <p:spPr bwMode="auto">
          <a:xfrm>
            <a:off x="2375355" y="3307686"/>
            <a:ext cx="1180043"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7" name="矩形 16"/>
          <p:cNvSpPr/>
          <p:nvPr/>
        </p:nvSpPr>
        <p:spPr bwMode="auto">
          <a:xfrm>
            <a:off x="3555398" y="4204621"/>
            <a:ext cx="1440784" cy="381269"/>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从重处理</a:t>
            </a: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lang="en-US" altLang="zh-CN" sz="1600" dirty="0">
              <a:solidFill>
                <a:schemeClr val="tx2"/>
              </a:solidFill>
              <a:latin typeface="Arial" panose="020B0604020202020204" pitchFamily="34" charset="0"/>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cxnSp>
        <p:nvCxnSpPr>
          <p:cNvPr id="20" name="直接箭头连接符 19"/>
          <p:cNvCxnSpPr/>
          <p:nvPr/>
        </p:nvCxnSpPr>
        <p:spPr bwMode="auto">
          <a:xfrm>
            <a:off x="2337238" y="4288241"/>
            <a:ext cx="1174647" cy="126056"/>
          </a:xfrm>
          <a:prstGeom prst="straightConnector1">
            <a:avLst/>
          </a:prstGeom>
          <a:solidFill>
            <a:schemeClr val="accent1"/>
          </a:solidFill>
          <a:ln w="9525" cap="flat" cmpd="sng" algn="ctr">
            <a:solidFill>
              <a:schemeClr val="tx1"/>
            </a:solidFill>
            <a:prstDash val="solid"/>
            <a:round/>
            <a:headEnd type="none" w="med" len="med"/>
            <a:tailEnd type="triangle"/>
          </a:ln>
        </p:spPr>
      </p:cxn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94257" y="962816"/>
            <a:ext cx="7939696" cy="3553460"/>
          </a:xfrm>
          <a:prstGeom prst="rect">
            <a:avLst/>
          </a:prstGeom>
          <a:noFill/>
        </p:spPr>
        <p:txBody>
          <a:bodyPr wrap="square">
            <a:spAutoFit/>
          </a:bodyPr>
          <a:lstStyle/>
          <a:p>
            <a:r>
              <a:rPr lang="en-US" altLang="zh-CN" sz="1600" b="1" dirty="0">
                <a:solidFill>
                  <a:schemeClr val="accent1">
                    <a:lumMod val="10000"/>
                  </a:schemeClr>
                </a:solidFill>
              </a:rPr>
              <a:t>4.4</a:t>
            </a:r>
            <a:r>
              <a:rPr lang="zh-CN" altLang="en-US" sz="1600" b="1" dirty="0">
                <a:solidFill>
                  <a:schemeClr val="accent1">
                    <a:lumMod val="10000"/>
                  </a:schemeClr>
                </a:solidFill>
              </a:rPr>
              <a:t> 对</a:t>
            </a:r>
            <a:r>
              <a:rPr lang="zh-CN" altLang="en-US" sz="1600" b="1" dirty="0">
                <a:solidFill>
                  <a:srgbClr val="FF0000"/>
                </a:solidFill>
              </a:rPr>
              <a:t>因请托行为获得的科研项目</a:t>
            </a:r>
            <a:r>
              <a:rPr lang="zh-CN" altLang="en-US" sz="1600" b="1" dirty="0">
                <a:solidFill>
                  <a:schemeClr val="accent1">
                    <a:lumMod val="10000"/>
                  </a:schemeClr>
                </a:solidFill>
              </a:rPr>
              <a:t>如何处理？</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a:t>
            </a:r>
            <a:r>
              <a:rPr lang="en-US" altLang="zh-CN" sz="1600" b="1" dirty="0">
                <a:solidFill>
                  <a:schemeClr val="accent1">
                    <a:lumMod val="10000"/>
                  </a:schemeClr>
                </a:solidFill>
              </a:rPr>
              <a:t>13</a:t>
            </a:r>
            <a:r>
              <a:rPr lang="zh-CN" altLang="en-US" sz="1600" b="1" dirty="0">
                <a:solidFill>
                  <a:schemeClr val="accent1">
                    <a:lumMod val="10000"/>
                  </a:schemeClr>
                </a:solidFill>
              </a:rPr>
              <a:t>条：</a:t>
            </a:r>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r>
              <a:rPr lang="zh-CN" altLang="en-US" sz="2000" dirty="0">
                <a:solidFill>
                  <a:schemeClr val="accent1">
                    <a:lumMod val="10000"/>
                  </a:schemeClr>
                </a:solidFill>
                <a:latin typeface="宋体" panose="02010600030101010101" pitchFamily="2" charset="-122"/>
                <a:ea typeface="宋体" panose="02010600030101010101" pitchFamily="2" charset="-122"/>
              </a:rPr>
              <a:t>对因请托行为所获得的科研项目、创新基地、人才工程、引导专项、科技奖励等，</a:t>
            </a:r>
            <a:endParaRPr lang="en-US" altLang="zh-CN" sz="2000" dirty="0">
              <a:solidFill>
                <a:schemeClr val="accent1">
                  <a:lumMod val="10000"/>
                </a:schemeClr>
              </a:solidFill>
              <a:latin typeface="宋体" panose="02010600030101010101" pitchFamily="2" charset="-122"/>
              <a:ea typeface="宋体" panose="02010600030101010101" pitchFamily="2" charset="-122"/>
            </a:endParaRPr>
          </a:p>
          <a:p>
            <a:r>
              <a:rPr lang="zh-CN" altLang="en-US" sz="2000" dirty="0">
                <a:solidFill>
                  <a:schemeClr val="accent1">
                    <a:lumMod val="10000"/>
                  </a:schemeClr>
                </a:solidFill>
                <a:latin typeface="宋体" panose="02010600030101010101" pitchFamily="2" charset="-122"/>
                <a:ea typeface="宋体" panose="02010600030101010101" pitchFamily="2" charset="-122"/>
              </a:rPr>
              <a:t>一经查实，</a:t>
            </a:r>
            <a:r>
              <a:rPr lang="zh-CN" altLang="en-US" sz="2000" u="sng" dirty="0">
                <a:solidFill>
                  <a:schemeClr val="accent1">
                    <a:lumMod val="10000"/>
                  </a:schemeClr>
                </a:solidFill>
                <a:latin typeface="宋体" panose="02010600030101010101" pitchFamily="2" charset="-122"/>
                <a:ea typeface="宋体" panose="02010600030101010101" pitchFamily="2" charset="-122"/>
              </a:rPr>
              <a:t>予以</a:t>
            </a:r>
            <a:r>
              <a:rPr lang="zh-CN" altLang="en-US" sz="2000" b="1" u="sng" dirty="0">
                <a:solidFill>
                  <a:srgbClr val="FF0000"/>
                </a:solidFill>
                <a:latin typeface="宋体" panose="02010600030101010101" pitchFamily="2" charset="-122"/>
                <a:ea typeface="宋体" panose="02010600030101010101" pitchFamily="2" charset="-122"/>
              </a:rPr>
              <a:t>撤销</a:t>
            </a:r>
            <a:r>
              <a:rPr lang="zh-CN" altLang="en-US" sz="2000" u="sng" dirty="0">
                <a:solidFill>
                  <a:schemeClr val="accent1">
                    <a:lumMod val="10000"/>
                  </a:schemeClr>
                </a:solidFill>
                <a:latin typeface="宋体" panose="02010600030101010101" pitchFamily="2" charset="-122"/>
                <a:ea typeface="宋体" panose="02010600030101010101" pitchFamily="2" charset="-122"/>
              </a:rPr>
              <a:t>，并</a:t>
            </a:r>
            <a:r>
              <a:rPr lang="zh-CN" altLang="en-US" sz="2000" b="1" u="sng" dirty="0">
                <a:solidFill>
                  <a:srgbClr val="FF0000"/>
                </a:solidFill>
                <a:latin typeface="宋体" panose="02010600030101010101" pitchFamily="2" charset="-122"/>
                <a:ea typeface="宋体" panose="02010600030101010101" pitchFamily="2" charset="-122"/>
              </a:rPr>
              <a:t>追回</a:t>
            </a:r>
            <a:r>
              <a:rPr lang="zh-CN" altLang="en-US" sz="2000" u="sng" dirty="0">
                <a:solidFill>
                  <a:schemeClr val="accent1">
                    <a:lumMod val="10000"/>
                  </a:schemeClr>
                </a:solidFill>
                <a:latin typeface="宋体" panose="02010600030101010101" pitchFamily="2" charset="-122"/>
                <a:ea typeface="宋体" panose="02010600030101010101" pitchFamily="2" charset="-122"/>
              </a:rPr>
              <a:t>专项经费、奖章、证书和奖金等</a:t>
            </a:r>
            <a:endParaRPr lang="zh-CN" altLang="en-US" sz="2000" u="sng" dirty="0">
              <a:solidFill>
                <a:schemeClr val="accent1">
                  <a:lumMod val="10000"/>
                </a:schemeClr>
              </a:solidFill>
              <a:latin typeface="宋体" panose="02010600030101010101" pitchFamily="2" charset="-122"/>
              <a:ea typeface="宋体" panose="02010600030101010101" pitchFamily="2" charset="-122"/>
            </a:endParaRPr>
          </a:p>
          <a:p>
            <a:endParaRPr lang="en-US" altLang="zh-CN" sz="2800" dirty="0">
              <a:solidFill>
                <a:schemeClr val="accent1">
                  <a:lumMod val="10000"/>
                </a:schemeClr>
              </a:solidFill>
              <a:latin typeface="宋体" panose="02010600030101010101" pitchFamily="2" charset="-122"/>
              <a:ea typeface="宋体" panose="02010600030101010101" pitchFamily="2" charset="-122"/>
            </a:endParaRPr>
          </a:p>
          <a:p>
            <a:endParaRPr lang="en-US" altLang="zh-CN" sz="1600" b="1" dirty="0">
              <a:solidFill>
                <a:schemeClr val="accent1">
                  <a:lumMod val="10000"/>
                </a:schemeClr>
              </a:solidFill>
            </a:endParaRPr>
          </a:p>
          <a:p>
            <a:endParaRPr lang="en-US" altLang="zh-CN" sz="1600" b="1" dirty="0">
              <a:solidFill>
                <a:schemeClr val="accent1">
                  <a:lumMod val="10000"/>
                </a:schemeClr>
              </a:solidFill>
            </a:endParaRPr>
          </a:p>
          <a:p>
            <a:pPr indent="457200"/>
            <a:endParaRPr lang="en-US" altLang="zh-CN" sz="800" b="1" dirty="0">
              <a:solidFill>
                <a:schemeClr val="accent1">
                  <a:lumMod val="10000"/>
                </a:schemeClr>
              </a:solidFill>
            </a:endParaRPr>
          </a:p>
          <a:p>
            <a:pPr indent="457200"/>
            <a:endParaRPr lang="en-US" altLang="zh-CN" sz="100" b="1" dirty="0">
              <a:solidFill>
                <a:schemeClr val="accent1">
                  <a:lumMod val="10000"/>
                </a:schemeClr>
              </a:solidFill>
            </a:endParaRPr>
          </a:p>
          <a:p>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056237" y="1820971"/>
            <a:ext cx="7329881"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4000" b="1" kern="0" cap="all" dirty="0">
                <a:ln w="0">
                  <a:noFill/>
                </a:ln>
                <a:solidFill>
                  <a:schemeClr val="tx1"/>
                </a:solidFill>
                <a:latin typeface="+mj-ea"/>
              </a:rPr>
              <a:t>三、对科技违规行为的处理措施</a:t>
            </a:r>
            <a:endParaRPr lang="zh-CN" altLang="en-US" sz="40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837083" y="1431407"/>
            <a:ext cx="8080791" cy="3291840"/>
          </a:xfrm>
          <a:prstGeom prst="rect">
            <a:avLst/>
          </a:prstGeom>
          <a:noFill/>
        </p:spPr>
        <p:txBody>
          <a:bodyPr wrap="square">
            <a:spAutoFit/>
          </a:bodyPr>
          <a:lstStyle/>
          <a:p>
            <a:r>
              <a:rPr lang="zh-CN" altLang="en-US" sz="1600" b="1" dirty="0">
                <a:solidFill>
                  <a:schemeClr val="accent1">
                    <a:lumMod val="10000"/>
                  </a:schemeClr>
                </a:solidFill>
              </a:rPr>
              <a:t>第十一条    </a:t>
            </a:r>
            <a:r>
              <a:rPr lang="zh-CN" altLang="en-US" sz="1600" dirty="0">
                <a:solidFill>
                  <a:schemeClr val="accent1">
                    <a:lumMod val="10000"/>
                  </a:schemeClr>
                </a:solidFill>
              </a:rPr>
              <a:t>对科学技术活动违规行为，视违规主体和行为性质，可单独或合并采取以下处理措施：</a:t>
            </a:r>
            <a:endParaRPr lang="zh-CN" altLang="en-US" sz="1600" dirty="0">
              <a:solidFill>
                <a:schemeClr val="accent1">
                  <a:lumMod val="10000"/>
                </a:schemeClr>
              </a:solidFill>
            </a:endParaRPr>
          </a:p>
          <a:p>
            <a:r>
              <a:rPr lang="zh-CN" altLang="en-US" sz="1600" dirty="0">
                <a:solidFill>
                  <a:schemeClr val="accent1">
                    <a:lumMod val="10000"/>
                  </a:schemeClr>
                </a:solidFill>
              </a:rPr>
              <a:t>（一）警告；（</a:t>
            </a:r>
            <a:r>
              <a:rPr lang="zh-CN" altLang="en-US" sz="1600" i="1" u="sng" dirty="0">
                <a:solidFill>
                  <a:schemeClr val="accent1">
                    <a:lumMod val="10000"/>
                  </a:schemeClr>
                </a:solidFill>
              </a:rPr>
              <a:t>警告批评类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（二）责令限期整改；（</a:t>
            </a:r>
            <a:r>
              <a:rPr lang="zh-CN" altLang="en-US" sz="1600" i="1" u="sng" dirty="0">
                <a:solidFill>
                  <a:schemeClr val="accent1">
                    <a:lumMod val="10000"/>
                  </a:schemeClr>
                </a:solidFill>
              </a:rPr>
              <a:t>限期整改类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（三）约谈；（</a:t>
            </a:r>
            <a:r>
              <a:rPr lang="zh-CN" altLang="en-US" sz="1600" i="1" u="sng" dirty="0">
                <a:solidFill>
                  <a:schemeClr val="accent1">
                    <a:lumMod val="10000"/>
                  </a:schemeClr>
                </a:solidFill>
              </a:rPr>
              <a:t>警告批评类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（四）一定范围内或公开通报批评； （</a:t>
            </a:r>
            <a:r>
              <a:rPr lang="zh-CN" altLang="en-US" sz="1600" i="1" u="sng" dirty="0">
                <a:solidFill>
                  <a:schemeClr val="accent1">
                    <a:lumMod val="10000"/>
                  </a:schemeClr>
                </a:solidFill>
              </a:rPr>
              <a:t>警告批评类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（五）终止、撤销有关财政性资金支持的科学技术活动；（</a:t>
            </a:r>
            <a:r>
              <a:rPr lang="zh-CN" altLang="en-US" sz="1600" i="1" u="sng" dirty="0">
                <a:solidFill>
                  <a:schemeClr val="accent1">
                    <a:lumMod val="10000"/>
                  </a:schemeClr>
                </a:solidFill>
              </a:rPr>
              <a:t>撤销、返还得利类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（六）追回结余资金，追回已拨财政资金以及违规所得；（</a:t>
            </a:r>
            <a:r>
              <a:rPr lang="zh-CN" altLang="en-US" sz="1600" i="1" u="sng" dirty="0">
                <a:solidFill>
                  <a:schemeClr val="accent1">
                    <a:lumMod val="10000"/>
                  </a:schemeClr>
                </a:solidFill>
              </a:rPr>
              <a:t>撤销、返还得利类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（七）撤销奖励或荣誉称号，追回奖金；（</a:t>
            </a:r>
            <a:r>
              <a:rPr lang="zh-CN" altLang="en-US" sz="1600" i="1" u="sng" dirty="0">
                <a:solidFill>
                  <a:schemeClr val="accent1">
                    <a:lumMod val="10000"/>
                  </a:schemeClr>
                </a:solidFill>
              </a:rPr>
              <a:t>撤销、返还得利类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（八）取消一定期限内财政性资金支持的科学技术活动管理资格；（</a:t>
            </a:r>
            <a:r>
              <a:rPr lang="zh-CN" altLang="en-US" sz="1600" i="1" u="sng" dirty="0">
                <a:solidFill>
                  <a:schemeClr val="accent1">
                    <a:lumMod val="10000"/>
                  </a:schemeClr>
                </a:solidFill>
              </a:rPr>
              <a:t>取消资格类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（九）禁止在一定期限内承担或参与财政性资金支持的科学技术活动；（</a:t>
            </a:r>
            <a:r>
              <a:rPr lang="zh-CN" altLang="en-US" sz="1600" i="1" u="sng" dirty="0">
                <a:solidFill>
                  <a:schemeClr val="accent1">
                    <a:lumMod val="10000"/>
                  </a:schemeClr>
                </a:solidFill>
              </a:rPr>
              <a:t>取消资格类</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b="1" dirty="0">
                <a:solidFill>
                  <a:srgbClr val="FF0000"/>
                </a:solidFill>
              </a:rPr>
              <a:t>（十）记入科研诚信严重失信行为数据库。</a:t>
            </a:r>
            <a:endParaRPr lang="zh-CN" altLang="en-US" sz="1600" b="1" dirty="0">
              <a:solidFill>
                <a:srgbClr val="FF0000"/>
              </a:solidFill>
            </a:endParaRPr>
          </a:p>
          <a:p>
            <a:r>
              <a:rPr lang="zh-CN" altLang="en-US" sz="1600" b="1" dirty="0">
                <a:solidFill>
                  <a:srgbClr val="FF0000"/>
                </a:solidFill>
              </a:rPr>
              <a:t>注意：适用所有主体，各科技部门监管责任重大</a:t>
            </a:r>
            <a:endParaRPr lang="zh-CN" altLang="en-US" sz="1600" b="1" dirty="0">
              <a:solidFill>
                <a:srgbClr val="FF0000"/>
              </a:solidFill>
            </a:endParaRPr>
          </a:p>
        </p:txBody>
      </p:sp>
      <p:sp>
        <p:nvSpPr>
          <p:cNvPr id="3" name="文本框 2"/>
          <p:cNvSpPr txBox="1"/>
          <p:nvPr/>
        </p:nvSpPr>
        <p:spPr>
          <a:xfrm>
            <a:off x="828040" y="883206"/>
            <a:ext cx="2458720" cy="369332"/>
          </a:xfrm>
          <a:prstGeom prst="rect">
            <a:avLst/>
          </a:prstGeom>
          <a:noFill/>
        </p:spPr>
        <p:txBody>
          <a:bodyPr wrap="square" rtlCol="0">
            <a:spAutoFit/>
          </a:bodyPr>
          <a:lstStyle/>
          <a:p>
            <a:r>
              <a:rPr kumimoji="1" lang="en-US" altLang="zh-CN" sz="1800" b="1" dirty="0">
                <a:solidFill>
                  <a:schemeClr val="accent1">
                    <a:lumMod val="10000"/>
                  </a:schemeClr>
                </a:solidFill>
                <a:latin typeface="+mj-ea"/>
              </a:rPr>
              <a:t>1.</a:t>
            </a:r>
            <a:r>
              <a:rPr kumimoji="1" lang="zh-CN" altLang="en-US" sz="1800" b="1" dirty="0">
                <a:solidFill>
                  <a:schemeClr val="accent1">
                    <a:lumMod val="10000"/>
                  </a:schemeClr>
                </a:solidFill>
                <a:latin typeface="+mj-ea"/>
              </a:rPr>
              <a:t>处理措施</a:t>
            </a:r>
            <a:endParaRPr kumimoji="1" lang="zh-CN" altLang="en-US" sz="1800" b="1" dirty="0">
              <a:solidFill>
                <a:schemeClr val="accent1">
                  <a:lumMod val="10000"/>
                </a:schemeClr>
              </a:solidFill>
              <a:latin typeface="+mj-ea"/>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3" name="文本框 2"/>
          <p:cNvSpPr txBox="1"/>
          <p:nvPr/>
        </p:nvSpPr>
        <p:spPr>
          <a:xfrm>
            <a:off x="828040" y="883206"/>
            <a:ext cx="2458720" cy="368300"/>
          </a:xfrm>
          <a:prstGeom prst="rect">
            <a:avLst/>
          </a:prstGeom>
          <a:noFill/>
        </p:spPr>
        <p:txBody>
          <a:bodyPr wrap="square" rtlCol="0">
            <a:spAutoFit/>
          </a:bodyPr>
          <a:lstStyle/>
          <a:p>
            <a:r>
              <a:rPr kumimoji="1" lang="zh-CN" altLang="en-US" sz="1800" b="1" dirty="0">
                <a:solidFill>
                  <a:schemeClr val="accent1">
                    <a:lumMod val="10000"/>
                  </a:schemeClr>
                </a:solidFill>
                <a:latin typeface="+mj-ea"/>
              </a:rPr>
              <a:t>案例</a:t>
            </a:r>
            <a:r>
              <a:rPr kumimoji="1" lang="en-US" altLang="zh-CN" sz="1800" b="1" dirty="0">
                <a:solidFill>
                  <a:schemeClr val="accent1">
                    <a:lumMod val="10000"/>
                  </a:schemeClr>
                </a:solidFill>
                <a:latin typeface="+mj-ea"/>
              </a:rPr>
              <a:t>18</a:t>
            </a:r>
            <a:endParaRPr kumimoji="1" lang="zh-CN" altLang="en-US" sz="1800" b="1" dirty="0">
              <a:solidFill>
                <a:schemeClr val="accent1">
                  <a:lumMod val="10000"/>
                </a:schemeClr>
              </a:solidFill>
              <a:latin typeface="+mj-ea"/>
            </a:endParaRPr>
          </a:p>
        </p:txBody>
      </p:sp>
      <p:sp>
        <p:nvSpPr>
          <p:cNvPr id="5" name="文本框 4"/>
          <p:cNvSpPr txBox="1"/>
          <p:nvPr/>
        </p:nvSpPr>
        <p:spPr>
          <a:xfrm>
            <a:off x="828039" y="1193369"/>
            <a:ext cx="7866509" cy="2785378"/>
          </a:xfrm>
          <a:prstGeom prst="rect">
            <a:avLst/>
          </a:prstGeom>
          <a:noFill/>
        </p:spPr>
        <p:txBody>
          <a:bodyPr wrap="square" rtlCol="0">
            <a:spAutoFit/>
          </a:bodyPr>
          <a:lstStyle/>
          <a:p>
            <a:pPr marL="0" marR="0" lvl="0" indent="0" algn="just" defTabSz="685800" rtl="0" eaLnBrk="0" fontAlgn="base" latinLnBrk="0" hangingPunct="0">
              <a:lnSpc>
                <a:spcPct val="100000"/>
              </a:lnSpc>
              <a:spcBef>
                <a:spcPts val="0"/>
              </a:spcBef>
              <a:spcAft>
                <a:spcPts val="0"/>
              </a:spcAft>
              <a:buClrTx/>
              <a:buSzTx/>
              <a:buFontTx/>
              <a:buNone/>
              <a:defRPr/>
            </a:pP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福建某医院陈某涉嫌存在论文数据失信行为。经查，陈某为第一作者及通讯作者的论文存在</a:t>
            </a:r>
            <a:r>
              <a:rPr kumimoji="0" lang="zh-CN" altLang="en-US" sz="1800" b="1" i="0" u="none" strike="noStrike" kern="10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无原始数据支持及论文图表篡改数据问题</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，认定科研失信行为。对陈某作出如下处理：</a:t>
            </a:r>
            <a:endParaRPr kumimoji="0" lang="en-US" altLang="zh-CN"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just" defTabSz="685800" rtl="0" eaLnBrk="0" fontAlgn="base" latinLnBrk="0" hangingPunct="0">
              <a:lnSpc>
                <a:spcPct val="100000"/>
              </a:lnSpc>
              <a:spcBef>
                <a:spcPts val="0"/>
              </a:spcBef>
              <a:spcAft>
                <a:spcPts val="0"/>
              </a:spcAft>
              <a:buClrTx/>
              <a:buSzTx/>
              <a:buFontTx/>
              <a:buNone/>
              <a:defRPr/>
            </a:pPr>
            <a:endPar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just" defTabSz="685800" rtl="0" eaLnBrk="0" fontAlgn="base" latinLnBrk="0" hangingPunct="0">
              <a:lnSpc>
                <a:spcPct val="100000"/>
              </a:lnSpc>
              <a:spcBef>
                <a:spcPts val="0"/>
              </a:spcBef>
              <a:spcAft>
                <a:spcPts val="0"/>
              </a:spcAft>
              <a:buClrTx/>
              <a:buSzTx/>
              <a:buFontTx/>
              <a:buNone/>
              <a:defRPr/>
            </a:pP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给予第一作者及通讯作者陈某</a:t>
            </a:r>
            <a:r>
              <a:rPr kumimoji="0" lang="zh-CN" altLang="en-US" sz="1800" b="1" i="0" u="none" strike="noStrike" kern="10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党纪警告处分</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；暂停招收研究生</a:t>
            </a:r>
            <a:r>
              <a:rPr kumimoji="0" lang="en-US" altLang="zh-CN"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a:t>
            </a:r>
            <a:r>
              <a:rPr kumimoji="0" lang="zh-CN" altLang="en-US" sz="1800" b="1" i="0" u="none" strike="noStrike" kern="10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取消其晋升职务职称</a:t>
            </a:r>
            <a:r>
              <a:rPr kumimoji="0" lang="en-US" altLang="zh-CN"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年、申报科技计划（专项、基金等）项目资格</a:t>
            </a:r>
            <a:r>
              <a:rPr kumimoji="0" lang="en-US" altLang="zh-CN"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a:t>
            </a:r>
            <a:r>
              <a:rPr kumimoji="0" lang="zh-CN" altLang="en-US" sz="1800" b="1" i="0" u="none" strike="noStrike" kern="10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记入科研诚信严重失信行为数据库</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；配合省科技厅撤销</a:t>
            </a:r>
            <a:r>
              <a:rPr kumimoji="0" lang="en-US" altLang="zh-CN"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2019</a:t>
            </a:r>
            <a:r>
              <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年福建省自然科学基金项目并追回项目资助经费；责令其向杂志社提出撤稿申请；追回医院给予的论文版面费及奖金。</a:t>
            </a:r>
            <a:endParaRPr kumimoji="0" lang="zh-CN" altLang="en-US" sz="1800" b="0" i="0" u="none" strike="noStrike" kern="1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604608" y="1252538"/>
            <a:ext cx="8080791" cy="2831544"/>
          </a:xfrm>
          <a:prstGeom prst="rect">
            <a:avLst/>
          </a:prstGeom>
          <a:noFill/>
        </p:spPr>
        <p:txBody>
          <a:bodyPr wrap="square">
            <a:spAutoFit/>
          </a:bodyPr>
          <a:lstStyle/>
          <a:p>
            <a:pPr marL="0" marR="0" indent="273050" algn="l">
              <a:spcBef>
                <a:spcPts val="0"/>
              </a:spcBef>
              <a:spcAft>
                <a:spcPts val="0"/>
              </a:spcAft>
            </a:pPr>
            <a:r>
              <a:rPr lang="zh-CN" altLang="en-US" sz="1800" i="0" kern="0" spc="0" dirty="0">
                <a:solidFill>
                  <a:srgbClr val="000000"/>
                </a:solidFill>
                <a:effectLst/>
                <a:latin typeface="+mn-ea"/>
                <a:ea typeface="+mn-ea"/>
                <a:cs typeface="Times New Roman" panose="02020603050405020304" pitchFamily="18" charset="0"/>
              </a:rPr>
              <a:t>   福建省某医院李某存在论文数据失信行为。经查，福建省某医院王某为通讯作者、李某为第一作者的论文，系第一作者李某撰写并投稿，</a:t>
            </a:r>
            <a:r>
              <a:rPr lang="zh-CN" altLang="en-US" sz="1800" b="1" i="0" kern="0" spc="0" dirty="0">
                <a:effectLst/>
                <a:latin typeface="+mn-ea"/>
                <a:ea typeface="+mn-ea"/>
                <a:cs typeface="Times New Roman" panose="02020603050405020304" pitchFamily="18" charset="0"/>
              </a:rPr>
              <a:t>存在无原始数据支持及论文部分存在雷同问题</a:t>
            </a:r>
            <a:r>
              <a:rPr lang="zh-CN" altLang="en-US" sz="1800" i="0" kern="0" spc="0" dirty="0">
                <a:solidFill>
                  <a:srgbClr val="000000"/>
                </a:solidFill>
                <a:effectLst/>
                <a:latin typeface="+mn-ea"/>
                <a:ea typeface="+mn-ea"/>
                <a:cs typeface="Times New Roman" panose="02020603050405020304" pitchFamily="18" charset="0"/>
              </a:rPr>
              <a:t>，认定科研失信行为，通讯作者</a:t>
            </a:r>
            <a:r>
              <a:rPr lang="zh-CN" altLang="en-US" sz="1800" kern="0" dirty="0">
                <a:solidFill>
                  <a:srgbClr val="000000"/>
                </a:solidFill>
                <a:latin typeface="+mn-ea"/>
                <a:ea typeface="+mn-ea"/>
                <a:cs typeface="Times New Roman" panose="02020603050405020304" pitchFamily="18" charset="0"/>
              </a:rPr>
              <a:t>王某</a:t>
            </a:r>
            <a:r>
              <a:rPr lang="zh-CN" altLang="en-US" sz="1800" i="0" kern="0" spc="0" dirty="0">
                <a:solidFill>
                  <a:srgbClr val="000000"/>
                </a:solidFill>
                <a:effectLst/>
                <a:latin typeface="+mn-ea"/>
                <a:ea typeface="+mn-ea"/>
                <a:cs typeface="Times New Roman" panose="02020603050405020304" pitchFamily="18" charset="0"/>
              </a:rPr>
              <a:t>对论文撰写、投稿不知情且在获悉论文情况后</a:t>
            </a:r>
            <a:r>
              <a:rPr lang="zh-CN" altLang="en-US" sz="1800" i="0" kern="0" spc="0" dirty="0">
                <a:effectLst/>
                <a:latin typeface="+mn-ea"/>
                <a:ea typeface="+mn-ea"/>
                <a:cs typeface="Times New Roman" panose="02020603050405020304" pitchFamily="18" charset="0"/>
              </a:rPr>
              <a:t>主动提出撤稿要求</a:t>
            </a:r>
            <a:r>
              <a:rPr lang="zh-CN" altLang="en-US" sz="1800" i="0" kern="0" spc="0" dirty="0">
                <a:solidFill>
                  <a:srgbClr val="000000"/>
                </a:solidFill>
                <a:effectLst/>
                <a:latin typeface="+mn-ea"/>
                <a:ea typeface="+mn-ea"/>
                <a:cs typeface="Times New Roman" panose="02020603050405020304" pitchFamily="18" charset="0"/>
              </a:rPr>
              <a:t>，</a:t>
            </a:r>
            <a:r>
              <a:rPr lang="zh-CN" altLang="en-US" sz="1800" kern="0" dirty="0">
                <a:solidFill>
                  <a:srgbClr val="000000"/>
                </a:solidFill>
                <a:latin typeface="+mn-ea"/>
                <a:ea typeface="+mn-ea"/>
                <a:cs typeface="Times New Roman" panose="02020603050405020304" pitchFamily="18" charset="0"/>
              </a:rPr>
              <a:t>李某</a:t>
            </a:r>
            <a:r>
              <a:rPr lang="zh-CN" altLang="en-US" sz="1800" i="0" kern="0" spc="0" dirty="0">
                <a:solidFill>
                  <a:srgbClr val="000000"/>
                </a:solidFill>
                <a:effectLst/>
                <a:latin typeface="+mn-ea"/>
                <a:ea typeface="+mn-ea"/>
                <a:cs typeface="Times New Roman" panose="02020603050405020304" pitchFamily="18" charset="0"/>
              </a:rPr>
              <a:t>也及时主动撤稿。福建省某医院对相关责任人员作出如下处理：</a:t>
            </a:r>
            <a:endParaRPr lang="en-US" altLang="zh-CN" sz="1800" i="0" kern="0" spc="0" dirty="0">
              <a:solidFill>
                <a:srgbClr val="000000"/>
              </a:solidFill>
              <a:effectLst/>
              <a:latin typeface="+mn-ea"/>
              <a:ea typeface="+mn-ea"/>
              <a:cs typeface="Times New Roman" panose="02020603050405020304" pitchFamily="18" charset="0"/>
            </a:endParaRPr>
          </a:p>
          <a:p>
            <a:pPr marL="0" marR="0" indent="273050" algn="l">
              <a:spcBef>
                <a:spcPts val="0"/>
              </a:spcBef>
              <a:spcAft>
                <a:spcPts val="0"/>
              </a:spcAft>
            </a:pPr>
            <a:endParaRPr lang="zh-CN" altLang="en-US" sz="1800" dirty="0">
              <a:effectLst/>
              <a:latin typeface="+mn-ea"/>
              <a:ea typeface="+mn-ea"/>
              <a:cs typeface="Times New Roman" panose="02020603050405020304" pitchFamily="18" charset="0"/>
            </a:endParaRPr>
          </a:p>
          <a:p>
            <a:pPr marL="0" marR="0" indent="273050" algn="l">
              <a:spcBef>
                <a:spcPts val="0"/>
              </a:spcBef>
              <a:spcAft>
                <a:spcPts val="0"/>
              </a:spcAft>
            </a:pPr>
            <a:r>
              <a:rPr lang="en-US" altLang="zh-CN" sz="1800" i="0" kern="0" spc="0" dirty="0">
                <a:solidFill>
                  <a:srgbClr val="000000"/>
                </a:solidFill>
                <a:effectLst/>
                <a:latin typeface="+mn-ea"/>
                <a:ea typeface="+mn-ea"/>
                <a:cs typeface="Times New Roman" panose="02020603050405020304" pitchFamily="18" charset="0"/>
              </a:rPr>
              <a:t>1.</a:t>
            </a:r>
            <a:r>
              <a:rPr lang="zh-CN" altLang="en-US" sz="1800" i="0" kern="0" spc="0" dirty="0">
                <a:solidFill>
                  <a:srgbClr val="000000"/>
                </a:solidFill>
                <a:effectLst/>
                <a:latin typeface="+mn-ea"/>
                <a:ea typeface="+mn-ea"/>
                <a:cs typeface="Times New Roman" panose="02020603050405020304" pitchFamily="18" charset="0"/>
              </a:rPr>
              <a:t>对第一作者李某进行</a:t>
            </a:r>
            <a:r>
              <a:rPr lang="zh-CN" altLang="en-US" sz="1800" b="1" i="0" kern="0" spc="0" dirty="0">
                <a:solidFill>
                  <a:srgbClr val="000000"/>
                </a:solidFill>
                <a:effectLst/>
                <a:latin typeface="+mn-ea"/>
                <a:ea typeface="+mn-ea"/>
                <a:cs typeface="Times New Roman" panose="02020603050405020304" pitchFamily="18" charset="0"/>
              </a:rPr>
              <a:t>诫勉</a:t>
            </a:r>
            <a:r>
              <a:rPr lang="zh-CN" altLang="en-US" sz="1800" i="0" kern="0" spc="0" dirty="0">
                <a:solidFill>
                  <a:srgbClr val="000000"/>
                </a:solidFill>
                <a:effectLst/>
                <a:latin typeface="+mn-ea"/>
                <a:ea typeface="+mn-ea"/>
                <a:cs typeface="Times New Roman" panose="02020603050405020304" pitchFamily="18" charset="0"/>
              </a:rPr>
              <a:t>；取消其晋升职务职称</a:t>
            </a:r>
            <a:r>
              <a:rPr lang="en-US" altLang="zh-CN" sz="1800" i="0" kern="0" spc="0" dirty="0">
                <a:solidFill>
                  <a:srgbClr val="000000"/>
                </a:solidFill>
                <a:effectLst/>
                <a:latin typeface="+mn-ea"/>
                <a:ea typeface="+mn-ea"/>
                <a:cs typeface="Times New Roman" panose="02020603050405020304" pitchFamily="18" charset="0"/>
              </a:rPr>
              <a:t>1</a:t>
            </a:r>
            <a:r>
              <a:rPr lang="zh-CN" altLang="en-US" sz="1800" i="0" kern="0" spc="0" dirty="0">
                <a:solidFill>
                  <a:srgbClr val="000000"/>
                </a:solidFill>
                <a:effectLst/>
                <a:latin typeface="+mn-ea"/>
                <a:ea typeface="+mn-ea"/>
                <a:cs typeface="Times New Roman" panose="02020603050405020304" pitchFamily="18" charset="0"/>
              </a:rPr>
              <a:t>年、申报科技计划</a:t>
            </a:r>
            <a:r>
              <a:rPr lang="en-US" altLang="zh-CN" sz="1800" i="0" kern="0" spc="0" dirty="0">
                <a:solidFill>
                  <a:srgbClr val="000000"/>
                </a:solidFill>
                <a:effectLst/>
                <a:latin typeface="+mn-ea"/>
                <a:ea typeface="+mn-ea"/>
                <a:cs typeface="Times New Roman" panose="02020603050405020304" pitchFamily="18" charset="0"/>
              </a:rPr>
              <a:t>(</a:t>
            </a:r>
            <a:r>
              <a:rPr lang="zh-CN" altLang="en-US" sz="1800" i="0" kern="0" spc="0" dirty="0">
                <a:solidFill>
                  <a:srgbClr val="000000"/>
                </a:solidFill>
                <a:effectLst/>
                <a:latin typeface="+mn-ea"/>
                <a:ea typeface="+mn-ea"/>
                <a:cs typeface="Times New Roman" panose="02020603050405020304" pitchFamily="18" charset="0"/>
              </a:rPr>
              <a:t>专项、基金等</a:t>
            </a:r>
            <a:r>
              <a:rPr lang="en-US" altLang="zh-CN" sz="1800" i="0" kern="0" spc="0" dirty="0">
                <a:solidFill>
                  <a:srgbClr val="000000"/>
                </a:solidFill>
                <a:effectLst/>
                <a:latin typeface="+mn-ea"/>
                <a:ea typeface="+mn-ea"/>
                <a:cs typeface="Times New Roman" panose="02020603050405020304" pitchFamily="18" charset="0"/>
              </a:rPr>
              <a:t>)</a:t>
            </a:r>
            <a:r>
              <a:rPr lang="zh-CN" altLang="en-US" sz="1800" i="0" kern="0" spc="0" dirty="0">
                <a:solidFill>
                  <a:srgbClr val="000000"/>
                </a:solidFill>
                <a:effectLst/>
                <a:latin typeface="+mn-ea"/>
                <a:ea typeface="+mn-ea"/>
                <a:cs typeface="Times New Roman" panose="02020603050405020304" pitchFamily="18" charset="0"/>
              </a:rPr>
              <a:t>项目资格</a:t>
            </a:r>
            <a:r>
              <a:rPr lang="en-US" altLang="zh-CN" sz="1800" i="0" kern="0" spc="0" dirty="0">
                <a:solidFill>
                  <a:srgbClr val="000000"/>
                </a:solidFill>
                <a:effectLst/>
                <a:latin typeface="+mn-ea"/>
                <a:ea typeface="+mn-ea"/>
                <a:cs typeface="Times New Roman" panose="02020603050405020304" pitchFamily="18" charset="0"/>
              </a:rPr>
              <a:t>2</a:t>
            </a:r>
            <a:r>
              <a:rPr lang="zh-CN" altLang="en-US" sz="1800" i="0" kern="0" spc="0" dirty="0">
                <a:solidFill>
                  <a:srgbClr val="000000"/>
                </a:solidFill>
                <a:effectLst/>
                <a:latin typeface="+mn-ea"/>
                <a:ea typeface="+mn-ea"/>
                <a:cs typeface="Times New Roman" panose="02020603050405020304" pitchFamily="18" charset="0"/>
              </a:rPr>
              <a:t>年</a:t>
            </a:r>
            <a:r>
              <a:rPr lang="en-US" altLang="zh-CN" sz="1800" i="0" kern="0" spc="0" dirty="0">
                <a:solidFill>
                  <a:srgbClr val="000000"/>
                </a:solidFill>
                <a:effectLst/>
                <a:latin typeface="+mn-ea"/>
                <a:ea typeface="+mn-ea"/>
                <a:cs typeface="Times New Roman" panose="02020603050405020304" pitchFamily="18" charset="0"/>
              </a:rPr>
              <a:t>,</a:t>
            </a:r>
            <a:r>
              <a:rPr lang="zh-CN" altLang="en-US" sz="1800" b="1" i="0" kern="0" spc="0" dirty="0">
                <a:effectLst/>
                <a:latin typeface="+mn-ea"/>
                <a:ea typeface="+mn-ea"/>
                <a:cs typeface="Times New Roman" panose="02020603050405020304" pitchFamily="18" charset="0"/>
              </a:rPr>
              <a:t>记入科研诚信严重失信行为数据库</a:t>
            </a:r>
            <a:r>
              <a:rPr lang="zh-CN" altLang="en-US" sz="1800" i="0" kern="0" spc="0" dirty="0">
                <a:solidFill>
                  <a:srgbClr val="000000"/>
                </a:solidFill>
                <a:effectLst/>
                <a:latin typeface="+mn-ea"/>
                <a:ea typeface="+mn-ea"/>
                <a:cs typeface="Times New Roman" panose="02020603050405020304" pitchFamily="18" charset="0"/>
              </a:rPr>
              <a:t>。</a:t>
            </a:r>
            <a:endParaRPr lang="zh-CN" altLang="en-US" sz="1800" dirty="0">
              <a:effectLst/>
              <a:latin typeface="+mn-ea"/>
              <a:ea typeface="+mn-ea"/>
              <a:cs typeface="Times New Roman" panose="02020603050405020304" pitchFamily="18" charset="0"/>
            </a:endParaRPr>
          </a:p>
          <a:p>
            <a:pPr marL="0" marR="0" indent="273050" algn="l">
              <a:spcBef>
                <a:spcPts val="0"/>
              </a:spcBef>
              <a:spcAft>
                <a:spcPts val="0"/>
              </a:spcAft>
            </a:pPr>
            <a:r>
              <a:rPr lang="en-US" altLang="zh-CN" sz="1800" i="0" kern="0" spc="0" dirty="0">
                <a:solidFill>
                  <a:srgbClr val="000000"/>
                </a:solidFill>
                <a:effectLst/>
                <a:latin typeface="+mn-ea"/>
                <a:ea typeface="+mn-ea"/>
                <a:cs typeface="Times New Roman" panose="02020603050405020304" pitchFamily="18" charset="0"/>
              </a:rPr>
              <a:t>2.</a:t>
            </a:r>
            <a:r>
              <a:rPr lang="zh-CN" altLang="en-US" sz="1800" i="0" kern="0" spc="0" dirty="0">
                <a:solidFill>
                  <a:srgbClr val="000000"/>
                </a:solidFill>
                <a:effectLst/>
                <a:latin typeface="+mn-ea"/>
                <a:ea typeface="+mn-ea"/>
                <a:cs typeface="Times New Roman" panose="02020603050405020304" pitchFamily="18" charset="0"/>
              </a:rPr>
              <a:t>对通讯作者王某进行</a:t>
            </a:r>
            <a:r>
              <a:rPr lang="zh-CN" altLang="en-US" sz="1800" b="1" i="0" kern="0" spc="0" dirty="0">
                <a:solidFill>
                  <a:srgbClr val="000000"/>
                </a:solidFill>
                <a:effectLst/>
                <a:latin typeface="+mn-ea"/>
                <a:ea typeface="+mn-ea"/>
                <a:cs typeface="Times New Roman" panose="02020603050405020304" pitchFamily="18" charset="0"/>
              </a:rPr>
              <a:t>批评教育</a:t>
            </a:r>
            <a:r>
              <a:rPr lang="zh-CN" altLang="en-US" sz="1800" i="0" kern="0" spc="0" dirty="0">
                <a:solidFill>
                  <a:srgbClr val="000000"/>
                </a:solidFill>
                <a:effectLst/>
                <a:latin typeface="+mn-ea"/>
                <a:ea typeface="+mn-ea"/>
                <a:cs typeface="Times New Roman" panose="02020603050405020304" pitchFamily="18" charset="0"/>
              </a:rPr>
              <a:t>。</a:t>
            </a:r>
            <a:endParaRPr lang="zh-CN" altLang="en-US" sz="1800" dirty="0">
              <a:effectLst/>
              <a:latin typeface="+mn-ea"/>
              <a:ea typeface="+mn-ea"/>
              <a:cs typeface="Times New Roman" panose="02020603050405020304" pitchFamily="18" charset="0"/>
            </a:endParaRPr>
          </a:p>
          <a:p>
            <a:endParaRPr lang="zh-CN" altLang="en-US" sz="1600" b="1" dirty="0">
              <a:solidFill>
                <a:srgbClr val="FF0000"/>
              </a:solidFill>
            </a:endParaRPr>
          </a:p>
        </p:txBody>
      </p:sp>
      <p:sp>
        <p:nvSpPr>
          <p:cNvPr id="3" name="文本框 2"/>
          <p:cNvSpPr txBox="1"/>
          <p:nvPr/>
        </p:nvSpPr>
        <p:spPr>
          <a:xfrm>
            <a:off x="828040" y="883206"/>
            <a:ext cx="2458720" cy="368300"/>
          </a:xfrm>
          <a:prstGeom prst="rect">
            <a:avLst/>
          </a:prstGeom>
          <a:noFill/>
        </p:spPr>
        <p:txBody>
          <a:bodyPr wrap="square" rtlCol="0">
            <a:spAutoFit/>
          </a:bodyPr>
          <a:lstStyle/>
          <a:p>
            <a:r>
              <a:rPr kumimoji="1" lang="zh-CN" altLang="en-US" sz="1800" b="1" dirty="0">
                <a:solidFill>
                  <a:schemeClr val="accent1">
                    <a:lumMod val="10000"/>
                  </a:schemeClr>
                </a:solidFill>
                <a:latin typeface="+mj-ea"/>
              </a:rPr>
              <a:t>案例</a:t>
            </a:r>
            <a:r>
              <a:rPr kumimoji="1" lang="en-US" altLang="zh-CN" sz="1800" b="1" dirty="0">
                <a:solidFill>
                  <a:schemeClr val="accent1">
                    <a:lumMod val="10000"/>
                  </a:schemeClr>
                </a:solidFill>
                <a:latin typeface="+mj-ea"/>
              </a:rPr>
              <a:t>19</a:t>
            </a:r>
            <a:r>
              <a:rPr kumimoji="1" lang="zh-CN" altLang="en-US" sz="1800" b="1" dirty="0">
                <a:solidFill>
                  <a:schemeClr val="accent1">
                    <a:lumMod val="10000"/>
                  </a:schemeClr>
                </a:solidFill>
                <a:latin typeface="+mj-ea"/>
              </a:rPr>
              <a:t>：</a:t>
            </a:r>
            <a:endParaRPr kumimoji="1" lang="zh-CN" altLang="en-US" sz="1800" b="1" dirty="0">
              <a:solidFill>
                <a:schemeClr val="accent1">
                  <a:lumMod val="10000"/>
                </a:schemeClr>
              </a:solidFill>
              <a:latin typeface="+mj-ea"/>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635605" y="1251126"/>
            <a:ext cx="8080791" cy="3108543"/>
          </a:xfrm>
          <a:prstGeom prst="rect">
            <a:avLst/>
          </a:prstGeom>
          <a:noFill/>
        </p:spPr>
        <p:txBody>
          <a:bodyPr wrap="square">
            <a:spAutoFit/>
          </a:bodyPr>
          <a:lstStyle/>
          <a:p>
            <a:pPr marL="0" marR="0" algn="just">
              <a:spcBef>
                <a:spcPts val="0"/>
              </a:spcBef>
              <a:spcAft>
                <a:spcPts val="0"/>
              </a:spcAft>
            </a:pPr>
            <a:r>
              <a:rPr lang="zh-CN" altLang="en-US" sz="1800" i="0" kern="100" spc="0" dirty="0">
                <a:solidFill>
                  <a:srgbClr val="333333"/>
                </a:solidFill>
                <a:effectLst/>
                <a:latin typeface="+mn-ea"/>
                <a:ea typeface="+mn-ea"/>
                <a:cs typeface="Times New Roman" panose="02020603050405020304" pitchFamily="18" charset="0"/>
              </a:rPr>
              <a:t>       福建省某医院叶</a:t>
            </a:r>
            <a:r>
              <a:rPr lang="zh-CN" altLang="en-US" sz="1800" kern="100" dirty="0">
                <a:solidFill>
                  <a:srgbClr val="333333"/>
                </a:solidFill>
                <a:latin typeface="+mn-ea"/>
                <a:ea typeface="+mn-ea"/>
                <a:cs typeface="Times New Roman" panose="02020603050405020304" pitchFamily="18" charset="0"/>
              </a:rPr>
              <a:t>某</a:t>
            </a:r>
            <a:r>
              <a:rPr lang="zh-CN" altLang="en-US" sz="1800" i="0" kern="100" spc="0" dirty="0">
                <a:solidFill>
                  <a:srgbClr val="333333"/>
                </a:solidFill>
                <a:effectLst/>
                <a:latin typeface="+mn-ea"/>
                <a:ea typeface="+mn-ea"/>
                <a:cs typeface="Times New Roman" panose="02020603050405020304" pitchFamily="18" charset="0"/>
              </a:rPr>
              <a:t>为通讯作者、胡某为第一作者发表的论文，经查，该论文出现数据偏差及图表失实，属数据造假。福建省某医院对相关责任人员作出处理以下：</a:t>
            </a:r>
            <a:endParaRPr lang="en-US" altLang="zh-CN" sz="1800" i="0" kern="100" spc="0" dirty="0">
              <a:solidFill>
                <a:srgbClr val="333333"/>
              </a:solidFill>
              <a:effectLst/>
              <a:latin typeface="+mn-ea"/>
              <a:ea typeface="+mn-ea"/>
              <a:cs typeface="Times New Roman" panose="02020603050405020304" pitchFamily="18" charset="0"/>
            </a:endParaRPr>
          </a:p>
          <a:p>
            <a:pPr marL="0" marR="0" algn="just">
              <a:spcBef>
                <a:spcPts val="0"/>
              </a:spcBef>
              <a:spcAft>
                <a:spcPts val="0"/>
              </a:spcAft>
            </a:pP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solidFill>
                  <a:srgbClr val="333333"/>
                </a:solidFill>
                <a:effectLst/>
                <a:latin typeface="+mn-ea"/>
                <a:ea typeface="+mn-ea"/>
                <a:cs typeface="Times New Roman" panose="02020603050405020304" pitchFamily="18" charset="0"/>
              </a:rPr>
              <a:t>(</a:t>
            </a:r>
            <a:r>
              <a:rPr lang="zh-CN" altLang="en-US" sz="1800" i="0" kern="100" spc="0" dirty="0">
                <a:solidFill>
                  <a:srgbClr val="333333"/>
                </a:solidFill>
                <a:effectLst/>
                <a:latin typeface="+mn-ea"/>
                <a:ea typeface="+mn-ea"/>
                <a:cs typeface="Times New Roman" panose="02020603050405020304" pitchFamily="18" charset="0"/>
              </a:rPr>
              <a:t>一</a:t>
            </a:r>
            <a:r>
              <a:rPr lang="en-US" altLang="zh-CN" sz="1800" i="0" kern="100" spc="0" dirty="0">
                <a:solidFill>
                  <a:srgbClr val="333333"/>
                </a:solidFill>
                <a:effectLst/>
                <a:latin typeface="+mn-ea"/>
                <a:ea typeface="+mn-ea"/>
                <a:cs typeface="Times New Roman" panose="02020603050405020304" pitchFamily="18" charset="0"/>
              </a:rPr>
              <a:t>)</a:t>
            </a:r>
            <a:r>
              <a:rPr lang="zh-CN" altLang="en-US" sz="1800" i="0" kern="100" spc="0" dirty="0">
                <a:solidFill>
                  <a:srgbClr val="333333"/>
                </a:solidFill>
                <a:effectLst/>
                <a:latin typeface="+mn-ea"/>
                <a:ea typeface="+mn-ea"/>
                <a:cs typeface="Times New Roman" panose="02020603050405020304" pitchFamily="18" charset="0"/>
              </a:rPr>
              <a:t>对第一作者胡某处理意见：</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1.</a:t>
            </a:r>
            <a:r>
              <a:rPr lang="zh-CN" altLang="en-US" sz="1800" i="0" kern="100" spc="0" dirty="0">
                <a:effectLst/>
                <a:latin typeface="+mn-ea"/>
                <a:ea typeface="+mn-ea"/>
                <a:cs typeface="Times New Roman" panose="02020603050405020304" pitchFamily="18" charset="0"/>
              </a:rPr>
              <a:t>撤销涉事论文相关运用及追回其利用涉事论文获得的科研奖励和版面费；</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2.</a:t>
            </a:r>
            <a:r>
              <a:rPr lang="zh-CN" altLang="en-US" sz="1800" i="0" kern="100" spc="0" dirty="0">
                <a:effectLst/>
                <a:latin typeface="+mn-ea"/>
                <a:ea typeface="+mn-ea"/>
                <a:cs typeface="Times New Roman" panose="02020603050405020304" pitchFamily="18" charset="0"/>
              </a:rPr>
              <a:t>取消年度评先评优资格；</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3.</a:t>
            </a:r>
            <a:r>
              <a:rPr lang="zh-CN" altLang="en-US" sz="1800" i="0" kern="100" spc="0" dirty="0">
                <a:effectLst/>
                <a:latin typeface="+mn-ea"/>
                <a:ea typeface="+mn-ea"/>
                <a:cs typeface="Times New Roman" panose="02020603050405020304" pitchFamily="18" charset="0"/>
              </a:rPr>
              <a:t>予以提醒谈话，做书面检查，加强科研诚信培训；</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4.</a:t>
            </a:r>
            <a:r>
              <a:rPr lang="zh-CN" altLang="en-US" sz="1800" i="0" kern="100" spc="0" dirty="0">
                <a:effectLst/>
                <a:latin typeface="+mn-ea"/>
                <a:ea typeface="+mn-ea"/>
                <a:cs typeface="Times New Roman" panose="02020603050405020304" pitchFamily="18" charset="0"/>
              </a:rPr>
              <a:t>暂停</a:t>
            </a:r>
            <a:r>
              <a:rPr lang="en-US" altLang="zh-CN" sz="1800" i="0" kern="100" spc="0" dirty="0">
                <a:effectLst/>
                <a:latin typeface="+mn-ea"/>
                <a:ea typeface="+mn-ea"/>
                <a:cs typeface="Times New Roman" panose="02020603050405020304" pitchFamily="18" charset="0"/>
              </a:rPr>
              <a:t>5</a:t>
            </a:r>
            <a:r>
              <a:rPr lang="zh-CN" altLang="en-US" sz="1800" i="0" kern="100" spc="0" dirty="0">
                <a:effectLst/>
                <a:latin typeface="+mn-ea"/>
                <a:ea typeface="+mn-ea"/>
                <a:cs typeface="Times New Roman" panose="02020603050405020304" pitchFamily="18" charset="0"/>
              </a:rPr>
              <a:t>年申报财政资金支持项目的资格；</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5.</a:t>
            </a:r>
            <a:r>
              <a:rPr lang="zh-CN" altLang="en-US" sz="1800" i="0" kern="100" spc="0" dirty="0">
                <a:effectLst/>
                <a:latin typeface="+mn-ea"/>
                <a:ea typeface="+mn-ea"/>
                <a:cs typeface="Times New Roman" panose="02020603050405020304" pitchFamily="18" charset="0"/>
              </a:rPr>
              <a:t>暂停职称晋升资格</a:t>
            </a:r>
            <a:r>
              <a:rPr lang="en-US" altLang="zh-CN" sz="1800" i="0" kern="100" spc="0" dirty="0">
                <a:effectLst/>
                <a:latin typeface="+mn-ea"/>
                <a:ea typeface="+mn-ea"/>
                <a:cs typeface="Times New Roman" panose="02020603050405020304" pitchFamily="18" charset="0"/>
              </a:rPr>
              <a:t>1</a:t>
            </a:r>
            <a:r>
              <a:rPr lang="zh-CN" altLang="en-US" sz="1800" i="0" kern="100" spc="0" dirty="0">
                <a:effectLst/>
                <a:latin typeface="+mn-ea"/>
                <a:ea typeface="+mn-ea"/>
                <a:cs typeface="Times New Roman" panose="02020603050405020304" pitchFamily="18" charset="0"/>
              </a:rPr>
              <a:t>次。</a:t>
            </a:r>
            <a:endParaRPr lang="zh-CN" altLang="en-US" sz="1800" kern="100" dirty="0">
              <a:effectLst/>
              <a:latin typeface="+mn-ea"/>
              <a:ea typeface="+mn-ea"/>
              <a:cs typeface="Times New Roman" panose="02020603050405020304" pitchFamily="18" charset="0"/>
            </a:endParaRPr>
          </a:p>
          <a:p>
            <a:endParaRPr lang="zh-CN" altLang="en-US" sz="1600" b="1" dirty="0">
              <a:solidFill>
                <a:srgbClr val="FF0000"/>
              </a:solidFill>
            </a:endParaRPr>
          </a:p>
        </p:txBody>
      </p:sp>
      <p:sp>
        <p:nvSpPr>
          <p:cNvPr id="3" name="文本框 2"/>
          <p:cNvSpPr txBox="1"/>
          <p:nvPr/>
        </p:nvSpPr>
        <p:spPr>
          <a:xfrm>
            <a:off x="635605" y="881794"/>
            <a:ext cx="2458720" cy="368300"/>
          </a:xfrm>
          <a:prstGeom prst="rect">
            <a:avLst/>
          </a:prstGeom>
          <a:noFill/>
        </p:spPr>
        <p:txBody>
          <a:bodyPr wrap="square" rtlCol="0">
            <a:spAutoFit/>
          </a:bodyPr>
          <a:lstStyle/>
          <a:p>
            <a:r>
              <a:rPr kumimoji="1" lang="zh-CN" altLang="en-US" sz="1800" b="1" dirty="0">
                <a:solidFill>
                  <a:schemeClr val="accent1">
                    <a:lumMod val="10000"/>
                  </a:schemeClr>
                </a:solidFill>
                <a:latin typeface="+mj-ea"/>
              </a:rPr>
              <a:t>案例</a:t>
            </a:r>
            <a:r>
              <a:rPr kumimoji="1" lang="en-US" altLang="zh-CN" sz="1800" b="1" dirty="0">
                <a:solidFill>
                  <a:schemeClr val="accent1">
                    <a:lumMod val="10000"/>
                  </a:schemeClr>
                </a:solidFill>
                <a:latin typeface="+mj-ea"/>
              </a:rPr>
              <a:t>20</a:t>
            </a:r>
            <a:endParaRPr kumimoji="1" lang="zh-CN" altLang="en-US" sz="1800" b="1" dirty="0">
              <a:solidFill>
                <a:schemeClr val="accent1">
                  <a:lumMod val="10000"/>
                </a:schemeClr>
              </a:solidFill>
              <a:latin typeface="+mj-ea"/>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452245" y="1333500"/>
            <a:ext cx="6787515"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l" defTabSz="685800" rtl="0" eaLnBrk="1" fontAlgn="base" latinLnBrk="0" hangingPunct="1">
              <a:lnSpc>
                <a:spcPct val="150000"/>
              </a:lnSpc>
              <a:spcBef>
                <a:spcPct val="0"/>
              </a:spcBef>
              <a:spcAft>
                <a:spcPct val="0"/>
              </a:spcAft>
              <a:buClrTx/>
              <a:buSzTx/>
              <a:buFontTx/>
              <a:buNone/>
              <a:defRPr/>
            </a:pPr>
            <a:r>
              <a:rPr lang="en-US" altLang="zh-CN" sz="2800" b="1" dirty="0">
                <a:solidFill>
                  <a:srgbClr val="C4261D"/>
                </a:solidFill>
                <a:latin typeface="微软雅黑" panose="020B0503020204020204" pitchFamily="34" charset="-122"/>
              </a:rPr>
              <a:t> </a:t>
            </a:r>
            <a:endParaRPr lang="en-US" altLang="zh-CN" sz="2800" b="1" dirty="0">
              <a:solidFill>
                <a:srgbClr val="C4261D"/>
              </a:solidFill>
              <a:latin typeface="微软雅黑" panose="020B0503020204020204" pitchFamily="34" charset="-122"/>
            </a:endParaRPr>
          </a:p>
          <a:p>
            <a:pPr marL="0" marR="0" lvl="0" indent="0" algn="l" defTabSz="685800" rtl="0" eaLnBrk="1" fontAlgn="base" latinLnBrk="0" hangingPunct="1">
              <a:lnSpc>
                <a:spcPct val="150000"/>
              </a:lnSpc>
              <a:spcBef>
                <a:spcPct val="0"/>
              </a:spcBef>
              <a:spcAft>
                <a:spcPct val="0"/>
              </a:spcAft>
              <a:buClrTx/>
              <a:buSzTx/>
              <a:buFontTx/>
              <a:buNone/>
              <a:defRPr/>
            </a:pPr>
            <a:r>
              <a:rPr lang="en-US" altLang="zh-CN" sz="2800" b="1" dirty="0">
                <a:solidFill>
                  <a:srgbClr val="C4261D"/>
                </a:solidFill>
                <a:latin typeface="微软雅黑" panose="020B0503020204020204" pitchFamily="34" charset="-122"/>
              </a:rPr>
              <a:t> </a:t>
            </a:r>
            <a:r>
              <a:rPr lang="zh-CN" altLang="en-US" sz="2800" b="1" dirty="0">
                <a:solidFill>
                  <a:srgbClr val="C4261D"/>
                </a:solidFill>
                <a:latin typeface="微软雅黑" panose="020B0503020204020204" pitchFamily="34" charset="-122"/>
              </a:rPr>
              <a:t>第二部分：</a:t>
            </a:r>
            <a:endParaRPr lang="zh-CN" altLang="en-US" sz="2800" b="1" dirty="0">
              <a:solidFill>
                <a:srgbClr val="C4261D"/>
              </a:solidFill>
              <a:latin typeface="微软雅黑" panose="020B0503020204020204" pitchFamily="34" charset="-122"/>
            </a:endParaRPr>
          </a:p>
          <a:p>
            <a:pPr marL="0" marR="0" lvl="0" indent="0" algn="ctr" defTabSz="685800" rtl="0" eaLnBrk="1" fontAlgn="base" latinLnBrk="0" hangingPunct="1">
              <a:lnSpc>
                <a:spcPct val="150000"/>
              </a:lnSpc>
              <a:spcBef>
                <a:spcPct val="0"/>
              </a:spcBef>
              <a:spcAft>
                <a:spcPct val="0"/>
              </a:spcAft>
              <a:buClrTx/>
              <a:buSzTx/>
              <a:buFontTx/>
              <a:buNone/>
              <a:defRPr/>
            </a:pPr>
            <a:r>
              <a:rPr lang="zh-CN" altLang="en-US" sz="3200" b="1" kern="0" cap="all" dirty="0">
                <a:ln w="0">
                  <a:noFill/>
                </a:ln>
                <a:gradFill>
                  <a:gsLst>
                    <a:gs pos="0">
                      <a:srgbClr val="FE4444"/>
                    </a:gs>
                    <a:gs pos="100000">
                      <a:srgbClr val="832B2B"/>
                    </a:gs>
                  </a:gsLst>
                  <a:lin scaled="0"/>
                </a:gradFill>
                <a:latin typeface="微软雅黑" panose="020B0503020204020204" pitchFamily="34" charset="-122"/>
                <a:sym typeface="+mn-ea"/>
              </a:rPr>
              <a:t>国家有关</a:t>
            </a:r>
            <a:r>
              <a:rPr lang="zh-CN" sz="3200" b="1" kern="0" cap="all" dirty="0">
                <a:ln w="0">
                  <a:noFill/>
                </a:ln>
                <a:gradFill>
                  <a:gsLst>
                    <a:gs pos="0">
                      <a:srgbClr val="FE4444"/>
                    </a:gs>
                    <a:gs pos="100000">
                      <a:srgbClr val="832B2B"/>
                    </a:gs>
                  </a:gsLst>
                  <a:lin scaled="0"/>
                </a:gradFill>
                <a:latin typeface="微软雅黑" panose="020B0503020204020204" pitchFamily="34" charset="-122"/>
                <a:sym typeface="+mn-ea"/>
              </a:rPr>
              <a:t>科研诚信</a:t>
            </a:r>
            <a:r>
              <a:rPr lang="zh-CN" altLang="en-US" sz="3200" b="1" kern="0" cap="all" dirty="0">
                <a:ln w="0">
                  <a:noFill/>
                </a:ln>
                <a:gradFill>
                  <a:gsLst>
                    <a:gs pos="0">
                      <a:srgbClr val="FE4444"/>
                    </a:gs>
                    <a:gs pos="100000">
                      <a:srgbClr val="832B2B"/>
                    </a:gs>
                  </a:gsLst>
                  <a:lin scaled="0"/>
                </a:gradFill>
                <a:latin typeface="微软雅黑" panose="020B0503020204020204" pitchFamily="34" charset="-122"/>
                <a:sym typeface="+mn-ea"/>
              </a:rPr>
              <a:t>政策</a:t>
            </a:r>
            <a:r>
              <a:rPr lang="zh-CN" sz="3200" b="1" kern="0" cap="all" dirty="0">
                <a:ln w="0">
                  <a:noFill/>
                </a:ln>
                <a:gradFill>
                  <a:gsLst>
                    <a:gs pos="0">
                      <a:srgbClr val="FE4444"/>
                    </a:gs>
                    <a:gs pos="100000">
                      <a:srgbClr val="832B2B"/>
                    </a:gs>
                  </a:gsLst>
                  <a:lin scaled="0"/>
                </a:gradFill>
                <a:latin typeface="微软雅黑" panose="020B0503020204020204" pitchFamily="34" charset="-122"/>
                <a:sym typeface="+mn-ea"/>
              </a:rPr>
              <a:t>解读</a:t>
            </a:r>
            <a:endParaRPr lang="zh-CN" sz="3200" b="1" kern="0" cap="all" dirty="0">
              <a:ln w="0">
                <a:noFill/>
              </a:ln>
              <a:gradFill>
                <a:gsLst>
                  <a:gs pos="0">
                    <a:srgbClr val="FE4444"/>
                  </a:gs>
                  <a:gs pos="100000">
                    <a:srgbClr val="832B2B"/>
                  </a:gs>
                </a:gsLst>
                <a:lin scaled="0"/>
              </a:gradFill>
              <a:latin typeface="微软雅黑" panose="020B0503020204020204" pitchFamily="34" charset="-122"/>
              <a:sym typeface="+mn-ea"/>
            </a:endParaRPr>
          </a:p>
          <a:p>
            <a:pPr marL="0" marR="0" lvl="0" indent="0" algn="ctr" defTabSz="685800" rtl="0" eaLnBrk="1" fontAlgn="base" latinLnBrk="0" hangingPunct="1">
              <a:lnSpc>
                <a:spcPct val="150000"/>
              </a:lnSpc>
              <a:spcBef>
                <a:spcPct val="0"/>
              </a:spcBef>
              <a:spcAft>
                <a:spcPct val="0"/>
              </a:spcAft>
              <a:buClrTx/>
              <a:buSzTx/>
              <a:buFontTx/>
              <a:buNone/>
              <a:defRPr/>
            </a:pPr>
            <a:r>
              <a:rPr lang="zh-CN" sz="2000" b="1" dirty="0">
                <a:solidFill>
                  <a:srgbClr val="C4261D"/>
                </a:solidFill>
                <a:latin typeface="微软雅黑" panose="020B0503020204020204" pitchFamily="34" charset="-122"/>
              </a:rPr>
              <a:t>零容忍、一票否决</a:t>
            </a:r>
            <a:r>
              <a:rPr lang="zh-CN" sz="2000" b="1" dirty="0">
                <a:solidFill>
                  <a:srgbClr val="C4261D"/>
                </a:solidFill>
                <a:latin typeface="Arial" panose="020B0604020202020204" pitchFamily="34" charset="0"/>
                <a:cs typeface="Arial" panose="020B0604020202020204" pitchFamily="34" charset="0"/>
              </a:rPr>
              <a:t>→科研生态</a:t>
            </a:r>
            <a:endParaRPr lang="zh-CN" sz="2000" b="1" dirty="0">
              <a:solidFill>
                <a:srgbClr val="C4261D"/>
              </a:solidFill>
              <a:latin typeface="Arial" panose="020B0604020202020204" pitchFamily="34" charset="0"/>
              <a:cs typeface="Arial" panose="020B0604020202020204" pitchFamily="34" charset="0"/>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0" y="0"/>
            <a:ext cx="9144000" cy="1133475"/>
          </a:xfrm>
          <a:prstGeom prst="rect">
            <a:avLst/>
          </a:prstGeom>
          <a:noFill/>
          <a:ln w="9525">
            <a:noFill/>
          </a:ln>
        </p:spPr>
      </p:pic>
      <p:sp>
        <p:nvSpPr>
          <p:cNvPr id="2" name="文本框 1"/>
          <p:cNvSpPr txBox="1"/>
          <p:nvPr/>
        </p:nvSpPr>
        <p:spPr>
          <a:xfrm>
            <a:off x="2429130" y="3218634"/>
            <a:ext cx="4286885" cy="707886"/>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604608" y="1252538"/>
            <a:ext cx="8080791" cy="3385542"/>
          </a:xfrm>
          <a:prstGeom prst="rect">
            <a:avLst/>
          </a:prstGeom>
          <a:noFill/>
        </p:spPr>
        <p:txBody>
          <a:bodyPr wrap="square">
            <a:spAutoFit/>
          </a:bodyPr>
          <a:lstStyle/>
          <a:p>
            <a:pPr marL="0" marR="0" algn="just">
              <a:spcBef>
                <a:spcPts val="0"/>
              </a:spcBef>
              <a:spcAft>
                <a:spcPts val="0"/>
              </a:spcAft>
            </a:pPr>
            <a:r>
              <a:rPr lang="zh-CN" altLang="en-US" sz="1800" i="0" kern="0" spc="0" dirty="0">
                <a:solidFill>
                  <a:srgbClr val="000000"/>
                </a:solidFill>
                <a:effectLst/>
                <a:latin typeface="+mn-ea"/>
                <a:ea typeface="+mn-ea"/>
                <a:cs typeface="Times New Roman" panose="02020603050405020304" pitchFamily="18" charset="0"/>
              </a:rPr>
              <a:t>  </a:t>
            </a:r>
            <a:r>
              <a:rPr lang="zh-CN" altLang="en-US" sz="1800" i="0" kern="100" spc="0" dirty="0">
                <a:solidFill>
                  <a:srgbClr val="333333"/>
                </a:solidFill>
                <a:effectLst/>
                <a:latin typeface="+mn-ea"/>
                <a:ea typeface="+mn-ea"/>
                <a:cs typeface="Times New Roman" panose="02020603050405020304" pitchFamily="18" charset="0"/>
              </a:rPr>
              <a:t>（二）对通讯作者叶某处理意见：</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1.</a:t>
            </a:r>
            <a:r>
              <a:rPr lang="zh-CN" altLang="en-US" sz="1800" i="0" kern="100" spc="0" dirty="0">
                <a:effectLst/>
                <a:latin typeface="+mn-ea"/>
                <a:ea typeface="+mn-ea"/>
                <a:cs typeface="Times New Roman" panose="02020603050405020304" pitchFamily="18" charset="0"/>
              </a:rPr>
              <a:t>撤销涉事论文相关运用及追回其利用涉事论文获得的科研奖励和版面费；</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2.</a:t>
            </a:r>
            <a:r>
              <a:rPr lang="zh-CN" altLang="en-US" sz="1800" i="0" kern="100" spc="0" dirty="0">
                <a:effectLst/>
                <a:latin typeface="+mn-ea"/>
                <a:ea typeface="+mn-ea"/>
                <a:cs typeface="Times New Roman" panose="02020603050405020304" pitchFamily="18" charset="0"/>
              </a:rPr>
              <a:t>取消年度评先评优资格；</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3.</a:t>
            </a:r>
            <a:r>
              <a:rPr lang="zh-CN" altLang="en-US" sz="1800" i="0" kern="100" spc="0" dirty="0">
                <a:effectLst/>
                <a:latin typeface="+mn-ea"/>
                <a:ea typeface="+mn-ea"/>
                <a:cs typeface="Times New Roman" panose="02020603050405020304" pitchFamily="18" charset="0"/>
              </a:rPr>
              <a:t>予以提醒谈话，做书面检查，加强科研诚信培训；</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4.</a:t>
            </a:r>
            <a:r>
              <a:rPr lang="zh-CN" altLang="en-US" sz="1800" i="0" kern="100" spc="0" dirty="0">
                <a:effectLst/>
                <a:latin typeface="+mn-ea"/>
                <a:ea typeface="+mn-ea"/>
                <a:cs typeface="Times New Roman" panose="02020603050405020304" pitchFamily="18" charset="0"/>
              </a:rPr>
              <a:t>暂停</a:t>
            </a:r>
            <a:r>
              <a:rPr lang="en-US" altLang="zh-CN" sz="1800" i="0" kern="100" spc="0" dirty="0">
                <a:effectLst/>
                <a:latin typeface="+mn-ea"/>
                <a:ea typeface="+mn-ea"/>
                <a:cs typeface="Times New Roman" panose="02020603050405020304" pitchFamily="18" charset="0"/>
              </a:rPr>
              <a:t>3</a:t>
            </a:r>
            <a:r>
              <a:rPr lang="zh-CN" altLang="en-US" sz="1800" i="0" kern="100" spc="0" dirty="0">
                <a:effectLst/>
                <a:latin typeface="+mn-ea"/>
                <a:ea typeface="+mn-ea"/>
                <a:cs typeface="Times New Roman" panose="02020603050405020304" pitchFamily="18" charset="0"/>
              </a:rPr>
              <a:t>年申报财政资金支持项目的资格；</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en-US" altLang="zh-CN" sz="1800" i="0" kern="100" spc="0" dirty="0">
                <a:effectLst/>
                <a:latin typeface="+mn-ea"/>
                <a:ea typeface="+mn-ea"/>
                <a:cs typeface="Times New Roman" panose="02020603050405020304" pitchFamily="18" charset="0"/>
              </a:rPr>
              <a:t>5.</a:t>
            </a:r>
            <a:r>
              <a:rPr lang="zh-CN" altLang="en-US" sz="1800" i="0" kern="100" spc="0" dirty="0">
                <a:effectLst/>
                <a:latin typeface="+mn-ea"/>
                <a:ea typeface="+mn-ea"/>
                <a:cs typeface="Times New Roman" panose="02020603050405020304" pitchFamily="18" charset="0"/>
              </a:rPr>
              <a:t>暂停职称晋升资格</a:t>
            </a:r>
            <a:r>
              <a:rPr lang="en-US" altLang="zh-CN" sz="1800" i="0" kern="100" spc="0" dirty="0">
                <a:effectLst/>
                <a:latin typeface="+mn-ea"/>
                <a:ea typeface="+mn-ea"/>
                <a:cs typeface="Times New Roman" panose="02020603050405020304" pitchFamily="18" charset="0"/>
              </a:rPr>
              <a:t>1</a:t>
            </a:r>
            <a:r>
              <a:rPr lang="zh-CN" altLang="en-US" sz="1800" i="0" kern="100" spc="0" dirty="0">
                <a:effectLst/>
                <a:latin typeface="+mn-ea"/>
                <a:ea typeface="+mn-ea"/>
                <a:cs typeface="Times New Roman" panose="02020603050405020304" pitchFamily="18" charset="0"/>
              </a:rPr>
              <a:t>次。</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zh-CN" altLang="en-US" sz="1800" i="0" kern="100" spc="0" dirty="0">
                <a:solidFill>
                  <a:srgbClr val="333333"/>
                </a:solidFill>
                <a:effectLst/>
                <a:latin typeface="+mn-ea"/>
                <a:ea typeface="+mn-ea"/>
                <a:cs typeface="Times New Roman" panose="02020603050405020304" pitchFamily="18" charset="0"/>
              </a:rPr>
              <a:t>（三）对第二作者陈某处理意见：</a:t>
            </a:r>
            <a:r>
              <a:rPr lang="zh-CN" altLang="en-US" sz="1800" i="0" kern="100" spc="0" dirty="0">
                <a:effectLst/>
                <a:latin typeface="+mn-ea"/>
                <a:ea typeface="+mn-ea"/>
                <a:cs typeface="Times New Roman" panose="02020603050405020304" pitchFamily="18" charset="0"/>
              </a:rPr>
              <a:t>予以科研诚信诫勉谈话，取消年度评先评优资格。</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zh-CN" altLang="en-US" sz="1800" i="0" kern="100" spc="0" dirty="0">
                <a:solidFill>
                  <a:srgbClr val="333333"/>
                </a:solidFill>
                <a:effectLst/>
                <a:latin typeface="+mn-ea"/>
                <a:ea typeface="+mn-ea"/>
                <a:cs typeface="Times New Roman" panose="02020603050405020304" pitchFamily="18" charset="0"/>
              </a:rPr>
              <a:t>（四）对第三作者丁某处理意见：</a:t>
            </a:r>
            <a:r>
              <a:rPr lang="zh-CN" altLang="en-US" sz="1800" i="0" kern="100" spc="0" dirty="0">
                <a:effectLst/>
                <a:latin typeface="+mn-ea"/>
                <a:ea typeface="+mn-ea"/>
                <a:cs typeface="Times New Roman" panose="02020603050405020304" pitchFamily="18" charset="0"/>
              </a:rPr>
              <a:t>予以科研诚信诫勉谈话，取消年度评先评优资格。</a:t>
            </a:r>
            <a:endParaRPr lang="zh-CN" altLang="en-US" sz="1800" kern="100" dirty="0">
              <a:effectLst/>
              <a:latin typeface="+mn-ea"/>
              <a:ea typeface="+mn-ea"/>
              <a:cs typeface="Times New Roman" panose="02020603050405020304" pitchFamily="18" charset="0"/>
            </a:endParaRPr>
          </a:p>
          <a:p>
            <a:pPr marL="0" marR="0" algn="just">
              <a:spcBef>
                <a:spcPts val="0"/>
              </a:spcBef>
              <a:spcAft>
                <a:spcPts val="0"/>
              </a:spcAft>
            </a:pPr>
            <a:r>
              <a:rPr lang="zh-CN" altLang="en-US" sz="1800" i="0" kern="100" spc="0" dirty="0">
                <a:solidFill>
                  <a:srgbClr val="333333"/>
                </a:solidFill>
                <a:effectLst/>
                <a:latin typeface="+mn-ea"/>
                <a:ea typeface="+mn-ea"/>
                <a:cs typeface="Times New Roman" panose="02020603050405020304" pitchFamily="18" charset="0"/>
              </a:rPr>
              <a:t>（五）对第四作者张某处理意见：</a:t>
            </a:r>
            <a:r>
              <a:rPr lang="zh-CN" altLang="en-US" sz="1800" i="0" kern="100" spc="0" dirty="0">
                <a:effectLst/>
                <a:latin typeface="+mn-ea"/>
                <a:ea typeface="+mn-ea"/>
                <a:cs typeface="Times New Roman" panose="02020603050405020304" pitchFamily="18" charset="0"/>
              </a:rPr>
              <a:t>予以科研诚信诫勉谈话。</a:t>
            </a:r>
            <a:endParaRPr lang="zh-CN" altLang="en-US" sz="1800" kern="100" dirty="0">
              <a:effectLst/>
              <a:latin typeface="+mn-ea"/>
              <a:ea typeface="+mn-ea"/>
              <a:cs typeface="Times New Roman" panose="02020603050405020304" pitchFamily="18" charset="0"/>
            </a:endParaRPr>
          </a:p>
          <a:p>
            <a:endParaRPr lang="zh-CN" altLang="en-US" sz="1600" b="1" dirty="0">
              <a:solidFill>
                <a:srgbClr val="FF0000"/>
              </a:solidFill>
            </a:endParaRPr>
          </a:p>
        </p:txBody>
      </p:sp>
      <p:sp>
        <p:nvSpPr>
          <p:cNvPr id="3" name="文本框 2"/>
          <p:cNvSpPr txBox="1"/>
          <p:nvPr/>
        </p:nvSpPr>
        <p:spPr>
          <a:xfrm>
            <a:off x="828040" y="883206"/>
            <a:ext cx="2458720" cy="368300"/>
          </a:xfrm>
          <a:prstGeom prst="rect">
            <a:avLst/>
          </a:prstGeom>
          <a:noFill/>
        </p:spPr>
        <p:txBody>
          <a:bodyPr wrap="square" rtlCol="0">
            <a:spAutoFit/>
          </a:bodyPr>
          <a:lstStyle/>
          <a:p>
            <a:r>
              <a:rPr kumimoji="1" lang="zh-CN" altLang="en-US" sz="1800" b="1" dirty="0">
                <a:solidFill>
                  <a:schemeClr val="accent1">
                    <a:lumMod val="10000"/>
                  </a:schemeClr>
                </a:solidFill>
                <a:latin typeface="+mj-ea"/>
              </a:rPr>
              <a:t>案例</a:t>
            </a:r>
            <a:r>
              <a:rPr kumimoji="1" lang="en-US" altLang="zh-CN" sz="1800" b="1" dirty="0">
                <a:solidFill>
                  <a:schemeClr val="accent1">
                    <a:lumMod val="10000"/>
                  </a:schemeClr>
                </a:solidFill>
                <a:latin typeface="+mj-ea"/>
              </a:rPr>
              <a:t>20</a:t>
            </a:r>
            <a:endParaRPr kumimoji="1" lang="zh-CN" altLang="en-US" sz="1800" b="1" dirty="0">
              <a:solidFill>
                <a:schemeClr val="accent1">
                  <a:lumMod val="10000"/>
                </a:schemeClr>
              </a:solidFill>
              <a:latin typeface="+mj-ea"/>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828040" y="1540698"/>
            <a:ext cx="7541603" cy="2306955"/>
          </a:xfrm>
          <a:prstGeom prst="rect">
            <a:avLst/>
          </a:prstGeom>
          <a:noFill/>
        </p:spPr>
        <p:txBody>
          <a:bodyPr wrap="square">
            <a:spAutoFit/>
          </a:bodyPr>
          <a:lstStyle/>
          <a:p>
            <a:r>
              <a:rPr lang="en-US" altLang="zh-CN" sz="1800" b="1" u="sng" dirty="0">
                <a:solidFill>
                  <a:schemeClr val="accent1">
                    <a:lumMod val="10000"/>
                  </a:schemeClr>
                </a:solidFill>
              </a:rPr>
              <a:t>2.</a:t>
            </a:r>
            <a:r>
              <a:rPr lang="zh-CN" altLang="en-US" sz="1800" b="1" u="sng" dirty="0">
                <a:solidFill>
                  <a:schemeClr val="accent1">
                    <a:lumMod val="10000"/>
                  </a:schemeClr>
                </a:solidFill>
              </a:rPr>
              <a:t>可以给予从轻处理的情形</a:t>
            </a:r>
            <a:r>
              <a:rPr lang="zh-CN" altLang="en-US" sz="1800" b="1" dirty="0">
                <a:solidFill>
                  <a:schemeClr val="accent1">
                    <a:lumMod val="10000"/>
                  </a:schemeClr>
                </a:solidFill>
              </a:rPr>
              <a:t>（第十七条）</a:t>
            </a:r>
            <a:endParaRPr lang="en-US" altLang="zh-CN" sz="1800" b="1" dirty="0">
              <a:solidFill>
                <a:schemeClr val="accent1">
                  <a:lumMod val="10000"/>
                </a:schemeClr>
              </a:solidFill>
            </a:endParaRPr>
          </a:p>
          <a:p>
            <a:r>
              <a:rPr lang="zh-CN" altLang="en-US" sz="1800" dirty="0">
                <a:solidFill>
                  <a:schemeClr val="accent1">
                    <a:lumMod val="10000"/>
                  </a:schemeClr>
                </a:solidFill>
              </a:rPr>
              <a:t>（一）主动反映问题线索，并经查属实；（</a:t>
            </a:r>
            <a:r>
              <a:rPr lang="zh-CN" altLang="en-US" sz="1800" i="1" u="sng" dirty="0">
                <a:solidFill>
                  <a:schemeClr val="accent1">
                    <a:lumMod val="10000"/>
                  </a:schemeClr>
                </a:solidFill>
              </a:rPr>
              <a:t>认错态度好</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（二）主动承认错误并积极配合调查和整改；（</a:t>
            </a:r>
            <a:r>
              <a:rPr lang="zh-CN" altLang="en-US" sz="1800" i="1" u="sng" dirty="0">
                <a:solidFill>
                  <a:schemeClr val="accent1">
                    <a:lumMod val="10000"/>
                  </a:schemeClr>
                </a:solidFill>
              </a:rPr>
              <a:t>认错态度好</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（三）主动退回因违规行为所获各种利益；（</a:t>
            </a:r>
            <a:r>
              <a:rPr lang="zh-CN" altLang="en-US" sz="1800" i="1" u="sng" dirty="0">
                <a:solidFill>
                  <a:schemeClr val="accent1">
                    <a:lumMod val="10000"/>
                  </a:schemeClr>
                </a:solidFill>
              </a:rPr>
              <a:t>主动减轻损害</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（四）主动挽回损失浪费或有效阻止危害结果发生；（</a:t>
            </a:r>
            <a:r>
              <a:rPr lang="zh-CN" altLang="en-US" sz="1800" i="1" u="sng" dirty="0">
                <a:solidFill>
                  <a:schemeClr val="accent1">
                    <a:lumMod val="10000"/>
                  </a:schemeClr>
                </a:solidFill>
              </a:rPr>
              <a:t>主动减轻损害</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（五）通过全国性媒体公开作出严格遵守科学技术活动相关国家法律及管理规定、不再实施违规行为的承诺；（</a:t>
            </a:r>
            <a:r>
              <a:rPr lang="zh-CN" altLang="en-US" sz="1800" i="1" u="sng" dirty="0">
                <a:solidFill>
                  <a:schemeClr val="accent1">
                    <a:lumMod val="10000"/>
                  </a:schemeClr>
                </a:solidFill>
              </a:rPr>
              <a:t>认错态度好</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（六）其他可以给予从轻处理情形。</a:t>
            </a:r>
            <a:endParaRPr lang="zh-CN" altLang="en-US" sz="1800" dirty="0">
              <a:solidFill>
                <a:schemeClr val="accent1">
                  <a:lumMod val="10000"/>
                </a:schemeClr>
              </a:solidFill>
            </a:endParaRPr>
          </a:p>
        </p:txBody>
      </p:sp>
      <p:sp>
        <p:nvSpPr>
          <p:cNvPr id="3" name="文本框 2"/>
          <p:cNvSpPr txBox="1"/>
          <p:nvPr/>
        </p:nvSpPr>
        <p:spPr>
          <a:xfrm>
            <a:off x="828040" y="883206"/>
            <a:ext cx="2458720" cy="369332"/>
          </a:xfrm>
          <a:prstGeom prst="rect">
            <a:avLst/>
          </a:prstGeom>
          <a:noFill/>
        </p:spPr>
        <p:txBody>
          <a:bodyPr wrap="square" rtlCol="0">
            <a:spAutoFit/>
          </a:bodyPr>
          <a:lstStyle/>
          <a:p>
            <a:r>
              <a:rPr kumimoji="1" lang="en-US" altLang="zh-CN" sz="1800" b="1" dirty="0">
                <a:solidFill>
                  <a:schemeClr val="accent1">
                    <a:lumMod val="10000"/>
                  </a:schemeClr>
                </a:solidFill>
                <a:latin typeface="+mj-ea"/>
              </a:rPr>
              <a:t>1.</a:t>
            </a:r>
            <a:r>
              <a:rPr kumimoji="1" lang="zh-CN" altLang="en-US" sz="1800" b="1" dirty="0">
                <a:solidFill>
                  <a:schemeClr val="accent1">
                    <a:lumMod val="10000"/>
                  </a:schemeClr>
                </a:solidFill>
                <a:latin typeface="+mj-ea"/>
              </a:rPr>
              <a:t>处理措施</a:t>
            </a:r>
            <a:endParaRPr kumimoji="1" lang="zh-CN" altLang="en-US" sz="1800" b="1" dirty="0">
              <a:solidFill>
                <a:schemeClr val="accent1">
                  <a:lumMod val="10000"/>
                </a:schemeClr>
              </a:solidFill>
              <a:latin typeface="+mj-ea"/>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三、对科技违规行为的处理措施</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828040" y="1540698"/>
            <a:ext cx="7541603" cy="2030095"/>
          </a:xfrm>
          <a:prstGeom prst="rect">
            <a:avLst/>
          </a:prstGeom>
          <a:noFill/>
        </p:spPr>
        <p:txBody>
          <a:bodyPr wrap="square">
            <a:spAutoFit/>
          </a:bodyPr>
          <a:lstStyle/>
          <a:p>
            <a:r>
              <a:rPr lang="en-US" altLang="zh-CN" sz="1800" b="1" u="sng" dirty="0">
                <a:solidFill>
                  <a:schemeClr val="accent1">
                    <a:lumMod val="10000"/>
                  </a:schemeClr>
                </a:solidFill>
              </a:rPr>
              <a:t>3.</a:t>
            </a:r>
            <a:r>
              <a:rPr lang="zh-CN" altLang="en-US" sz="1800" b="1" u="sng" dirty="0">
                <a:solidFill>
                  <a:schemeClr val="accent1">
                    <a:lumMod val="10000"/>
                  </a:schemeClr>
                </a:solidFill>
              </a:rPr>
              <a:t>应当给予从重处理的情形</a:t>
            </a:r>
            <a:r>
              <a:rPr lang="zh-CN" altLang="en-US" sz="1800" b="1" dirty="0">
                <a:solidFill>
                  <a:schemeClr val="accent1">
                    <a:lumMod val="10000"/>
                  </a:schemeClr>
                </a:solidFill>
              </a:rPr>
              <a:t>（第十八条）</a:t>
            </a:r>
            <a:endParaRPr lang="en-US" altLang="zh-CN" sz="1800" b="1" dirty="0">
              <a:solidFill>
                <a:schemeClr val="accent1">
                  <a:lumMod val="10000"/>
                </a:schemeClr>
              </a:solidFill>
            </a:endParaRPr>
          </a:p>
          <a:p>
            <a:r>
              <a:rPr lang="zh-CN" altLang="en-US" sz="1800" dirty="0">
                <a:solidFill>
                  <a:schemeClr val="accent1">
                    <a:lumMod val="10000"/>
                  </a:schemeClr>
                </a:solidFill>
              </a:rPr>
              <a:t>（一）伪造、销毁、藏匿证据；（</a:t>
            </a:r>
            <a:r>
              <a:rPr lang="zh-CN" altLang="en-US" sz="1800" i="1" u="sng" dirty="0">
                <a:solidFill>
                  <a:schemeClr val="accent1">
                    <a:lumMod val="10000"/>
                  </a:schemeClr>
                </a:solidFill>
              </a:rPr>
              <a:t>认错态度差</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（二）阻止他人提供证据，或干扰、妨碍调查核实；（</a:t>
            </a:r>
            <a:r>
              <a:rPr lang="zh-CN" altLang="en-US" sz="1800" i="1" u="sng" dirty="0">
                <a:solidFill>
                  <a:schemeClr val="accent1">
                    <a:lumMod val="10000"/>
                  </a:schemeClr>
                </a:solidFill>
              </a:rPr>
              <a:t>认错态度差</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（三）打击、报复举报人；（</a:t>
            </a:r>
            <a:r>
              <a:rPr lang="zh-CN" altLang="en-US" sz="1800" i="1" u="sng" dirty="0">
                <a:solidFill>
                  <a:schemeClr val="accent1">
                    <a:lumMod val="10000"/>
                  </a:schemeClr>
                </a:solidFill>
              </a:rPr>
              <a:t>认错态度差</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（四）有组织地实施违规行为；（</a:t>
            </a:r>
            <a:r>
              <a:rPr lang="zh-CN" altLang="en-US" sz="1800" i="1" u="sng" dirty="0">
                <a:solidFill>
                  <a:schemeClr val="accent1">
                    <a:lumMod val="10000"/>
                  </a:schemeClr>
                </a:solidFill>
              </a:rPr>
              <a:t>社会影响恶劣</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（五）多次违规或同时存在多种违规行为；（</a:t>
            </a:r>
            <a:r>
              <a:rPr lang="zh-CN" altLang="en-US" sz="1800" i="1" u="sng" dirty="0">
                <a:solidFill>
                  <a:schemeClr val="accent1">
                    <a:lumMod val="10000"/>
                  </a:schemeClr>
                </a:solidFill>
              </a:rPr>
              <a:t>社会影响恶劣</a:t>
            </a:r>
            <a:r>
              <a:rPr lang="zh-CN" altLang="en-US" sz="1800" dirty="0">
                <a:solidFill>
                  <a:schemeClr val="accent1">
                    <a:lumMod val="10000"/>
                  </a:schemeClr>
                </a:solidFill>
              </a:rPr>
              <a:t>）</a:t>
            </a:r>
            <a:endParaRPr lang="zh-CN" altLang="en-US" sz="1800" dirty="0">
              <a:solidFill>
                <a:schemeClr val="accent1">
                  <a:lumMod val="10000"/>
                </a:schemeClr>
              </a:solidFill>
            </a:endParaRPr>
          </a:p>
          <a:p>
            <a:r>
              <a:rPr lang="zh-CN" altLang="en-US" sz="1800" dirty="0">
                <a:solidFill>
                  <a:schemeClr val="accent1">
                    <a:lumMod val="10000"/>
                  </a:schemeClr>
                </a:solidFill>
              </a:rPr>
              <a:t>（六）其他应当给予从重处理情形。</a:t>
            </a:r>
            <a:endParaRPr lang="zh-CN" altLang="en-US" sz="1800" dirty="0">
              <a:solidFill>
                <a:schemeClr val="accent1">
                  <a:lumMod val="10000"/>
                </a:schemeClr>
              </a:solidFill>
            </a:endParaRPr>
          </a:p>
        </p:txBody>
      </p:sp>
      <p:sp>
        <p:nvSpPr>
          <p:cNvPr id="3" name="文本框 2"/>
          <p:cNvSpPr txBox="1"/>
          <p:nvPr/>
        </p:nvSpPr>
        <p:spPr>
          <a:xfrm>
            <a:off x="828040" y="883206"/>
            <a:ext cx="2458720" cy="369332"/>
          </a:xfrm>
          <a:prstGeom prst="rect">
            <a:avLst/>
          </a:prstGeom>
          <a:noFill/>
        </p:spPr>
        <p:txBody>
          <a:bodyPr wrap="square" rtlCol="0">
            <a:spAutoFit/>
          </a:bodyPr>
          <a:lstStyle/>
          <a:p>
            <a:r>
              <a:rPr kumimoji="1" lang="en-US" altLang="zh-CN" sz="1800" b="1" dirty="0">
                <a:solidFill>
                  <a:schemeClr val="accent1">
                    <a:lumMod val="10000"/>
                  </a:schemeClr>
                </a:solidFill>
                <a:latin typeface="+mj-ea"/>
              </a:rPr>
              <a:t>1.</a:t>
            </a:r>
            <a:r>
              <a:rPr kumimoji="1" lang="zh-CN" altLang="en-US" sz="1800" b="1" dirty="0">
                <a:solidFill>
                  <a:schemeClr val="accent1">
                    <a:lumMod val="10000"/>
                  </a:schemeClr>
                </a:solidFill>
                <a:latin typeface="+mj-ea"/>
              </a:rPr>
              <a:t>处理措施</a:t>
            </a:r>
            <a:endParaRPr kumimoji="1" lang="zh-CN" altLang="en-US" sz="1800" b="1" dirty="0">
              <a:solidFill>
                <a:schemeClr val="accent1">
                  <a:lumMod val="10000"/>
                </a:schemeClr>
              </a:solidFill>
              <a:latin typeface="+mj-ea"/>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056237" y="1820971"/>
            <a:ext cx="7329881"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4000" b="1" kern="0" cap="all" dirty="0">
                <a:ln w="0">
                  <a:noFill/>
                </a:ln>
                <a:solidFill>
                  <a:schemeClr val="tx1"/>
                </a:solidFill>
                <a:latin typeface="+mj-ea"/>
              </a:rPr>
              <a:t>四、对科技违规行为的处理程序</a:t>
            </a:r>
            <a:endParaRPr lang="zh-CN" altLang="en-US" sz="40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四、对科技违规行为的处理程序</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3" name="文本框 2"/>
          <p:cNvSpPr txBox="1"/>
          <p:nvPr/>
        </p:nvSpPr>
        <p:spPr>
          <a:xfrm>
            <a:off x="726142" y="1083261"/>
            <a:ext cx="1331258" cy="338554"/>
          </a:xfrm>
          <a:prstGeom prst="rect">
            <a:avLst/>
          </a:prstGeom>
          <a:noFill/>
        </p:spPr>
        <p:txBody>
          <a:bodyPr wrap="square" rtlCol="0">
            <a:spAutoFit/>
          </a:bodyPr>
          <a:lstStyle/>
          <a:p>
            <a:r>
              <a:rPr lang="en-US" altLang="zh-CN" sz="1600" b="1" dirty="0">
                <a:solidFill>
                  <a:schemeClr val="tx2">
                    <a:lumMod val="50000"/>
                  </a:schemeClr>
                </a:solidFill>
              </a:rPr>
              <a:t>1.</a:t>
            </a:r>
            <a:r>
              <a:rPr lang="zh-CN" altLang="en-US" sz="1600" b="1" dirty="0">
                <a:solidFill>
                  <a:schemeClr val="tx2">
                    <a:lumMod val="50000"/>
                  </a:schemeClr>
                </a:solidFill>
              </a:rPr>
              <a:t>处理程序</a:t>
            </a:r>
            <a:endParaRPr lang="zh-CN" altLang="en-US" sz="1600" b="1" dirty="0">
              <a:solidFill>
                <a:schemeClr val="tx2">
                  <a:lumMod val="50000"/>
                </a:schemeClr>
              </a:solidFill>
            </a:endParaRPr>
          </a:p>
        </p:txBody>
      </p:sp>
      <p:sp>
        <p:nvSpPr>
          <p:cNvPr id="4" name="文本框 3"/>
          <p:cNvSpPr txBox="1"/>
          <p:nvPr/>
        </p:nvSpPr>
        <p:spPr>
          <a:xfrm>
            <a:off x="842683" y="1760538"/>
            <a:ext cx="6436658" cy="2785378"/>
          </a:xfrm>
          <a:prstGeom prst="rect">
            <a:avLst/>
          </a:prstGeom>
          <a:noFill/>
        </p:spPr>
        <p:txBody>
          <a:bodyPr wrap="square" rtlCol="0">
            <a:spAutoFit/>
          </a:bodyPr>
          <a:lstStyle/>
          <a:p>
            <a:pPr algn="l"/>
            <a:r>
              <a:rPr lang="zh-CN" altLang="en-US" sz="1800" b="1" i="0" dirty="0">
                <a:solidFill>
                  <a:srgbClr val="333333"/>
                </a:solidFill>
                <a:effectLst/>
                <a:latin typeface="Arial" panose="020B0604020202020204" pitchFamily="34" charset="0"/>
              </a:rPr>
              <a:t>第二十条 </a:t>
            </a:r>
            <a:r>
              <a:rPr lang="zh-CN" altLang="en-US" sz="1800" b="0" i="0" dirty="0">
                <a:solidFill>
                  <a:srgbClr val="333333"/>
                </a:solidFill>
                <a:effectLst/>
                <a:latin typeface="Arial" panose="020B0604020202020204" pitchFamily="34" charset="0"/>
              </a:rPr>
              <a:t>科学技术活动违规行为认定后，视事实、性质、情节，按照本规定第十一条的处理措施作出相应处理决定，并</a:t>
            </a:r>
            <a:r>
              <a:rPr lang="zh-CN" altLang="en-US" sz="1800" b="1" i="0" dirty="0">
                <a:solidFill>
                  <a:srgbClr val="333333"/>
                </a:solidFill>
                <a:effectLst/>
                <a:latin typeface="Arial" panose="020B0604020202020204" pitchFamily="34" charset="0"/>
              </a:rPr>
              <a:t>制作处理决定书</a:t>
            </a:r>
            <a:r>
              <a:rPr lang="zh-CN" altLang="en-US" sz="1800" b="0" i="0" dirty="0">
                <a:solidFill>
                  <a:srgbClr val="333333"/>
                </a:solidFill>
                <a:effectLst/>
                <a:latin typeface="Arial" panose="020B0604020202020204" pitchFamily="34" charset="0"/>
              </a:rPr>
              <a:t>。</a:t>
            </a:r>
            <a:endParaRPr lang="en-US" altLang="zh-CN" sz="1800" b="0" i="0" dirty="0">
              <a:solidFill>
                <a:srgbClr val="333333"/>
              </a:solidFill>
              <a:effectLst/>
              <a:latin typeface="Arial" panose="020B0604020202020204" pitchFamily="34" charset="0"/>
            </a:endParaRPr>
          </a:p>
          <a:p>
            <a:pPr algn="l"/>
            <a:endParaRPr lang="zh-CN" altLang="en-US" sz="1800" b="0" i="0" dirty="0">
              <a:solidFill>
                <a:srgbClr val="333333"/>
              </a:solidFill>
              <a:effectLst/>
              <a:latin typeface="Arial" panose="020B0604020202020204" pitchFamily="34" charset="0"/>
            </a:endParaRPr>
          </a:p>
          <a:p>
            <a:pPr algn="l"/>
            <a:r>
              <a:rPr lang="zh-CN" altLang="en-US" sz="1800" b="1" i="0" dirty="0">
                <a:solidFill>
                  <a:srgbClr val="333333"/>
                </a:solidFill>
                <a:effectLst/>
                <a:latin typeface="Arial" panose="020B0604020202020204" pitchFamily="34" charset="0"/>
              </a:rPr>
              <a:t>第二十一条 </a:t>
            </a:r>
            <a:r>
              <a:rPr lang="zh-CN" altLang="en-US" sz="1800" b="0" i="0" dirty="0">
                <a:solidFill>
                  <a:srgbClr val="333333"/>
                </a:solidFill>
                <a:effectLst/>
                <a:latin typeface="Arial" panose="020B0604020202020204" pitchFamily="34" charset="0"/>
              </a:rPr>
              <a:t>作出处理决定前，应告知被处理单位或人员拟作出处理决定的事实、理由及依据，并告知其享有陈述与申辩的权利及其行使的方式和期限。被处理单位或人员逾期未提出陈述或申辩的，视为放弃陈述与申辩的权利；作出陈述或申辩的，应充分听取其意见。</a:t>
            </a:r>
            <a:endParaRPr lang="zh-CN" altLang="en-US" sz="1800" b="0" i="0" dirty="0">
              <a:solidFill>
                <a:srgbClr val="333333"/>
              </a:solidFill>
              <a:effectLst/>
              <a:latin typeface="Arial" panose="020B0604020202020204" pitchFamily="34" charset="0"/>
            </a:endParaRPr>
          </a:p>
          <a:p>
            <a:endParaRPr lang="zh-CN" altLang="en-US" dirty="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四、对科技违规行为的处理程序</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3" name="文本框 2"/>
          <p:cNvSpPr txBox="1"/>
          <p:nvPr/>
        </p:nvSpPr>
        <p:spPr>
          <a:xfrm>
            <a:off x="1165412" y="1461247"/>
            <a:ext cx="5916706" cy="2785378"/>
          </a:xfrm>
          <a:prstGeom prst="rect">
            <a:avLst/>
          </a:prstGeom>
          <a:noFill/>
        </p:spPr>
        <p:txBody>
          <a:bodyPr wrap="square" rtlCol="0">
            <a:spAutoFit/>
          </a:bodyPr>
          <a:lstStyle/>
          <a:p>
            <a:pPr algn="l"/>
            <a:r>
              <a:rPr lang="en-US" altLang="zh-CN" sz="1800" b="1" i="0" dirty="0">
                <a:solidFill>
                  <a:srgbClr val="333333"/>
                </a:solidFill>
                <a:effectLst/>
                <a:latin typeface="Arial" panose="020B0604020202020204" pitchFamily="34" charset="0"/>
              </a:rPr>
              <a:t>2.</a:t>
            </a:r>
            <a:r>
              <a:rPr lang="zh-CN" altLang="en-US" sz="1800" b="1" i="0" dirty="0">
                <a:solidFill>
                  <a:srgbClr val="333333"/>
                </a:solidFill>
                <a:effectLst/>
                <a:latin typeface="Arial" panose="020B0604020202020204" pitchFamily="34" charset="0"/>
              </a:rPr>
              <a:t>处理决定书应载明的内容</a:t>
            </a:r>
            <a:r>
              <a:rPr lang="zh-CN" altLang="en-US" sz="1800" b="1" dirty="0">
                <a:solidFill>
                  <a:srgbClr val="333333"/>
                </a:solidFill>
                <a:latin typeface="Arial" panose="020B0604020202020204" pitchFamily="34" charset="0"/>
                <a:sym typeface="Wingdings" panose="05000000000000000000" pitchFamily="2" charset="2"/>
              </a:rPr>
              <a:t>（第</a:t>
            </a:r>
            <a:r>
              <a:rPr lang="en-US" altLang="zh-CN" sz="1800" b="1" dirty="0">
                <a:solidFill>
                  <a:srgbClr val="333333"/>
                </a:solidFill>
                <a:latin typeface="Arial" panose="020B0604020202020204" pitchFamily="34" charset="0"/>
                <a:sym typeface="Wingdings" panose="05000000000000000000" pitchFamily="2" charset="2"/>
              </a:rPr>
              <a:t>22</a:t>
            </a:r>
            <a:r>
              <a:rPr lang="zh-CN" altLang="en-US" sz="1800" b="1" dirty="0">
                <a:solidFill>
                  <a:srgbClr val="333333"/>
                </a:solidFill>
                <a:latin typeface="Arial" panose="020B0604020202020204" pitchFamily="34" charset="0"/>
                <a:sym typeface="Wingdings" panose="05000000000000000000" pitchFamily="2" charset="2"/>
              </a:rPr>
              <a:t>条）</a:t>
            </a:r>
            <a:endParaRPr lang="en-US" altLang="zh-CN" sz="1800" b="1" i="0" dirty="0">
              <a:solidFill>
                <a:srgbClr val="333333"/>
              </a:solidFill>
              <a:effectLst/>
              <a:latin typeface="Arial" panose="020B0604020202020204" pitchFamily="34" charset="0"/>
            </a:endParaRPr>
          </a:p>
          <a:p>
            <a:pPr algn="l"/>
            <a:endParaRPr lang="zh-CN" altLang="en-US" sz="1800" b="1"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（一）被处理主体的基本情况；</a:t>
            </a:r>
            <a:endParaRPr lang="zh-CN" altLang="en-US" sz="1800" b="0"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（二）违规行为情况及事实根据；</a:t>
            </a:r>
            <a:endParaRPr lang="zh-CN" altLang="en-US" sz="1800" b="0"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（三）处理依据和处理决定；</a:t>
            </a:r>
            <a:endParaRPr lang="zh-CN" altLang="en-US" sz="1800" b="0"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（四）救济途径和期限；</a:t>
            </a:r>
            <a:endParaRPr lang="zh-CN" altLang="en-US" sz="1800" b="0"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（五）作出处理决定的单位名称和时间；</a:t>
            </a:r>
            <a:endParaRPr lang="zh-CN" altLang="en-US" sz="1800" b="0"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（六）法律、行政法规、部门规章或规范性文件规定的其他相关事项。</a:t>
            </a:r>
            <a:endParaRPr lang="zh-CN" altLang="en-US" sz="1800" b="0" i="0" dirty="0">
              <a:solidFill>
                <a:srgbClr val="333333"/>
              </a:solidFill>
              <a:effectLst/>
              <a:latin typeface="Arial" panose="020B0604020202020204" pitchFamily="34" charset="0"/>
            </a:endParaRPr>
          </a:p>
          <a:p>
            <a:endParaRPr lang="zh-CN" altLang="en-US" dirty="0"/>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四、对科技违规行为的处理程序</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3" name="矩形 2"/>
          <p:cNvSpPr/>
          <p:nvPr/>
        </p:nvSpPr>
        <p:spPr bwMode="auto">
          <a:xfrm>
            <a:off x="726140" y="1252538"/>
            <a:ext cx="1331259" cy="405933"/>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成立调查组</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4" name="矩形 3"/>
          <p:cNvSpPr/>
          <p:nvPr/>
        </p:nvSpPr>
        <p:spPr bwMode="auto">
          <a:xfrm>
            <a:off x="2850775" y="1234608"/>
            <a:ext cx="1613649" cy="405933"/>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800" dirty="0">
                <a:ea typeface="宋体" panose="02010600030101010101" pitchFamily="2" charset="-122"/>
              </a:rPr>
              <a:t>生成调查报告</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5" name="矩形 4"/>
          <p:cNvSpPr/>
          <p:nvPr/>
        </p:nvSpPr>
        <p:spPr bwMode="auto">
          <a:xfrm>
            <a:off x="5342964" y="1234607"/>
            <a:ext cx="1331259" cy="405933"/>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处理决定书</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cxnSp>
        <p:nvCxnSpPr>
          <p:cNvPr id="7" name="直接箭头连接符 6"/>
          <p:cNvCxnSpPr/>
          <p:nvPr/>
        </p:nvCxnSpPr>
        <p:spPr bwMode="auto">
          <a:xfrm>
            <a:off x="2151529" y="1452282"/>
            <a:ext cx="582706" cy="0"/>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9" name="直接箭头连接符 8"/>
          <p:cNvCxnSpPr/>
          <p:nvPr/>
        </p:nvCxnSpPr>
        <p:spPr bwMode="auto">
          <a:xfrm>
            <a:off x="4572000" y="1479176"/>
            <a:ext cx="672353"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0" name="标注: 线形 9"/>
          <p:cNvSpPr/>
          <p:nvPr/>
        </p:nvSpPr>
        <p:spPr bwMode="auto">
          <a:xfrm>
            <a:off x="7463117" y="1162891"/>
            <a:ext cx="1447801" cy="2198874"/>
          </a:xfrm>
          <a:prstGeom prst="borderCallout1">
            <a:avLst>
              <a:gd name="adj1" fmla="val 18750"/>
              <a:gd name="adj2" fmla="val -8333"/>
              <a:gd name="adj3" fmla="val 12941"/>
              <a:gd name="adj4" fmla="val -60351"/>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600" b="0" i="0" dirty="0">
                <a:solidFill>
                  <a:srgbClr val="333333"/>
                </a:solidFill>
                <a:effectLst/>
                <a:latin typeface="Arial" panose="020B0604020202020204" pitchFamily="34" charset="0"/>
              </a:rPr>
              <a:t>抄送被处理人员所在单位或被处理单位的</a:t>
            </a:r>
            <a:r>
              <a:rPr lang="zh-CN" altLang="en-US" sz="1600" b="1" i="0" dirty="0">
                <a:solidFill>
                  <a:srgbClr val="333333"/>
                </a:solidFill>
                <a:effectLst/>
                <a:latin typeface="Arial" panose="020B0604020202020204" pitchFamily="34" charset="0"/>
              </a:rPr>
              <a:t>上级主管部门</a:t>
            </a:r>
            <a:r>
              <a:rPr lang="zh-CN" altLang="en-US" sz="1600" b="0" i="0" dirty="0">
                <a:solidFill>
                  <a:srgbClr val="333333"/>
                </a:solidFill>
                <a:effectLst/>
                <a:latin typeface="Arial" panose="020B0604020202020204" pitchFamily="34" charset="0"/>
              </a:rPr>
              <a:t>，并可视情通知被处理人员或单位所属</a:t>
            </a:r>
            <a:r>
              <a:rPr lang="zh-CN" altLang="en-US" sz="1600" b="1" i="0" dirty="0">
                <a:solidFill>
                  <a:srgbClr val="333333"/>
                </a:solidFill>
                <a:effectLst/>
                <a:latin typeface="Arial" panose="020B0604020202020204" pitchFamily="34" charset="0"/>
              </a:rPr>
              <a:t>相关行业协会</a:t>
            </a:r>
            <a:endPar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5298141" y="2561150"/>
            <a:ext cx="1331259" cy="405933"/>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复查申请</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cxnSp>
        <p:nvCxnSpPr>
          <p:cNvPr id="13" name="直接箭头连接符 12"/>
          <p:cNvCxnSpPr/>
          <p:nvPr/>
        </p:nvCxnSpPr>
        <p:spPr bwMode="auto">
          <a:xfrm>
            <a:off x="6008593" y="1757082"/>
            <a:ext cx="0" cy="654424"/>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4" name="矩形 13"/>
          <p:cNvSpPr/>
          <p:nvPr/>
        </p:nvSpPr>
        <p:spPr bwMode="auto">
          <a:xfrm>
            <a:off x="5342964" y="3792071"/>
            <a:ext cx="1331259" cy="405933"/>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复查决定书</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cxnSp>
        <p:nvCxnSpPr>
          <p:cNvPr id="16" name="直接箭头连接符 15"/>
          <p:cNvCxnSpPr/>
          <p:nvPr/>
        </p:nvCxnSpPr>
        <p:spPr bwMode="auto">
          <a:xfrm>
            <a:off x="6008593" y="3191435"/>
            <a:ext cx="0" cy="340659"/>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7" name="矩形 16"/>
          <p:cNvSpPr/>
          <p:nvPr/>
        </p:nvSpPr>
        <p:spPr bwMode="auto">
          <a:xfrm>
            <a:off x="3025585" y="2265550"/>
            <a:ext cx="1613649" cy="62108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申请复议</a:t>
            </a:r>
            <a:r>
              <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 </a:t>
            </a: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提起诉讼</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cxnSp>
        <p:nvCxnSpPr>
          <p:cNvPr id="19" name="直接箭头连接符 18"/>
          <p:cNvCxnSpPr/>
          <p:nvPr/>
        </p:nvCxnSpPr>
        <p:spPr bwMode="auto">
          <a:xfrm flipH="1">
            <a:off x="4123765" y="1757082"/>
            <a:ext cx="1389529" cy="385015"/>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1" name="矩形 20"/>
          <p:cNvSpPr/>
          <p:nvPr/>
        </p:nvSpPr>
        <p:spPr bwMode="auto">
          <a:xfrm>
            <a:off x="6117291" y="1790184"/>
            <a:ext cx="1237128" cy="600636"/>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200" b="0" i="0" dirty="0">
                <a:solidFill>
                  <a:srgbClr val="333333"/>
                </a:solidFill>
                <a:effectLst/>
                <a:latin typeface="Arial" panose="020B0604020202020204" pitchFamily="34" charset="0"/>
              </a:rPr>
              <a:t>向作出处理决定的相关部门或单位</a:t>
            </a:r>
            <a:endPar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056237" y="1820971"/>
            <a:ext cx="7329881"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4000" b="1" kern="0" cap="all" dirty="0">
                <a:ln w="0">
                  <a:noFill/>
                </a:ln>
                <a:solidFill>
                  <a:schemeClr val="tx1"/>
                </a:solidFill>
                <a:latin typeface="+mj-ea"/>
              </a:rPr>
              <a:t>五、两文件规定比较</a:t>
            </a:r>
            <a:endParaRPr lang="zh-CN" altLang="en-US" sz="40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bwMode="auto">
          <a:xfrm>
            <a:off x="565688" y="1976034"/>
            <a:ext cx="1829026" cy="889485"/>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科研失信行为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四、两文件规定比较</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671647" y="889393"/>
            <a:ext cx="8080791" cy="400110"/>
          </a:xfrm>
          <a:prstGeom prst="rect">
            <a:avLst/>
          </a:prstGeom>
          <a:noFill/>
        </p:spPr>
        <p:txBody>
          <a:bodyPr wrap="square">
            <a:spAutoFit/>
          </a:bodyPr>
          <a:lstStyle/>
          <a:p>
            <a:r>
              <a:rPr lang="zh-CN" altLang="en-US" sz="2000" b="1" dirty="0">
                <a:solidFill>
                  <a:schemeClr val="accent1">
                    <a:lumMod val="10000"/>
                  </a:schemeClr>
                </a:solidFill>
              </a:rPr>
              <a:t>科研失信行为与科技违规行为的比较</a:t>
            </a:r>
            <a:endParaRPr lang="zh-CN" altLang="en-US" sz="2000" b="1" dirty="0">
              <a:solidFill>
                <a:schemeClr val="accent1">
                  <a:lumMod val="10000"/>
                </a:schemeClr>
              </a:solidFill>
            </a:endParaRPr>
          </a:p>
        </p:txBody>
      </p:sp>
      <p:sp>
        <p:nvSpPr>
          <p:cNvPr id="7" name="文本框 6"/>
          <p:cNvSpPr txBox="1"/>
          <p:nvPr/>
        </p:nvSpPr>
        <p:spPr>
          <a:xfrm>
            <a:off x="4571206" y="1434358"/>
            <a:ext cx="4157902" cy="3139321"/>
          </a:xfrm>
          <a:prstGeom prst="rect">
            <a:avLst/>
          </a:prstGeom>
          <a:noFill/>
        </p:spPr>
        <p:txBody>
          <a:bodyPr wrap="square" rtlCol="0">
            <a:spAutoFit/>
          </a:bodyPr>
          <a:lstStyle/>
          <a:p>
            <a:r>
              <a:rPr kumimoji="1" lang="en-US" altLang="zh-CN" sz="1800" dirty="0">
                <a:solidFill>
                  <a:schemeClr val="accent1">
                    <a:lumMod val="10000"/>
                  </a:schemeClr>
                </a:solidFill>
              </a:rPr>
              <a:t>1.</a:t>
            </a:r>
            <a:r>
              <a:rPr kumimoji="1" lang="zh-CN" altLang="en-US" sz="1800" b="1" dirty="0">
                <a:solidFill>
                  <a:schemeClr val="accent1">
                    <a:lumMod val="10000"/>
                  </a:schemeClr>
                </a:solidFill>
              </a:rPr>
              <a:t> 适用主体</a:t>
            </a:r>
            <a:r>
              <a:rPr kumimoji="1" lang="zh-CN" altLang="en-US" sz="1800" dirty="0">
                <a:solidFill>
                  <a:schemeClr val="accent1">
                    <a:lumMod val="10000"/>
                  </a:schemeClr>
                </a:solidFill>
              </a:rPr>
              <a:t>：科研失信行为的主体是从事科学研究及相关活动的科研人员，而科技违规行为的主体不仅包括科研人员，还包括</a:t>
            </a:r>
            <a:r>
              <a:rPr lang="zh-CN" altLang="en-US" sz="1800" dirty="0">
                <a:solidFill>
                  <a:schemeClr val="accent1">
                    <a:lumMod val="10000"/>
                  </a:schemeClr>
                </a:solidFill>
                <a:latin typeface="+mj-ea"/>
              </a:rPr>
              <a:t>受托管理机构、受托管理机构工作人员、科学技术活动实施单位、科学技术活动咨询评审专家、第三方科学技术服务机构及其工作人员</a:t>
            </a:r>
            <a:endParaRPr lang="en-US" altLang="zh-CN" sz="1800" dirty="0">
              <a:solidFill>
                <a:schemeClr val="accent1">
                  <a:lumMod val="10000"/>
                </a:schemeClr>
              </a:solidFill>
              <a:latin typeface="+mj-ea"/>
            </a:endParaRPr>
          </a:p>
          <a:p>
            <a:r>
              <a:rPr kumimoji="1" lang="en-US" altLang="zh-CN" sz="1800" dirty="0">
                <a:solidFill>
                  <a:schemeClr val="accent1">
                    <a:lumMod val="10000"/>
                  </a:schemeClr>
                </a:solidFill>
                <a:latin typeface="+mj-ea"/>
              </a:rPr>
              <a:t>2.</a:t>
            </a:r>
            <a:r>
              <a:rPr kumimoji="1" lang="zh-CN" altLang="en-US" sz="1800" b="1" dirty="0">
                <a:solidFill>
                  <a:schemeClr val="accent1">
                    <a:lumMod val="10000"/>
                  </a:schemeClr>
                </a:solidFill>
                <a:latin typeface="+mj-ea"/>
              </a:rPr>
              <a:t>处理主体：</a:t>
            </a:r>
            <a:r>
              <a:rPr kumimoji="1" lang="zh-CN" altLang="en-US" sz="1800" dirty="0">
                <a:solidFill>
                  <a:schemeClr val="accent1">
                    <a:lumMod val="10000"/>
                  </a:schemeClr>
                </a:solidFill>
                <a:latin typeface="+mj-ea"/>
              </a:rPr>
              <a:t>科研失信行为处理主体</a:t>
            </a:r>
            <a:r>
              <a:rPr kumimoji="1" lang="zh-CN" altLang="en-US" sz="1800" dirty="0">
                <a:solidFill>
                  <a:srgbClr val="FF0000"/>
                </a:solidFill>
                <a:latin typeface="+mj-ea"/>
              </a:rPr>
              <a:t>科技部和社科院统筹，各有关部门和单位调查处理</a:t>
            </a:r>
            <a:r>
              <a:rPr kumimoji="1" lang="zh-CN" altLang="en-US" sz="1800" dirty="0">
                <a:solidFill>
                  <a:schemeClr val="accent1">
                    <a:lumMod val="10000"/>
                  </a:schemeClr>
                </a:solidFill>
                <a:latin typeface="+mj-ea"/>
              </a:rPr>
              <a:t>，违规行为主要由</a:t>
            </a:r>
            <a:r>
              <a:rPr kumimoji="1" lang="zh-CN" altLang="en-US" sz="1800" dirty="0">
                <a:solidFill>
                  <a:srgbClr val="FF0000"/>
                </a:solidFill>
                <a:latin typeface="+mj-ea"/>
              </a:rPr>
              <a:t>各级科学技术行政部门</a:t>
            </a:r>
            <a:r>
              <a:rPr kumimoji="1" lang="zh-CN" altLang="en-US" sz="1800" dirty="0">
                <a:solidFill>
                  <a:schemeClr val="accent1">
                    <a:lumMod val="10000"/>
                  </a:schemeClr>
                </a:solidFill>
                <a:latin typeface="+mj-ea"/>
              </a:rPr>
              <a:t>处理。</a:t>
            </a:r>
            <a:endParaRPr kumimoji="1" lang="zh-CN" altLang="en-US" sz="1800" dirty="0">
              <a:solidFill>
                <a:schemeClr val="accent1">
                  <a:lumMod val="10000"/>
                </a:schemeClr>
              </a:solidFill>
            </a:endParaRPr>
          </a:p>
        </p:txBody>
      </p:sp>
      <p:sp>
        <p:nvSpPr>
          <p:cNvPr id="4" name="椭圆 3"/>
          <p:cNvSpPr/>
          <p:nvPr/>
        </p:nvSpPr>
        <p:spPr bwMode="auto">
          <a:xfrm>
            <a:off x="1382185" y="2362578"/>
            <a:ext cx="2562134" cy="1245282"/>
          </a:xfrm>
          <a:prstGeom prst="ellipse">
            <a:avLst/>
          </a:prstGeom>
          <a:solidFill>
            <a:srgbClr val="92D050">
              <a:alpha val="45936"/>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en-US" altLang="zh-CN"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  科技违规行为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四、两文件规定比较</a:t>
            </a:r>
            <a:endParaRPr lang="zh-CN" altLang="en-US" sz="2000" b="1" kern="0" cap="all" dirty="0">
              <a:ln w="0">
                <a:noFill/>
              </a:ln>
              <a:solidFill>
                <a:schemeClr val="accent2"/>
              </a:solidFill>
              <a:latin typeface="+mj-ea"/>
            </a:endParaRPr>
          </a:p>
        </p:txBody>
      </p:sp>
      <p:sp>
        <p:nvSpPr>
          <p:cNvPr id="4" name="文本框 3"/>
          <p:cNvSpPr txBox="1"/>
          <p:nvPr/>
        </p:nvSpPr>
        <p:spPr>
          <a:xfrm>
            <a:off x="1685440" y="1234507"/>
            <a:ext cx="1557580" cy="338554"/>
          </a:xfrm>
          <a:prstGeom prst="rect">
            <a:avLst/>
          </a:prstGeom>
          <a:noFill/>
          <a:ln>
            <a:solidFill>
              <a:srgbClr val="4D4D4D"/>
            </a:solidFill>
          </a:ln>
        </p:spPr>
        <p:txBody>
          <a:bodyPr wrap="square" rtlCol="0">
            <a:spAutoFit/>
          </a:bodyPr>
          <a:lstStyle/>
          <a:p>
            <a:r>
              <a:rPr lang="zh-CN" altLang="en-US" sz="1600" dirty="0"/>
              <a:t> 科研失信行为</a:t>
            </a:r>
            <a:endParaRPr lang="zh-CN" altLang="en-US" sz="1600" dirty="0"/>
          </a:p>
        </p:txBody>
      </p:sp>
      <p:cxnSp>
        <p:nvCxnSpPr>
          <p:cNvPr id="8" name="直接箭头连接符 7"/>
          <p:cNvCxnSpPr/>
          <p:nvPr/>
        </p:nvCxnSpPr>
        <p:spPr bwMode="auto">
          <a:xfrm>
            <a:off x="2952426" y="2120513"/>
            <a:ext cx="290594" cy="421704"/>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10" name="直接箭头连接符 9"/>
          <p:cNvCxnSpPr/>
          <p:nvPr/>
        </p:nvCxnSpPr>
        <p:spPr bwMode="auto">
          <a:xfrm flipH="1">
            <a:off x="1733664" y="2145277"/>
            <a:ext cx="290594" cy="39694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5" name="文本框 14"/>
          <p:cNvSpPr txBox="1"/>
          <p:nvPr/>
        </p:nvSpPr>
        <p:spPr>
          <a:xfrm>
            <a:off x="1235990" y="1759475"/>
            <a:ext cx="2665708" cy="292388"/>
          </a:xfrm>
          <a:prstGeom prst="rect">
            <a:avLst/>
          </a:prstGeom>
          <a:noFill/>
        </p:spPr>
        <p:txBody>
          <a:bodyPr wrap="square" rtlCol="0">
            <a:spAutoFit/>
          </a:bodyPr>
          <a:lstStyle/>
          <a:p>
            <a:r>
              <a:rPr lang="zh-CN" altLang="en-US" dirty="0"/>
              <a:t>（各有关部门和单位调查处理）</a:t>
            </a:r>
            <a:endParaRPr lang="zh-CN" altLang="en-US" dirty="0"/>
          </a:p>
        </p:txBody>
      </p:sp>
      <p:sp>
        <p:nvSpPr>
          <p:cNvPr id="21" name="文本框 20"/>
          <p:cNvSpPr txBox="1"/>
          <p:nvPr/>
        </p:nvSpPr>
        <p:spPr>
          <a:xfrm>
            <a:off x="5616365" y="1289414"/>
            <a:ext cx="1557573" cy="338554"/>
          </a:xfrm>
          <a:prstGeom prst="rect">
            <a:avLst/>
          </a:prstGeom>
          <a:noFill/>
          <a:ln>
            <a:solidFill>
              <a:srgbClr val="4D4D4D"/>
            </a:solidFill>
          </a:ln>
        </p:spPr>
        <p:txBody>
          <a:bodyPr wrap="square" rtlCol="0">
            <a:spAutoFit/>
          </a:bodyPr>
          <a:lstStyle/>
          <a:p>
            <a:r>
              <a:rPr lang="zh-CN" altLang="en-US" sz="1600" dirty="0"/>
              <a:t> 科技违规行为</a:t>
            </a:r>
            <a:endParaRPr lang="zh-CN" altLang="en-US" sz="1600" dirty="0"/>
          </a:p>
        </p:txBody>
      </p:sp>
      <p:sp>
        <p:nvSpPr>
          <p:cNvPr id="22" name="文本框 21"/>
          <p:cNvSpPr txBox="1"/>
          <p:nvPr/>
        </p:nvSpPr>
        <p:spPr>
          <a:xfrm>
            <a:off x="5190154" y="1800008"/>
            <a:ext cx="2572718" cy="292388"/>
          </a:xfrm>
          <a:prstGeom prst="rect">
            <a:avLst/>
          </a:prstGeom>
          <a:noFill/>
        </p:spPr>
        <p:txBody>
          <a:bodyPr wrap="square" rtlCol="0">
            <a:spAutoFit/>
          </a:bodyPr>
          <a:lstStyle/>
          <a:p>
            <a:r>
              <a:rPr lang="zh-CN" altLang="en-US" dirty="0"/>
              <a:t>（各级科学技术行政部门负责）</a:t>
            </a:r>
            <a:endParaRPr lang="zh-CN" altLang="en-US" dirty="0"/>
          </a:p>
        </p:txBody>
      </p:sp>
      <p:sp>
        <p:nvSpPr>
          <p:cNvPr id="23" name="文本框 22"/>
          <p:cNvSpPr txBox="1"/>
          <p:nvPr/>
        </p:nvSpPr>
        <p:spPr>
          <a:xfrm>
            <a:off x="5351838" y="2542217"/>
            <a:ext cx="2249350" cy="338554"/>
          </a:xfrm>
          <a:prstGeom prst="rect">
            <a:avLst/>
          </a:prstGeom>
          <a:noFill/>
          <a:ln>
            <a:solidFill>
              <a:srgbClr val="4D4D4D"/>
            </a:solidFill>
          </a:ln>
        </p:spPr>
        <p:txBody>
          <a:bodyPr wrap="square" rtlCol="0">
            <a:spAutoFit/>
          </a:bodyPr>
          <a:lstStyle/>
          <a:p>
            <a:r>
              <a:rPr lang="zh-CN" altLang="en-US" sz="1600" dirty="0"/>
              <a:t>省级科技行政管理部门</a:t>
            </a:r>
            <a:endParaRPr lang="zh-CN" altLang="en-US" sz="1600" dirty="0"/>
          </a:p>
        </p:txBody>
      </p:sp>
      <p:cxnSp>
        <p:nvCxnSpPr>
          <p:cNvPr id="25" name="直接箭头连接符 24"/>
          <p:cNvCxnSpPr>
            <a:stCxn id="22" idx="2"/>
          </p:cNvCxnSpPr>
          <p:nvPr/>
        </p:nvCxnSpPr>
        <p:spPr bwMode="auto">
          <a:xfrm>
            <a:off x="6476513" y="2092396"/>
            <a:ext cx="0" cy="378545"/>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27" name="直接箭头连接符 26"/>
          <p:cNvCxnSpPr/>
          <p:nvPr/>
        </p:nvCxnSpPr>
        <p:spPr bwMode="auto">
          <a:xfrm>
            <a:off x="6476513" y="2998922"/>
            <a:ext cx="0" cy="472699"/>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8" name="文本框 27"/>
          <p:cNvSpPr txBox="1"/>
          <p:nvPr/>
        </p:nvSpPr>
        <p:spPr>
          <a:xfrm>
            <a:off x="5841084" y="3589772"/>
            <a:ext cx="1332854" cy="338554"/>
          </a:xfrm>
          <a:prstGeom prst="rect">
            <a:avLst/>
          </a:prstGeom>
          <a:noFill/>
          <a:ln>
            <a:solidFill>
              <a:srgbClr val="4D4D4D"/>
            </a:solidFill>
          </a:ln>
        </p:spPr>
        <p:txBody>
          <a:bodyPr wrap="square" rtlCol="0">
            <a:spAutoFit/>
          </a:bodyPr>
          <a:lstStyle/>
          <a:p>
            <a:r>
              <a:rPr lang="zh-CN" altLang="en-US" sz="1600" dirty="0"/>
              <a:t>国家科技部</a:t>
            </a:r>
            <a:endParaRPr lang="zh-CN" altLang="en-US" sz="1600" dirty="0"/>
          </a:p>
        </p:txBody>
      </p:sp>
      <p:sp>
        <p:nvSpPr>
          <p:cNvPr id="19" name="文本框 18"/>
          <p:cNvSpPr txBox="1"/>
          <p:nvPr/>
        </p:nvSpPr>
        <p:spPr>
          <a:xfrm>
            <a:off x="1474866" y="2635631"/>
            <a:ext cx="384721" cy="2116028"/>
          </a:xfrm>
          <a:prstGeom prst="rect">
            <a:avLst/>
          </a:prstGeom>
          <a:noFill/>
          <a:ln>
            <a:solidFill>
              <a:schemeClr val="tx2"/>
            </a:solidFill>
          </a:ln>
        </p:spPr>
        <p:txBody>
          <a:bodyPr vert="eaVert" wrap="square" rtlCol="0">
            <a:spAutoFit/>
          </a:bodyPr>
          <a:lstStyle/>
          <a:p>
            <a:r>
              <a:rPr lang="zh-CN" altLang="en-US" dirty="0"/>
              <a:t>科技部    统筹自然科学领域</a:t>
            </a:r>
            <a:endParaRPr lang="zh-CN" altLang="en-US" dirty="0"/>
          </a:p>
        </p:txBody>
      </p:sp>
      <p:sp>
        <p:nvSpPr>
          <p:cNvPr id="20" name="文本框 19"/>
          <p:cNvSpPr txBox="1"/>
          <p:nvPr/>
        </p:nvSpPr>
        <p:spPr>
          <a:xfrm>
            <a:off x="3077234" y="2635631"/>
            <a:ext cx="384721" cy="2432006"/>
          </a:xfrm>
          <a:prstGeom prst="rect">
            <a:avLst/>
          </a:prstGeom>
          <a:noFill/>
          <a:ln>
            <a:solidFill>
              <a:schemeClr val="tx2"/>
            </a:solidFill>
          </a:ln>
        </p:spPr>
        <p:txBody>
          <a:bodyPr vert="eaVert" wrap="square" rtlCol="0">
            <a:spAutoFit/>
          </a:bodyPr>
          <a:lstStyle/>
          <a:p>
            <a:r>
              <a:rPr lang="zh-CN" altLang="en-US" dirty="0"/>
              <a:t>社科院   统筹哲学社会科学领域</a:t>
            </a:r>
            <a:endParaRPr lang="zh-CN" alt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368425" y="1752600"/>
            <a:ext cx="7082155"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en-US" altLang="zh-CN"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endParaRPr kumimoji="0" lang="en-US" altLang="zh-CN"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rPr>
              <a:t>22</a:t>
            </a:r>
            <a:r>
              <a:rPr kumimoji="0" lang="zh-CN" altLang="en-US"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rPr>
              <a:t>个部门印发《科研失信行为</a:t>
            </a:r>
            <a:r>
              <a:rPr kumimoji="0" lang="zh-CN" altLang="en-US"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rPr>
              <a:t>调查处理规则》</a:t>
            </a:r>
            <a:endParaRPr kumimoji="0" lang="zh-CN" altLang="en-US"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rPr>
              <a:t>关于印发《科研</a:t>
            </a:r>
            <a:r>
              <a:rPr kumimoji="0" lang="zh-CN" altLang="en-US"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rPr>
              <a:t>失信行为调查处理规则</a:t>
            </a:r>
            <a:r>
              <a:rPr lang="zh-CN" altLang="en-US" b="1" noProof="0" dirty="0">
                <a:ln>
                  <a:noFill/>
                </a:ln>
                <a:solidFill>
                  <a:srgbClr val="C4261D"/>
                </a:solidFill>
                <a:effectLst/>
                <a:uLnTx/>
                <a:uFillTx/>
                <a:latin typeface="微软雅黑" panose="020B0503020204020204" pitchFamily="34" charset="-122"/>
                <a:sym typeface="+mn-ea"/>
              </a:rPr>
              <a:t>》的通知</a:t>
            </a:r>
            <a:endParaRPr lang="zh-CN" altLang="en-US" b="1" noProof="0" dirty="0">
              <a:ln>
                <a:noFill/>
              </a:ln>
              <a:solidFill>
                <a:srgbClr val="C4261D"/>
              </a:solidFill>
              <a:effectLst/>
              <a:uLnTx/>
              <a:uFillTx/>
              <a:latin typeface="微软雅黑" panose="020B0503020204020204" pitchFamily="34" charset="-122"/>
              <a:sym typeface="+mn-ea"/>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国科发监【</a:t>
            </a:r>
            <a:r>
              <a:rPr kumimoji="0" lang="en-US" altLang="zh-CN" sz="14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2022</a:t>
            </a:r>
            <a:r>
              <a:rPr kumimoji="0" lang="zh-CN" altLang="en-US" sz="14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a:t>
            </a:r>
            <a:r>
              <a:rPr kumimoji="0" lang="en-US" altLang="zh-CN" sz="14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221</a:t>
            </a:r>
            <a:r>
              <a:rPr kumimoji="0" lang="zh-CN" altLang="en-US" sz="14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号</a:t>
            </a:r>
            <a:endParaRPr kumimoji="0" lang="zh-CN" altLang="en-US"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科技部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中共宣传部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最高人民法院</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最高人民检察院</a:t>
            </a:r>
            <a:endPar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国家发展改革委</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教育部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工业和信息化部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公安部</a:t>
            </a:r>
            <a:endPar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财政部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人力资源社会保障部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农业农村部</a:t>
            </a:r>
            <a:endPar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国家卫生健康委</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国有资产监督管理委员会</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国家市场监管总局</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中科院</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社科院</a:t>
            </a:r>
            <a:endPar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工程院</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自然科学基金委</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国防科技工业局</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中国科协</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endPar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中央军委装备发展部</a:t>
            </a:r>
            <a:r>
              <a:rPr kumimoji="0" lang="en-US" altLang="zh-CN"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 </a:t>
            </a:r>
            <a:r>
              <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rPr>
              <a:t>中央军委科技委</a:t>
            </a:r>
            <a:endPar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mj-ea"/>
              <a:cs typeface="+mj-cs"/>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custDataLst>
              <p:tags r:id="rId7"/>
            </p:custDataLst>
          </p:nvPr>
        </p:nvPicPr>
        <p:blipFill>
          <a:blip r:embed="rId8"/>
          <a:stretch>
            <a:fillRect/>
          </a:stretch>
        </p:blipFill>
        <p:spPr>
          <a:xfrm>
            <a:off x="0" y="0"/>
            <a:ext cx="9144000" cy="1133475"/>
          </a:xfrm>
          <a:prstGeom prst="rect">
            <a:avLst/>
          </a:prstGeom>
          <a:noFill/>
          <a:ln w="9525">
            <a:noFill/>
          </a:ln>
        </p:spPr>
      </p:pic>
      <p:sp>
        <p:nvSpPr>
          <p:cNvPr id="2" name="文本框 1"/>
          <p:cNvSpPr txBox="1"/>
          <p:nvPr/>
        </p:nvSpPr>
        <p:spPr>
          <a:xfrm>
            <a:off x="2289810" y="3733800"/>
            <a:ext cx="4286885" cy="707886"/>
          </a:xfrm>
          <a:prstGeom prst="rect">
            <a:avLst/>
          </a:prstGeom>
          <a:noFill/>
        </p:spPr>
        <p:txBody>
          <a:bodyPr wrap="square" rtlCol="0" anchor="t">
            <a:spAutoFit/>
          </a:bodyPr>
          <a:lstStyle/>
          <a:p>
            <a:pPr algn="ctr" eaLnBrk="1" hangingPunct="1"/>
            <a:r>
              <a:rPr lang="en-US" altLang="zh-CN" sz="2000" b="1" dirty="0">
                <a:solidFill>
                  <a:srgbClr val="4D4D4D"/>
                </a:solidFill>
                <a:latin typeface="华文新魏" panose="02010800040101010101" charset="-122"/>
                <a:ea typeface="华文新魏" panose="02010800040101010101" charset="-122"/>
                <a:sym typeface="+mn-ea"/>
              </a:rPr>
              <a:t> </a:t>
            </a: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
        <p:nvSpPr>
          <p:cNvPr id="3" name="文本框 2"/>
          <p:cNvSpPr txBox="1"/>
          <p:nvPr/>
        </p:nvSpPr>
        <p:spPr>
          <a:xfrm>
            <a:off x="397047" y="660342"/>
            <a:ext cx="3451860" cy="460375"/>
          </a:xfrm>
          <a:prstGeom prst="rect">
            <a:avLst/>
          </a:prstGeom>
          <a:noFill/>
        </p:spPr>
        <p:txBody>
          <a:bodyPr wrap="square" rtlCol="0">
            <a:spAutoFit/>
          </a:bodyPr>
          <a:lstStyle/>
          <a:p>
            <a:r>
              <a:rPr kumimoji="1" lang="zh-CN" altLang="en-US" sz="2400" b="1" dirty="0">
                <a:solidFill>
                  <a:schemeClr val="accent1">
                    <a:lumMod val="10000"/>
                  </a:schemeClr>
                </a:solidFill>
              </a:rPr>
              <a:t>文件解读一：</a:t>
            </a:r>
            <a:endParaRPr kumimoji="1" lang="zh-CN" altLang="en-US" sz="2400" b="1" dirty="0">
              <a:solidFill>
                <a:schemeClr val="accent1">
                  <a:lumMod val="10000"/>
                </a:schemeClr>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defRPr/>
            </a:pPr>
            <a:r>
              <a:rPr lang="zh-CN" altLang="en-US" sz="2000" b="1" dirty="0">
                <a:solidFill>
                  <a:schemeClr val="accent2"/>
                </a:solidFill>
              </a:rPr>
              <a:t>四、两份文件规定比较</a:t>
            </a:r>
            <a:endParaRPr lang="zh-CN" altLang="en-US" sz="2000" b="1" dirty="0">
              <a:solidFill>
                <a:schemeClr val="accent2"/>
              </a:solidFill>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graphicFrame>
        <p:nvGraphicFramePr>
          <p:cNvPr id="8" name="表格 8"/>
          <p:cNvGraphicFramePr>
            <a:graphicFrameLocks noGrp="1"/>
          </p:cNvGraphicFramePr>
          <p:nvPr>
            <p:custDataLst>
              <p:tags r:id="rId2"/>
            </p:custDataLst>
          </p:nvPr>
        </p:nvGraphicFramePr>
        <p:xfrm>
          <a:off x="907720" y="1132970"/>
          <a:ext cx="7328559" cy="3591272"/>
        </p:xfrm>
        <a:graphic>
          <a:graphicData uri="http://schemas.openxmlformats.org/drawingml/2006/table">
            <a:tbl>
              <a:tblPr firstRow="1" bandRow="1">
                <a:tableStyleId>{5C22544A-7EE6-4342-B048-85BDC9FD1C3A}</a:tableStyleId>
              </a:tblPr>
              <a:tblGrid>
                <a:gridCol w="2442853"/>
                <a:gridCol w="2442853"/>
                <a:gridCol w="2442853"/>
              </a:tblGrid>
              <a:tr h="349278">
                <a:tc>
                  <a:txBody>
                    <a:bodyPr/>
                    <a:lstStyle/>
                    <a:p>
                      <a:endParaRPr lang="zh-CN" altLang="en-US" sz="1400" dirty="0">
                        <a:solidFill>
                          <a:schemeClr val="accent1">
                            <a:lumMod val="10000"/>
                          </a:schemeClr>
                        </a:solidFill>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solidFill>
                            <a:schemeClr val="accent1">
                              <a:lumMod val="10000"/>
                            </a:schemeClr>
                          </a:solidFill>
                        </a:rPr>
                        <a:t>《</a:t>
                      </a:r>
                      <a:r>
                        <a:rPr lang="zh-CN" altLang="en-US" sz="1400" dirty="0">
                          <a:solidFill>
                            <a:schemeClr val="accent1">
                              <a:lumMod val="10000"/>
                            </a:schemeClr>
                          </a:solidFill>
                        </a:rPr>
                        <a:t>科研诚信案件调查处理规则（试行）</a:t>
                      </a:r>
                      <a:r>
                        <a:rPr lang="en-US" altLang="zh-CN" sz="1400" dirty="0">
                          <a:solidFill>
                            <a:schemeClr val="accent1">
                              <a:lumMod val="10000"/>
                            </a:schemeClr>
                          </a:solidFill>
                        </a:rPr>
                        <a:t>》</a:t>
                      </a:r>
                      <a:endParaRPr lang="zh-CN" altLang="en-US" sz="1400" dirty="0">
                        <a:solidFill>
                          <a:schemeClr val="accent1">
                            <a:lumMod val="10000"/>
                          </a:schemeClr>
                        </a:solidFill>
                      </a:endParaRPr>
                    </a:p>
                  </a:txBody>
                  <a:tcPr/>
                </a:tc>
                <a:tc>
                  <a:txBody>
                    <a:bodyPr/>
                    <a:lstStyle/>
                    <a:p>
                      <a:pPr algn="ctr"/>
                      <a:r>
                        <a:rPr lang="en-US" altLang="zh-CN" sz="1400" dirty="0">
                          <a:solidFill>
                            <a:schemeClr val="accent1">
                              <a:lumMod val="10000"/>
                            </a:schemeClr>
                          </a:solidFill>
                        </a:rPr>
                        <a:t>《</a:t>
                      </a:r>
                      <a:r>
                        <a:rPr lang="zh-CN" altLang="en-US" sz="1400" dirty="0">
                          <a:solidFill>
                            <a:schemeClr val="accent1">
                              <a:lumMod val="10000"/>
                            </a:schemeClr>
                          </a:solidFill>
                        </a:rPr>
                        <a:t>科学技术活动违规行为处理暂行规定</a:t>
                      </a:r>
                      <a:r>
                        <a:rPr lang="en-US" altLang="zh-CN" sz="1400" dirty="0">
                          <a:solidFill>
                            <a:schemeClr val="accent1">
                              <a:lumMod val="10000"/>
                            </a:schemeClr>
                          </a:solidFill>
                        </a:rPr>
                        <a:t>》</a:t>
                      </a:r>
                      <a:endParaRPr lang="en-US" altLang="zh-CN" sz="1400" dirty="0">
                        <a:solidFill>
                          <a:schemeClr val="accent1">
                            <a:lumMod val="10000"/>
                          </a:schemeClr>
                        </a:solidFill>
                      </a:endParaRPr>
                    </a:p>
                  </a:txBody>
                  <a:tcPr/>
                </a:tc>
              </a:tr>
              <a:tr h="340216">
                <a:tc>
                  <a:txBody>
                    <a:bodyPr/>
                    <a:lstStyle/>
                    <a:p>
                      <a:r>
                        <a:rPr lang="zh-CN" altLang="en-US" sz="1400" dirty="0">
                          <a:solidFill>
                            <a:schemeClr val="accent1">
                              <a:lumMod val="10000"/>
                            </a:schemeClr>
                          </a:solidFill>
                        </a:rPr>
                        <a:t>文件性质</a:t>
                      </a:r>
                      <a:endParaRPr lang="zh-CN" altLang="en-US" sz="1400" dirty="0">
                        <a:solidFill>
                          <a:schemeClr val="accent1">
                            <a:lumMod val="10000"/>
                          </a:schemeClr>
                        </a:solidFill>
                      </a:endParaRPr>
                    </a:p>
                  </a:txBody>
                  <a:tcPr/>
                </a:tc>
                <a:tc>
                  <a:txBody>
                    <a:bodyPr/>
                    <a:lstStyle/>
                    <a:p>
                      <a:r>
                        <a:rPr lang="zh-CN" altLang="en-US" sz="1400" dirty="0">
                          <a:solidFill>
                            <a:schemeClr val="accent1">
                              <a:lumMod val="10000"/>
                            </a:schemeClr>
                          </a:solidFill>
                        </a:rPr>
                        <a:t>部门规章</a:t>
                      </a:r>
                      <a:endParaRPr lang="zh-CN" altLang="en-US" sz="1400" dirty="0">
                        <a:solidFill>
                          <a:schemeClr val="accent1">
                            <a:lumMod val="10000"/>
                          </a:schemeClr>
                        </a:solidFill>
                      </a:endParaRPr>
                    </a:p>
                  </a:txBody>
                  <a:tcPr/>
                </a:tc>
                <a:tc>
                  <a:txBody>
                    <a:bodyPr/>
                    <a:lstStyle/>
                    <a:p>
                      <a:r>
                        <a:rPr lang="zh-CN" altLang="en-US" sz="1400" dirty="0">
                          <a:solidFill>
                            <a:schemeClr val="accent1">
                              <a:lumMod val="10000"/>
                            </a:schemeClr>
                          </a:solidFill>
                        </a:rPr>
                        <a:t>部门规章</a:t>
                      </a:r>
                      <a:endParaRPr lang="zh-CN" altLang="en-US" sz="1400" dirty="0">
                        <a:solidFill>
                          <a:schemeClr val="accent1">
                            <a:lumMod val="10000"/>
                          </a:schemeClr>
                        </a:solidFill>
                      </a:endParaRPr>
                    </a:p>
                  </a:txBody>
                  <a:tcPr/>
                </a:tc>
              </a:tr>
              <a:tr h="340216">
                <a:tc>
                  <a:txBody>
                    <a:bodyPr/>
                    <a:lstStyle/>
                    <a:p>
                      <a:r>
                        <a:rPr lang="zh-CN" altLang="en-US" sz="1400" dirty="0">
                          <a:solidFill>
                            <a:schemeClr val="accent1">
                              <a:lumMod val="10000"/>
                            </a:schemeClr>
                          </a:solidFill>
                        </a:rPr>
                        <a:t>调整行为</a:t>
                      </a:r>
                      <a:endParaRPr lang="zh-CN" altLang="en-US" sz="1400" dirty="0">
                        <a:solidFill>
                          <a:schemeClr val="accent1">
                            <a:lumMod val="10000"/>
                          </a:schemeClr>
                        </a:solidFill>
                      </a:endParaRPr>
                    </a:p>
                  </a:txBody>
                  <a:tcPr/>
                </a:tc>
                <a:tc>
                  <a:txBody>
                    <a:bodyPr/>
                    <a:lstStyle/>
                    <a:p>
                      <a:r>
                        <a:rPr lang="zh-CN" altLang="en-US" sz="1400" dirty="0">
                          <a:solidFill>
                            <a:schemeClr val="accent1">
                              <a:lumMod val="10000"/>
                            </a:schemeClr>
                          </a:solidFill>
                        </a:rPr>
                        <a:t>科研失信行为</a:t>
                      </a:r>
                      <a:endParaRPr lang="zh-CN" altLang="en-US" sz="1400" dirty="0">
                        <a:solidFill>
                          <a:schemeClr val="accent1">
                            <a:lumMod val="10000"/>
                          </a:schemeClr>
                        </a:solidFill>
                      </a:endParaRPr>
                    </a:p>
                  </a:txBody>
                  <a:tcPr/>
                </a:tc>
                <a:tc>
                  <a:txBody>
                    <a:bodyPr/>
                    <a:lstStyle/>
                    <a:p>
                      <a:r>
                        <a:rPr lang="zh-CN" altLang="en-US" sz="1400" dirty="0">
                          <a:solidFill>
                            <a:schemeClr val="accent1">
                              <a:lumMod val="10000"/>
                            </a:schemeClr>
                          </a:solidFill>
                        </a:rPr>
                        <a:t>科</a:t>
                      </a:r>
                      <a:r>
                        <a:rPr lang="zh-CN" altLang="en-US" sz="1400" dirty="0">
                          <a:solidFill>
                            <a:schemeClr val="accent1">
                              <a:lumMod val="10000"/>
                            </a:schemeClr>
                          </a:solidFill>
                        </a:rPr>
                        <a:t>技违规行为</a:t>
                      </a:r>
                      <a:endParaRPr lang="zh-CN" altLang="en-US" sz="1400" dirty="0">
                        <a:solidFill>
                          <a:schemeClr val="accent1">
                            <a:lumMod val="10000"/>
                          </a:schemeClr>
                        </a:solidFill>
                      </a:endParaRPr>
                    </a:p>
                  </a:txBody>
                  <a:tcPr/>
                </a:tc>
              </a:tr>
              <a:tr h="1248542">
                <a:tc>
                  <a:txBody>
                    <a:bodyPr/>
                    <a:lstStyle/>
                    <a:p>
                      <a:r>
                        <a:rPr lang="zh-CN" altLang="en-US" sz="1400" dirty="0">
                          <a:solidFill>
                            <a:schemeClr val="accent1">
                              <a:lumMod val="10000"/>
                            </a:schemeClr>
                          </a:solidFill>
                        </a:rPr>
                        <a:t>适用主体</a:t>
                      </a:r>
                      <a:endParaRPr lang="zh-CN" altLang="en-US" sz="1400" dirty="0">
                        <a:solidFill>
                          <a:schemeClr val="accent1">
                            <a:lumMod val="10000"/>
                          </a:schemeClr>
                        </a:solidFill>
                      </a:endParaRPr>
                    </a:p>
                  </a:txBody>
                  <a:tcPr/>
                </a:tc>
                <a:tc>
                  <a:txBody>
                    <a:bodyPr/>
                    <a:lstStyle/>
                    <a:p>
                      <a:r>
                        <a:rPr kumimoji="1" lang="zh-CN" altLang="en-US" sz="1400" dirty="0">
                          <a:solidFill>
                            <a:schemeClr val="accent1">
                              <a:lumMod val="10000"/>
                            </a:schemeClr>
                          </a:solidFill>
                        </a:rPr>
                        <a:t>从事科学研究及相关活动的科研人员</a:t>
                      </a:r>
                      <a:endParaRPr lang="zh-CN" altLang="en-US" sz="1400" dirty="0">
                        <a:solidFill>
                          <a:schemeClr val="accent1">
                            <a:lumMod val="10000"/>
                          </a:schemeClr>
                        </a:solidFill>
                      </a:endParaRPr>
                    </a:p>
                  </a:txBody>
                  <a:tcPr/>
                </a:tc>
                <a:tc>
                  <a:txBody>
                    <a:bodyPr/>
                    <a:lstStyle/>
                    <a:p>
                      <a:r>
                        <a:rPr lang="zh-CN" altLang="en-US" sz="1400" kern="1200" dirty="0">
                          <a:solidFill>
                            <a:schemeClr val="accent1">
                              <a:lumMod val="10000"/>
                            </a:schemeClr>
                          </a:solidFill>
                          <a:latin typeface="+mj-ea"/>
                          <a:ea typeface="+mn-ea"/>
                          <a:cs typeface="+mn-cs"/>
                        </a:rPr>
                        <a:t>科学技术活动的受托管理机构及其工作人员、科学技术活动实施单位、科学技术人员、科学技术活动咨询评审专家、第三方科学技术服务机构及其工作人员等</a:t>
                      </a:r>
                      <a:endParaRPr lang="zh-CN" altLang="en-US" sz="1400" dirty="0">
                        <a:solidFill>
                          <a:schemeClr val="accent1">
                            <a:lumMod val="10000"/>
                          </a:schemeClr>
                        </a:solidFill>
                      </a:endParaRPr>
                    </a:p>
                  </a:txBody>
                  <a:tcPr/>
                </a:tc>
              </a:tr>
              <a:tr h="340216">
                <a:tc>
                  <a:txBody>
                    <a:bodyPr/>
                    <a:lstStyle/>
                    <a:p>
                      <a:r>
                        <a:rPr lang="zh-CN" altLang="en-US" dirty="0">
                          <a:solidFill>
                            <a:schemeClr val="accent1">
                              <a:lumMod val="10000"/>
                            </a:schemeClr>
                          </a:solidFill>
                        </a:rPr>
                        <a:t>调整对象</a:t>
                      </a:r>
                      <a:endParaRPr lang="zh-CN" altLang="en-US" dirty="0">
                        <a:solidFill>
                          <a:schemeClr val="accent1">
                            <a:lumMod val="10000"/>
                          </a:schemeClr>
                        </a:solidFill>
                      </a:endParaRPr>
                    </a:p>
                  </a:txBody>
                  <a:tcPr/>
                </a:tc>
                <a:tc>
                  <a:txBody>
                    <a:bodyPr/>
                    <a:lstStyle/>
                    <a:p>
                      <a:r>
                        <a:rPr lang="zh-CN" altLang="en-US" dirty="0">
                          <a:solidFill>
                            <a:schemeClr val="accent1">
                              <a:lumMod val="10000"/>
                            </a:schemeClr>
                          </a:solidFill>
                        </a:rPr>
                        <a:t>科研人员违背科研诚信要求的行为</a:t>
                      </a:r>
                      <a:endParaRPr lang="zh-CN" altLang="en-US" dirty="0">
                        <a:solidFill>
                          <a:schemeClr val="accent1">
                            <a:lumMod val="10000"/>
                          </a:schemeClr>
                        </a:solidFill>
                      </a:endParaRPr>
                    </a:p>
                  </a:txBody>
                  <a:tcPr/>
                </a:tc>
                <a:tc>
                  <a:txBody>
                    <a:bodyPr/>
                    <a:lstStyle/>
                    <a:p>
                      <a:r>
                        <a:rPr lang="zh-CN" altLang="en-US" dirty="0">
                          <a:solidFill>
                            <a:schemeClr val="accent1">
                              <a:lumMod val="10000"/>
                            </a:schemeClr>
                          </a:solidFill>
                        </a:rPr>
                        <a:t>科学技术活动出现的违规行为</a:t>
                      </a:r>
                      <a:endParaRPr lang="zh-CN" altLang="en-US" dirty="0">
                        <a:solidFill>
                          <a:schemeClr val="accent1">
                            <a:lumMod val="10000"/>
                          </a:schemeClr>
                        </a:solidFill>
                      </a:endParaRPr>
                    </a:p>
                  </a:txBody>
                  <a:tcPr/>
                </a:tc>
              </a:tr>
              <a:tr h="340216">
                <a:tc>
                  <a:txBody>
                    <a:bodyPr/>
                    <a:lstStyle/>
                    <a:p>
                      <a:r>
                        <a:rPr lang="zh-CN" altLang="en-US" sz="1400" dirty="0">
                          <a:solidFill>
                            <a:schemeClr val="accent1">
                              <a:lumMod val="10000"/>
                            </a:schemeClr>
                          </a:solidFill>
                        </a:rPr>
                        <a:t>处理主体</a:t>
                      </a:r>
                      <a:endParaRPr lang="zh-CN" altLang="en-US" sz="1400" dirty="0">
                        <a:solidFill>
                          <a:schemeClr val="accent1">
                            <a:lumMod val="10000"/>
                          </a:schemeClr>
                        </a:solidFill>
                      </a:endParaRPr>
                    </a:p>
                  </a:txBody>
                  <a:tcPr/>
                </a:tc>
                <a:tc>
                  <a:txBody>
                    <a:bodyPr/>
                    <a:lstStyle/>
                    <a:p>
                      <a:r>
                        <a:rPr lang="zh-CN" altLang="en-US" sz="1400" dirty="0">
                          <a:solidFill>
                            <a:schemeClr val="accent1">
                              <a:lumMod val="10000"/>
                            </a:schemeClr>
                          </a:solidFill>
                        </a:rPr>
                        <a:t>科技部和社科院统筹，各有关单位和部门调查处理</a:t>
                      </a:r>
                      <a:endParaRPr lang="zh-CN" altLang="en-US" sz="1400" dirty="0">
                        <a:solidFill>
                          <a:schemeClr val="accent1">
                            <a:lumMod val="10000"/>
                          </a:schemeClr>
                        </a:solidFill>
                      </a:endParaRPr>
                    </a:p>
                  </a:txBody>
                  <a:tcPr/>
                </a:tc>
                <a:tc>
                  <a:txBody>
                    <a:bodyPr/>
                    <a:lstStyle/>
                    <a:p>
                      <a:r>
                        <a:rPr lang="zh-CN" altLang="en-US" sz="1400" dirty="0">
                          <a:solidFill>
                            <a:schemeClr val="accent1">
                              <a:lumMod val="10000"/>
                            </a:schemeClr>
                          </a:solidFill>
                        </a:rPr>
                        <a:t>各级科学技术行政部门</a:t>
                      </a:r>
                      <a:endParaRPr lang="zh-CN" altLang="en-US" sz="1400" dirty="0">
                        <a:solidFill>
                          <a:schemeClr val="accent1">
                            <a:lumMod val="10000"/>
                          </a:schemeClr>
                        </a:solidFill>
                      </a:endParaRPr>
                    </a:p>
                  </a:txBody>
                  <a:tcPr/>
                </a:tc>
              </a:tr>
            </a:tbl>
          </a:graphicData>
        </a:graphic>
      </p:graphicFrame>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056237" y="1820971"/>
            <a:ext cx="7329881"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4000" b="1" kern="0" cap="all" dirty="0">
                <a:ln w="0">
                  <a:noFill/>
                </a:ln>
                <a:solidFill>
                  <a:schemeClr val="tx1"/>
                </a:solidFill>
                <a:latin typeface="+mj-ea"/>
              </a:rPr>
              <a:t>五、提问环节</a:t>
            </a:r>
            <a:endParaRPr lang="zh-CN" altLang="en-US" sz="40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059753" y="1922145"/>
            <a:ext cx="7018020"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8000"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rPr>
              <a:t>谢   谢</a:t>
            </a:r>
            <a:endParaRPr kumimoji="0" lang="zh-CN" altLang="en-US" sz="8000"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161536" y="1800925"/>
            <a:ext cx="7035408"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defTabSz="685800" rtl="0" eaLnBrk="1" fontAlgn="base" latinLnBrk="0" hangingPunct="1">
              <a:lnSpc>
                <a:spcPct val="150000"/>
              </a:lnSpc>
              <a:spcBef>
                <a:spcPct val="0"/>
              </a:spcBef>
              <a:spcAft>
                <a:spcPct val="0"/>
              </a:spcAft>
              <a:buClrTx/>
              <a:buSzTx/>
              <a:buFontTx/>
              <a:buNone/>
              <a:defRPr/>
            </a:pPr>
            <a:r>
              <a:rPr lang="zh-CN" altLang="en-US" sz="2800" b="1" dirty="0">
                <a:solidFill>
                  <a:srgbClr val="C4261D"/>
                </a:solidFill>
                <a:latin typeface="微软雅黑" panose="020B0503020204020204" pitchFamily="34" charset="-122"/>
              </a:rPr>
              <a:t>一、什么是科研失信行为</a:t>
            </a:r>
            <a:endParaRPr lang="zh-CN" altLang="en-US" sz="2800" b="1" dirty="0">
              <a:solidFill>
                <a:srgbClr val="C4261D"/>
              </a:solidFill>
              <a:latin typeface="微软雅黑" panose="020B0503020204020204" pitchFamily="34" charset="-122"/>
            </a:endParaRPr>
          </a:p>
          <a:p>
            <a:pPr marL="0" marR="0" lvl="0" indent="0" defTabSz="685800" rtl="0" eaLnBrk="1" fontAlgn="base" latinLnBrk="0" hangingPunct="1">
              <a:lnSpc>
                <a:spcPct val="150000"/>
              </a:lnSpc>
              <a:spcBef>
                <a:spcPct val="0"/>
              </a:spcBef>
              <a:spcAft>
                <a:spcPct val="0"/>
              </a:spcAft>
              <a:buClrTx/>
              <a:buSzTx/>
              <a:buFontTx/>
              <a:buNone/>
              <a:defRPr/>
            </a:pPr>
            <a:r>
              <a:rPr lang="zh-CN" altLang="en-US" sz="2800" b="1" dirty="0">
                <a:solidFill>
                  <a:srgbClr val="C4261D"/>
                </a:solidFill>
                <a:latin typeface="微软雅黑" panose="020B0503020204020204" pitchFamily="34" charset="-122"/>
              </a:rPr>
              <a:t>二、</a:t>
            </a:r>
            <a:r>
              <a:rPr lang="zh-CN" altLang="en-US" sz="2800" b="1" dirty="0">
                <a:solidFill>
                  <a:srgbClr val="C4261D"/>
                </a:solidFill>
                <a:latin typeface="微软雅黑" panose="020B0503020204020204" pitchFamily="34" charset="-122"/>
                <a:sym typeface="+mn-ea"/>
              </a:rPr>
              <a:t>科研失信行为调查处理主体</a:t>
            </a:r>
            <a:endParaRPr lang="zh-CN" altLang="en-US" sz="2800" b="1" dirty="0">
              <a:solidFill>
                <a:srgbClr val="C4261D"/>
              </a:solidFill>
              <a:latin typeface="微软雅黑" panose="020B0503020204020204" pitchFamily="34" charset="-122"/>
              <a:sym typeface="+mn-ea"/>
            </a:endParaRPr>
          </a:p>
          <a:p>
            <a:pPr marL="0" marR="0" lvl="0" indent="0" defTabSz="685800" rtl="0" eaLnBrk="1" fontAlgn="base" latinLnBrk="0" hangingPunct="1">
              <a:lnSpc>
                <a:spcPct val="150000"/>
              </a:lnSpc>
              <a:spcBef>
                <a:spcPct val="0"/>
              </a:spcBef>
              <a:spcAft>
                <a:spcPct val="0"/>
              </a:spcAft>
              <a:buClrTx/>
              <a:buSzTx/>
              <a:buFontTx/>
              <a:buNone/>
              <a:defRPr/>
            </a:pPr>
            <a:r>
              <a:rPr lang="zh-CN" altLang="en-US" sz="2800" b="1" dirty="0">
                <a:solidFill>
                  <a:srgbClr val="C4261D"/>
                </a:solidFill>
                <a:latin typeface="微软雅黑" panose="020B0503020204020204" pitchFamily="34" charset="-122"/>
              </a:rPr>
              <a:t>三、</a:t>
            </a:r>
            <a:r>
              <a:rPr lang="zh-CN" altLang="en-US" sz="2800" b="1" dirty="0">
                <a:solidFill>
                  <a:srgbClr val="C4261D"/>
                </a:solidFill>
                <a:latin typeface="微软雅黑" panose="020B0503020204020204" pitchFamily="34" charset="-122"/>
                <a:sym typeface="+mn-ea"/>
              </a:rPr>
              <a:t>科研失信行为处理措施</a:t>
            </a:r>
            <a:endParaRPr lang="zh-CN" altLang="en-US" sz="2800" b="1" dirty="0">
              <a:solidFill>
                <a:srgbClr val="C4261D"/>
              </a:solidFill>
              <a:latin typeface="微软雅黑" panose="020B0503020204020204" pitchFamily="34" charset="-122"/>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0" y="0"/>
            <a:ext cx="9144000" cy="1133475"/>
          </a:xfrm>
          <a:prstGeom prst="rect">
            <a:avLst/>
          </a:prstGeom>
          <a:noFill/>
          <a:ln w="9525">
            <a:noFill/>
          </a:ln>
        </p:spPr>
      </p:pic>
      <p:sp>
        <p:nvSpPr>
          <p:cNvPr id="2" name="文本框 1"/>
          <p:cNvSpPr txBox="1"/>
          <p:nvPr/>
        </p:nvSpPr>
        <p:spPr>
          <a:xfrm>
            <a:off x="2425320" y="3233239"/>
            <a:ext cx="4286885" cy="707886"/>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161536" y="1800925"/>
            <a:ext cx="7035408"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defTabSz="685800" rtl="0" eaLnBrk="1" fontAlgn="base" latinLnBrk="0" hangingPunct="1">
              <a:lnSpc>
                <a:spcPct val="150000"/>
              </a:lnSpc>
              <a:spcBef>
                <a:spcPct val="0"/>
              </a:spcBef>
              <a:spcAft>
                <a:spcPct val="0"/>
              </a:spcAft>
              <a:buClrTx/>
              <a:buSzTx/>
              <a:buFontTx/>
              <a:buNone/>
              <a:defRPr/>
            </a:pPr>
            <a:r>
              <a:rPr lang="zh-CN" altLang="en-US" sz="4800" b="1" dirty="0">
                <a:solidFill>
                  <a:srgbClr val="C4261D"/>
                </a:solidFill>
                <a:latin typeface="微软雅黑" panose="020B0503020204020204" pitchFamily="34" charset="-122"/>
              </a:rPr>
              <a:t>一、什么是科研失信行为</a:t>
            </a:r>
            <a:endParaRPr lang="en-US" altLang="zh-CN" sz="4800" b="1" dirty="0">
              <a:solidFill>
                <a:srgbClr val="C4261D"/>
              </a:solidFill>
              <a:latin typeface="微软雅黑" panose="020B0503020204020204" pitchFamily="34" charset="-122"/>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0" y="0"/>
            <a:ext cx="9144000" cy="1133475"/>
          </a:xfrm>
          <a:prstGeom prst="rect">
            <a:avLst/>
          </a:prstGeom>
          <a:noFill/>
          <a:ln w="9525">
            <a:noFill/>
          </a:ln>
        </p:spPr>
      </p:pic>
      <p:sp>
        <p:nvSpPr>
          <p:cNvPr id="2" name="文本框 1"/>
          <p:cNvSpPr txBox="1"/>
          <p:nvPr/>
        </p:nvSpPr>
        <p:spPr>
          <a:xfrm>
            <a:off x="2425320" y="3233239"/>
            <a:ext cx="4286885" cy="707886"/>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4"/>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58354" y="1158666"/>
            <a:ext cx="7773395" cy="3415030"/>
          </a:xfrm>
          <a:prstGeom prst="rect">
            <a:avLst/>
          </a:prstGeom>
          <a:noFill/>
        </p:spPr>
        <p:txBody>
          <a:bodyPr wrap="square">
            <a:spAutoFit/>
          </a:bodyPr>
          <a:lstStyle/>
          <a:p>
            <a:pPr indent="457200"/>
            <a:r>
              <a:rPr lang="zh-CN" altLang="en-US" sz="1800" dirty="0">
                <a:solidFill>
                  <a:schemeClr val="accent1">
                    <a:lumMod val="10000"/>
                  </a:schemeClr>
                </a:solidFill>
                <a:latin typeface="+mj-ea"/>
                <a:ea typeface="+mj-ea"/>
              </a:rPr>
              <a:t>科学研究和技术开发是以诚实守信为基础的事业，诚信是科技工作者应当遵循的基本行为准则。各国都高度重视科研诚信，并对科研诚信、科研失信行为作出了规定。</a:t>
            </a:r>
            <a:endParaRPr lang="zh-CN" altLang="en-US" sz="1800" dirty="0">
              <a:solidFill>
                <a:schemeClr val="accent1">
                  <a:lumMod val="10000"/>
                </a:schemeClr>
              </a:solidFill>
              <a:latin typeface="+mj-ea"/>
              <a:ea typeface="+mj-ea"/>
            </a:endParaRPr>
          </a:p>
          <a:p>
            <a:pPr indent="457200"/>
            <a:r>
              <a:rPr lang="zh-CN" altLang="en-US" sz="1800" dirty="0">
                <a:solidFill>
                  <a:srgbClr val="FF0000"/>
                </a:solidFill>
                <a:latin typeface="+mj-ea"/>
                <a:ea typeface="+mj-ea"/>
              </a:rPr>
              <a:t>国外：</a:t>
            </a:r>
            <a:endParaRPr lang="en-US" altLang="zh-CN" sz="1800" dirty="0">
              <a:solidFill>
                <a:schemeClr val="accent1">
                  <a:lumMod val="10000"/>
                </a:schemeClr>
              </a:solidFill>
              <a:latin typeface="+mj-ea"/>
              <a:ea typeface="+mj-ea"/>
            </a:endParaRPr>
          </a:p>
          <a:p>
            <a:pPr indent="457200"/>
            <a:r>
              <a:rPr lang="en-US" altLang="zh-CN" sz="1800" dirty="0">
                <a:solidFill>
                  <a:schemeClr val="accent1">
                    <a:lumMod val="10000"/>
                  </a:schemeClr>
                </a:solidFill>
                <a:latin typeface="+mj-ea"/>
                <a:ea typeface="+mj-ea"/>
              </a:rPr>
              <a:t>1986</a:t>
            </a:r>
            <a:r>
              <a:rPr lang="zh-CN" altLang="en-US" sz="1800" dirty="0">
                <a:solidFill>
                  <a:schemeClr val="accent1">
                    <a:lumMod val="10000"/>
                  </a:schemeClr>
                </a:solidFill>
                <a:latin typeface="+mj-ea"/>
                <a:ea typeface="+mj-ea"/>
              </a:rPr>
              <a:t>年，</a:t>
            </a:r>
            <a:r>
              <a:rPr lang="zh-CN" altLang="en-US" sz="1800" dirty="0">
                <a:solidFill>
                  <a:srgbClr val="FF0000"/>
                </a:solidFill>
                <a:latin typeface="+mj-ea"/>
                <a:ea typeface="+mj-ea"/>
              </a:rPr>
              <a:t>美国</a:t>
            </a:r>
            <a:r>
              <a:rPr lang="zh-CN" altLang="en-US" sz="1800" dirty="0">
                <a:solidFill>
                  <a:schemeClr val="accent1">
                    <a:lumMod val="10000"/>
                  </a:schemeClr>
                </a:solidFill>
                <a:latin typeface="+mj-ea"/>
                <a:ea typeface="+mj-ea"/>
              </a:rPr>
              <a:t>国家卫生研究院（</a:t>
            </a:r>
            <a:r>
              <a:rPr lang="en-GB" altLang="zh-CN" sz="1800" dirty="0">
                <a:solidFill>
                  <a:schemeClr val="accent1">
                    <a:lumMod val="10000"/>
                  </a:schemeClr>
                </a:solidFill>
                <a:latin typeface="+mj-ea"/>
                <a:ea typeface="+mj-ea"/>
              </a:rPr>
              <a:t>NIH</a:t>
            </a:r>
            <a:r>
              <a:rPr lang="zh-CN" altLang="en-US" sz="1800" dirty="0">
                <a:solidFill>
                  <a:schemeClr val="accent1">
                    <a:lumMod val="10000"/>
                  </a:schemeClr>
                </a:solidFill>
                <a:latin typeface="+mj-ea"/>
                <a:ea typeface="+mj-ea"/>
              </a:rPr>
              <a:t>）首次正式定义</a:t>
            </a:r>
            <a:r>
              <a:rPr lang="zh-CN" altLang="en-US" sz="1800" u="sng" dirty="0">
                <a:solidFill>
                  <a:srgbClr val="FF0000"/>
                </a:solidFill>
                <a:latin typeface="+mj-ea"/>
                <a:ea typeface="+mj-ea"/>
              </a:rPr>
              <a:t>科研不端行为</a:t>
            </a:r>
            <a:r>
              <a:rPr lang="zh-CN" altLang="en-US" sz="1800" u="sng" dirty="0">
                <a:solidFill>
                  <a:schemeClr val="accent1">
                    <a:lumMod val="10000"/>
                  </a:schemeClr>
                </a:solidFill>
                <a:latin typeface="+mj-ea"/>
                <a:ea typeface="+mj-ea"/>
              </a:rPr>
              <a:t>：在计划、实施或报告科学研究时发生的伪造、篡改和剽窃行为（</a:t>
            </a:r>
            <a:r>
              <a:rPr lang="en-GB" altLang="zh-CN" sz="1800" u="sng" dirty="0" err="1">
                <a:solidFill>
                  <a:schemeClr val="accent1">
                    <a:lumMod val="10000"/>
                  </a:schemeClr>
                </a:solidFill>
                <a:latin typeface="+mj-ea"/>
                <a:ea typeface="+mj-ea"/>
              </a:rPr>
              <a:t>fabrication,falsification</a:t>
            </a:r>
            <a:r>
              <a:rPr lang="en-GB" altLang="zh-CN" sz="1800" u="sng" dirty="0">
                <a:solidFill>
                  <a:schemeClr val="accent1">
                    <a:lumMod val="10000"/>
                  </a:schemeClr>
                </a:solidFill>
                <a:latin typeface="+mj-ea"/>
                <a:ea typeface="+mj-ea"/>
              </a:rPr>
              <a:t>, plagiarism</a:t>
            </a:r>
            <a:r>
              <a:rPr lang="zh-CN" altLang="en-GB" sz="1800" u="sng" dirty="0">
                <a:solidFill>
                  <a:schemeClr val="accent1">
                    <a:lumMod val="10000"/>
                  </a:schemeClr>
                </a:solidFill>
                <a:latin typeface="+mj-ea"/>
                <a:ea typeface="+mj-ea"/>
              </a:rPr>
              <a:t>）</a:t>
            </a:r>
            <a:r>
              <a:rPr lang="zh-CN" altLang="en-US" sz="1800" u="sng" dirty="0">
                <a:solidFill>
                  <a:schemeClr val="accent1">
                    <a:lumMod val="10000"/>
                  </a:schemeClr>
                </a:solidFill>
                <a:latin typeface="+mj-ea"/>
                <a:ea typeface="+mj-ea"/>
              </a:rPr>
              <a:t>或严重背离科学共同体公认的其他行为。 定义中特别强调的伪造、篡改和剽窃行为，也被简称为</a:t>
            </a:r>
            <a:r>
              <a:rPr lang="en-GB" altLang="zh-CN" sz="1800" u="sng" dirty="0">
                <a:solidFill>
                  <a:schemeClr val="accent1">
                    <a:lumMod val="10000"/>
                  </a:schemeClr>
                </a:solidFill>
                <a:latin typeface="+mj-ea"/>
                <a:ea typeface="+mj-ea"/>
              </a:rPr>
              <a:t>FFP</a:t>
            </a:r>
            <a:r>
              <a:rPr lang="zh-CN" altLang="en-GB" sz="1800" u="sng" dirty="0">
                <a:solidFill>
                  <a:schemeClr val="accent1">
                    <a:lumMod val="10000"/>
                  </a:schemeClr>
                </a:solidFill>
                <a:latin typeface="+mj-ea"/>
                <a:ea typeface="+mj-ea"/>
              </a:rPr>
              <a:t>。</a:t>
            </a:r>
            <a:endParaRPr lang="zh-CN" altLang="en-GB" sz="1800" u="sng" dirty="0">
              <a:solidFill>
                <a:schemeClr val="accent1">
                  <a:lumMod val="10000"/>
                </a:schemeClr>
              </a:solidFill>
              <a:latin typeface="+mj-ea"/>
              <a:ea typeface="+mj-ea"/>
            </a:endParaRPr>
          </a:p>
          <a:p>
            <a:pPr indent="457200"/>
            <a:r>
              <a:rPr lang="zh-CN" altLang="en-US" sz="1800" dirty="0">
                <a:solidFill>
                  <a:srgbClr val="FF0000"/>
                </a:solidFill>
                <a:latin typeface="+mj-ea"/>
                <a:ea typeface="+mj-ea"/>
              </a:rPr>
              <a:t>德国</a:t>
            </a:r>
            <a:r>
              <a:rPr lang="zh-CN" altLang="en-US" sz="1800" dirty="0">
                <a:solidFill>
                  <a:schemeClr val="accent1">
                    <a:lumMod val="10000"/>
                  </a:schemeClr>
                </a:solidFill>
                <a:latin typeface="+mj-ea"/>
                <a:ea typeface="+mj-ea"/>
              </a:rPr>
              <a:t>对</a:t>
            </a:r>
            <a:r>
              <a:rPr lang="zh-CN" altLang="en-US" sz="1800" u="sng" dirty="0">
                <a:solidFill>
                  <a:srgbClr val="FF0000"/>
                </a:solidFill>
                <a:latin typeface="+mj-ea"/>
                <a:ea typeface="+mj-ea"/>
              </a:rPr>
              <a:t>科研失信</a:t>
            </a:r>
            <a:r>
              <a:rPr lang="zh-CN" altLang="en-US" sz="1800" u="sng" dirty="0">
                <a:solidFill>
                  <a:schemeClr val="accent1">
                    <a:lumMod val="10000"/>
                  </a:schemeClr>
                </a:solidFill>
                <a:latin typeface="+mj-ea"/>
                <a:ea typeface="+mj-ea"/>
              </a:rPr>
              <a:t>的定义，是从科研诚信的角度出发，指出科研人员不能伪造修改数据、不能出现剽窃、欺诈行为，更不能强行侵占他人的成果。</a:t>
            </a:r>
            <a:endParaRPr lang="en-US" altLang="zh-CN" sz="1800" dirty="0">
              <a:solidFill>
                <a:schemeClr val="accent1">
                  <a:lumMod val="10000"/>
                </a:schemeClr>
              </a:solidFill>
              <a:latin typeface="+mj-ea"/>
              <a:ea typeface="+mj-ea"/>
            </a:endParaRPr>
          </a:p>
          <a:p>
            <a:pPr indent="457200"/>
            <a:r>
              <a:rPr lang="zh-CN" altLang="en-US" sz="1800" dirty="0">
                <a:solidFill>
                  <a:srgbClr val="FF0000"/>
                </a:solidFill>
                <a:latin typeface="+mj-ea"/>
                <a:ea typeface="+mj-ea"/>
              </a:rPr>
              <a:t>瑞典</a:t>
            </a:r>
            <a:r>
              <a:rPr lang="zh-CN" altLang="en-US" sz="1800" dirty="0">
                <a:solidFill>
                  <a:schemeClr val="accent1">
                    <a:lumMod val="10000"/>
                  </a:schemeClr>
                </a:solidFill>
                <a:latin typeface="+mj-ea"/>
                <a:ea typeface="+mj-ea"/>
              </a:rPr>
              <a:t>认为，</a:t>
            </a:r>
            <a:r>
              <a:rPr lang="zh-CN" altLang="en-US" sz="1800" u="sng" dirty="0">
                <a:solidFill>
                  <a:schemeClr val="accent1">
                    <a:lumMod val="10000"/>
                  </a:schemeClr>
                </a:solidFill>
                <a:latin typeface="+mj-ea"/>
                <a:ea typeface="+mj-ea"/>
              </a:rPr>
              <a:t>有意捏造数据来修改研究进程、剽窃其他研究者成果、修改研究进程的行为即为</a:t>
            </a:r>
            <a:r>
              <a:rPr lang="zh-CN" altLang="en-US" sz="1800" u="sng" dirty="0">
                <a:solidFill>
                  <a:srgbClr val="FF0000"/>
                </a:solidFill>
                <a:latin typeface="+mj-ea"/>
                <a:ea typeface="+mj-ea"/>
              </a:rPr>
              <a:t>学术不端</a:t>
            </a:r>
            <a:r>
              <a:rPr lang="zh-CN" altLang="en-US" sz="1800" u="sng" dirty="0">
                <a:solidFill>
                  <a:schemeClr val="accent1">
                    <a:lumMod val="10000"/>
                  </a:schemeClr>
                </a:solidFill>
                <a:latin typeface="+mj-ea"/>
                <a:ea typeface="+mj-ea"/>
              </a:rPr>
              <a:t>。</a:t>
            </a:r>
            <a:endParaRPr lang="zh-CN" altLang="en-US" sz="1800" u="sng" dirty="0">
              <a:solidFill>
                <a:schemeClr val="accent1">
                  <a:lumMod val="10000"/>
                </a:schemeClr>
              </a:solidFill>
              <a:latin typeface="+mj-ea"/>
              <a:ea typeface="+mj-ea"/>
            </a:endParaRPr>
          </a:p>
        </p:txBody>
      </p:sp>
      <p:sp>
        <p:nvSpPr>
          <p:cNvPr id="7" name="矩形 6"/>
          <p:cNvSpPr/>
          <p:nvPr/>
        </p:nvSpPr>
        <p:spPr>
          <a:xfrm>
            <a:off x="-1588" y="187920"/>
            <a:ext cx="9144635" cy="369332"/>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科研失信行为</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4"/>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50402" y="928078"/>
            <a:ext cx="7773395" cy="3969385"/>
          </a:xfrm>
          <a:prstGeom prst="rect">
            <a:avLst/>
          </a:prstGeom>
          <a:noFill/>
        </p:spPr>
        <p:txBody>
          <a:bodyPr wrap="square">
            <a:spAutoFit/>
          </a:bodyPr>
          <a:lstStyle/>
          <a:p>
            <a:pPr indent="457200"/>
            <a:r>
              <a:rPr lang="zh-CN" altLang="en-US" sz="1800" dirty="0">
                <a:solidFill>
                  <a:srgbClr val="FF0000"/>
                </a:solidFill>
                <a:latin typeface="+mj-ea"/>
                <a:ea typeface="+mj-ea"/>
              </a:rPr>
              <a:t>我国：</a:t>
            </a:r>
            <a:endParaRPr lang="zh-CN" altLang="en-US" sz="1800" dirty="0">
              <a:solidFill>
                <a:srgbClr val="FF0000"/>
              </a:solidFill>
              <a:latin typeface="+mj-ea"/>
              <a:ea typeface="+mj-ea"/>
            </a:endParaRPr>
          </a:p>
          <a:p>
            <a:pPr indent="457200"/>
            <a:r>
              <a:rPr lang="en-US" altLang="zh-CN" sz="1800" dirty="0">
                <a:solidFill>
                  <a:schemeClr val="accent1">
                    <a:lumMod val="10000"/>
                  </a:schemeClr>
                </a:solidFill>
                <a:latin typeface="+mj-ea"/>
                <a:ea typeface="+mj-ea"/>
              </a:rPr>
              <a:t>2006</a:t>
            </a:r>
            <a:r>
              <a:rPr lang="zh-CN" altLang="en-US" sz="1800" dirty="0">
                <a:solidFill>
                  <a:schemeClr val="accent1">
                    <a:lumMod val="10000"/>
                  </a:schemeClr>
                </a:solidFill>
                <a:latin typeface="+mj-ea"/>
                <a:ea typeface="+mj-ea"/>
              </a:rPr>
              <a:t>年科学技术部（简称科技部）颁布了</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国家科技计划实施中科研不端行为处理办法（试行</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，政策采用了概括和列举相结合的方式，将</a:t>
            </a:r>
            <a:r>
              <a:rPr lang="zh-CN" altLang="en-US" sz="1800" u="sng" dirty="0">
                <a:solidFill>
                  <a:srgbClr val="FF0000"/>
                </a:solidFill>
                <a:latin typeface="+mj-ea"/>
                <a:ea typeface="+mj-ea"/>
              </a:rPr>
              <a:t>科研不端行为</a:t>
            </a:r>
            <a:r>
              <a:rPr lang="zh-CN" altLang="en-US" sz="1800" dirty="0">
                <a:solidFill>
                  <a:schemeClr val="accent1">
                    <a:lumMod val="10000"/>
                  </a:schemeClr>
                </a:solidFill>
                <a:latin typeface="+mj-ea"/>
                <a:ea typeface="+mj-ea"/>
              </a:rPr>
              <a:t>定义为 </a:t>
            </a:r>
            <a:r>
              <a:rPr lang="zh-CN" altLang="en-US" sz="1800" u="sng" dirty="0">
                <a:solidFill>
                  <a:schemeClr val="accent1">
                    <a:lumMod val="10000"/>
                  </a:schemeClr>
                </a:solidFill>
                <a:latin typeface="+mj-ea"/>
                <a:ea typeface="+mj-ea"/>
              </a:rPr>
              <a:t>“违反科学共同体公认的科研行为准则的行为，将科研不端行为定义为包括提供职称、简历以及研究基础等虚假信息，抄袭、剽窃他人科研成果，捏造或篡改科研数据等六大类。</a:t>
            </a:r>
            <a:endParaRPr lang="en-US" altLang="zh-CN" sz="1800" dirty="0">
              <a:solidFill>
                <a:schemeClr val="accent1">
                  <a:lumMod val="10000"/>
                </a:schemeClr>
              </a:solidFill>
              <a:latin typeface="+mj-ea"/>
              <a:ea typeface="+mj-ea"/>
            </a:endParaRPr>
          </a:p>
          <a:p>
            <a:pPr indent="457200"/>
            <a:r>
              <a:rPr lang="en-US" altLang="zh-CN" sz="1800" dirty="0">
                <a:solidFill>
                  <a:schemeClr val="accent1">
                    <a:lumMod val="10000"/>
                  </a:schemeClr>
                </a:solidFill>
                <a:latin typeface="+mj-ea"/>
                <a:ea typeface="+mj-ea"/>
              </a:rPr>
              <a:t>2007</a:t>
            </a:r>
            <a:r>
              <a:rPr lang="zh-CN" altLang="en-US" sz="1800" dirty="0">
                <a:solidFill>
                  <a:schemeClr val="accent1">
                    <a:lumMod val="10000"/>
                  </a:schemeClr>
                </a:solidFill>
                <a:latin typeface="+mj-ea"/>
                <a:ea typeface="+mj-ea"/>
              </a:rPr>
              <a:t>年中国科学院在</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关于加强科研行为规范建设的意见</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中规定</a:t>
            </a:r>
            <a:r>
              <a:rPr lang="zh-CN" altLang="en-US" sz="1800" u="sng" dirty="0">
                <a:solidFill>
                  <a:srgbClr val="FF0000"/>
                </a:solidFill>
                <a:latin typeface="+mj-ea"/>
                <a:ea typeface="+mj-ea"/>
              </a:rPr>
              <a:t>科研不端行为</a:t>
            </a:r>
            <a:r>
              <a:rPr lang="zh-CN" altLang="en-US" sz="1800" dirty="0">
                <a:solidFill>
                  <a:schemeClr val="accent1">
                    <a:lumMod val="10000"/>
                  </a:schemeClr>
                </a:solidFill>
                <a:latin typeface="+mj-ea"/>
                <a:ea typeface="+mj-ea"/>
              </a:rPr>
              <a:t>是“</a:t>
            </a:r>
            <a:r>
              <a:rPr lang="zh-CN" altLang="en-US" sz="1800" u="sng" dirty="0">
                <a:solidFill>
                  <a:schemeClr val="accent1">
                    <a:lumMod val="10000"/>
                  </a:schemeClr>
                </a:solidFill>
                <a:latin typeface="+mj-ea"/>
                <a:ea typeface="+mj-ea"/>
              </a:rPr>
              <a:t>研究和学术领域内的各种编造、造假、剽窃和其他违背科学共同体公认道德的行为”，定义还详细列举了科研不端行为的六大类型，并强调对科研中非有意的错误和不足，对评价方法或结果的解释、判断错误等不属于科研不端行为。</a:t>
            </a:r>
            <a:endParaRPr lang="en-US" altLang="zh-CN" sz="1800" u="sng" dirty="0">
              <a:solidFill>
                <a:schemeClr val="accent1">
                  <a:lumMod val="10000"/>
                </a:schemeClr>
              </a:solidFill>
              <a:latin typeface="+mj-ea"/>
              <a:ea typeface="+mj-ea"/>
            </a:endParaRPr>
          </a:p>
          <a:p>
            <a:pPr indent="457200"/>
            <a:r>
              <a:rPr lang="en-US" altLang="zh-CN" sz="1800" dirty="0">
                <a:solidFill>
                  <a:schemeClr val="accent1">
                    <a:lumMod val="10000"/>
                  </a:schemeClr>
                </a:solidFill>
                <a:latin typeface="+mj-ea"/>
                <a:ea typeface="+mj-ea"/>
              </a:rPr>
              <a:t>2009 </a:t>
            </a:r>
            <a:r>
              <a:rPr lang="zh-CN" altLang="en-US" sz="1800" dirty="0">
                <a:solidFill>
                  <a:schemeClr val="accent1">
                    <a:lumMod val="10000"/>
                  </a:schemeClr>
                </a:solidFill>
                <a:latin typeface="+mj-ea"/>
                <a:ea typeface="+mj-ea"/>
              </a:rPr>
              <a:t>年，教育部在</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关于严肃处理高等学校</a:t>
            </a:r>
            <a:r>
              <a:rPr lang="zh-CN" altLang="en-US" sz="1800" u="sng" dirty="0">
                <a:solidFill>
                  <a:srgbClr val="FF0000"/>
                </a:solidFill>
                <a:latin typeface="+mj-ea"/>
                <a:ea typeface="+mj-ea"/>
              </a:rPr>
              <a:t>学术不端行为</a:t>
            </a:r>
            <a:r>
              <a:rPr lang="zh-CN" altLang="en-US" sz="1800" dirty="0">
                <a:solidFill>
                  <a:schemeClr val="accent1">
                    <a:lumMod val="10000"/>
                  </a:schemeClr>
                </a:solidFill>
                <a:latin typeface="+mj-ea"/>
                <a:ea typeface="+mj-ea"/>
              </a:rPr>
              <a:t>的通知</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中采用列举的方式将科研不端行为细化为针对所有研究领域的</a:t>
            </a:r>
            <a:r>
              <a:rPr lang="zh-CN" altLang="en-US" sz="1800" u="sng" dirty="0">
                <a:solidFill>
                  <a:schemeClr val="accent1">
                    <a:lumMod val="10000"/>
                  </a:schemeClr>
                </a:solidFill>
                <a:latin typeface="+mj-ea"/>
                <a:ea typeface="+mj-ea"/>
              </a:rPr>
              <a:t>七大类行为，包括伪造、篡改、剽窃、侵占他人学术成果、不当署名等。</a:t>
            </a:r>
            <a:endParaRPr lang="zh-CN" altLang="en-US" sz="1800" u="sng" dirty="0">
              <a:solidFill>
                <a:schemeClr val="accent1">
                  <a:lumMod val="10000"/>
                </a:schemeClr>
              </a:solidFill>
              <a:latin typeface="+mj-ea"/>
              <a:ea typeface="+mj-ea"/>
            </a:endParaRPr>
          </a:p>
        </p:txBody>
      </p:sp>
      <p:sp>
        <p:nvSpPr>
          <p:cNvPr id="7" name="矩形 6"/>
          <p:cNvSpPr/>
          <p:nvPr/>
        </p:nvSpPr>
        <p:spPr>
          <a:xfrm>
            <a:off x="-1588" y="187920"/>
            <a:ext cx="9144635" cy="369332"/>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科研失信行为</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06913" y="745014"/>
            <a:ext cx="7484110" cy="4276725"/>
          </a:xfrm>
          <a:prstGeom prst="rect">
            <a:avLst/>
          </a:prstGeom>
          <a:noFill/>
        </p:spPr>
        <p:txBody>
          <a:bodyPr wrap="square">
            <a:spAutoFit/>
          </a:bodyPr>
          <a:lstStyle/>
          <a:p>
            <a:r>
              <a:rPr lang="zh-CN" altLang="en-US" sz="1600" b="1" u="sng" kern="0" cap="all" dirty="0">
                <a:ln w="0">
                  <a:noFill/>
                </a:ln>
                <a:solidFill>
                  <a:schemeClr val="accent1">
                    <a:lumMod val="10000"/>
                  </a:schemeClr>
                </a:solidFill>
                <a:latin typeface="微软雅黑" panose="020B0503020204020204" pitchFamily="34" charset="-122"/>
              </a:rPr>
              <a:t>科研</a:t>
            </a:r>
            <a:r>
              <a:rPr lang="zh-CN" altLang="en-US" sz="1600" b="1" u="sng" kern="0" cap="all" dirty="0">
                <a:ln w="0">
                  <a:noFill/>
                </a:ln>
                <a:solidFill>
                  <a:schemeClr val="accent1">
                    <a:lumMod val="10000"/>
                  </a:schemeClr>
                </a:solidFill>
                <a:latin typeface="微软雅黑" panose="020B0503020204020204" pitchFamily="34" charset="-122"/>
              </a:rPr>
              <a:t>失信行为调查处理规则</a:t>
            </a:r>
            <a:endParaRPr lang="zh-CN" altLang="zh-CN" sz="1600" b="1" kern="0" cap="all" dirty="0">
              <a:ln w="0">
                <a:noFill/>
              </a:ln>
              <a:solidFill>
                <a:schemeClr val="accent1">
                  <a:lumMod val="10000"/>
                </a:schemeClr>
              </a:solidFill>
              <a:latin typeface="微软雅黑" panose="020B0503020204020204" pitchFamily="34" charset="-122"/>
            </a:endParaRPr>
          </a:p>
          <a:p>
            <a:r>
              <a:rPr lang="zh-CN" altLang="en-US" sz="1600" b="1" dirty="0">
                <a:solidFill>
                  <a:schemeClr val="accent1">
                    <a:lumMod val="10000"/>
                  </a:schemeClr>
                </a:solidFill>
              </a:rPr>
              <a:t>第二条</a:t>
            </a:r>
            <a:r>
              <a:rPr lang="zh-CN" altLang="en-US" sz="1600" dirty="0">
                <a:solidFill>
                  <a:schemeClr val="accent1">
                    <a:lumMod val="10000"/>
                  </a:schemeClr>
                </a:solidFill>
              </a:rPr>
              <a:t> 本规则所称的科研失信行为，是指在科学研究及相关活动中发生的违反科学研究行为准则与规范的行为，包括：</a:t>
            </a:r>
            <a:br>
              <a:rPr lang="zh-CN" altLang="en-US" sz="1600" u="sng" dirty="0">
                <a:solidFill>
                  <a:srgbClr val="FF0000"/>
                </a:solidFill>
              </a:rPr>
            </a:br>
            <a:r>
              <a:rPr lang="zh-CN" altLang="en-US" sz="1600" dirty="0">
                <a:solidFill>
                  <a:schemeClr val="accent1">
                    <a:lumMod val="10000"/>
                  </a:schemeClr>
                </a:solidFill>
              </a:rPr>
              <a:t>    （一）</a:t>
            </a:r>
            <a:r>
              <a:rPr lang="zh-CN" altLang="en-US" sz="1600" dirty="0">
                <a:solidFill>
                  <a:srgbClr val="FF0000"/>
                </a:solidFill>
              </a:rPr>
              <a:t>抄袭剽窃、侵占</a:t>
            </a:r>
            <a:r>
              <a:rPr lang="zh-CN" altLang="en-US" sz="1600" dirty="0">
                <a:solidFill>
                  <a:schemeClr val="accent1">
                    <a:lumMod val="10000"/>
                  </a:schemeClr>
                </a:solidFill>
              </a:rPr>
              <a:t>他人研究成果或项目申请书；</a:t>
            </a:r>
            <a:br>
              <a:rPr lang="zh-CN" altLang="en-US" sz="1600" dirty="0">
                <a:solidFill>
                  <a:schemeClr val="accent1">
                    <a:lumMod val="10000"/>
                  </a:schemeClr>
                </a:solidFill>
              </a:rPr>
            </a:br>
            <a:r>
              <a:rPr lang="zh-CN" altLang="en-US" sz="1600" dirty="0">
                <a:solidFill>
                  <a:schemeClr val="accent1">
                    <a:lumMod val="10000"/>
                  </a:schemeClr>
                </a:solidFill>
              </a:rPr>
              <a:t>    （二）</a:t>
            </a:r>
            <a:r>
              <a:rPr lang="zh-CN" altLang="en-US" sz="1600" dirty="0">
                <a:solidFill>
                  <a:srgbClr val="FF0000"/>
                </a:solidFill>
              </a:rPr>
              <a:t>编造</a:t>
            </a:r>
            <a:r>
              <a:rPr lang="zh-CN" altLang="en-US" sz="1600" dirty="0">
                <a:solidFill>
                  <a:schemeClr val="accent1">
                    <a:lumMod val="10000"/>
                  </a:schemeClr>
                </a:solidFill>
              </a:rPr>
              <a:t>研究过程，</a:t>
            </a:r>
            <a:r>
              <a:rPr lang="zh-CN" altLang="en-US" sz="1600" dirty="0">
                <a:solidFill>
                  <a:srgbClr val="FF0000"/>
                </a:solidFill>
              </a:rPr>
              <a:t>伪造</a:t>
            </a:r>
            <a:r>
              <a:rPr lang="zh-CN" altLang="en-US" sz="1600" dirty="0">
                <a:solidFill>
                  <a:schemeClr val="accent1">
                    <a:lumMod val="10000"/>
                  </a:schemeClr>
                </a:solidFill>
              </a:rPr>
              <a:t>研究成果、</a:t>
            </a:r>
            <a:r>
              <a:rPr lang="zh-CN" altLang="en-US" sz="1600" dirty="0">
                <a:solidFill>
                  <a:srgbClr val="FF0000"/>
                </a:solidFill>
              </a:rPr>
              <a:t>买卖</a:t>
            </a:r>
            <a:r>
              <a:rPr lang="zh-CN" altLang="en-US" sz="1600" dirty="0">
                <a:solidFill>
                  <a:schemeClr val="accent1">
                    <a:lumMod val="10000"/>
                  </a:schemeClr>
                </a:solidFill>
              </a:rPr>
              <a:t>实验研究数据，</a:t>
            </a:r>
            <a:r>
              <a:rPr lang="zh-CN" altLang="en-US" sz="1600" dirty="0">
                <a:solidFill>
                  <a:srgbClr val="FF0000"/>
                </a:solidFill>
              </a:rPr>
              <a:t>伪造、篡改实验</a:t>
            </a:r>
            <a:r>
              <a:rPr lang="zh-CN" altLang="en-US" sz="1600" dirty="0">
                <a:solidFill>
                  <a:schemeClr val="accent1">
                    <a:lumMod val="10000"/>
                  </a:schemeClr>
                </a:solidFill>
              </a:rPr>
              <a:t>研究数据、图表、结论、检测报告或用户使用报告等；</a:t>
            </a:r>
            <a:br>
              <a:rPr lang="zh-CN" altLang="en-US" sz="1600" dirty="0">
                <a:solidFill>
                  <a:schemeClr val="accent1">
                    <a:lumMod val="10000"/>
                  </a:schemeClr>
                </a:solidFill>
              </a:rPr>
            </a:br>
            <a:r>
              <a:rPr lang="zh-CN" altLang="en-US" sz="1600" dirty="0">
                <a:solidFill>
                  <a:schemeClr val="accent1">
                    <a:lumMod val="10000"/>
                  </a:schemeClr>
                </a:solidFill>
              </a:rPr>
              <a:t>    （三）</a:t>
            </a:r>
            <a:r>
              <a:rPr lang="zh-CN" altLang="en-US" sz="1600" dirty="0">
                <a:solidFill>
                  <a:srgbClr val="FF0000"/>
                </a:solidFill>
              </a:rPr>
              <a:t>买卖、代写、代投</a:t>
            </a:r>
            <a:r>
              <a:rPr lang="zh-CN" altLang="en-US" sz="1600" dirty="0">
                <a:solidFill>
                  <a:schemeClr val="accent1">
                    <a:lumMod val="10000"/>
                  </a:schemeClr>
                </a:solidFill>
              </a:rPr>
              <a:t>论文或项目申报验收材料等，虚构同行评议专家及评议意见；</a:t>
            </a:r>
            <a:br>
              <a:rPr lang="zh-CN" altLang="en-US" sz="1600" dirty="0">
                <a:solidFill>
                  <a:schemeClr val="accent1">
                    <a:lumMod val="10000"/>
                  </a:schemeClr>
                </a:solidFill>
              </a:rPr>
            </a:br>
            <a:r>
              <a:rPr lang="zh-CN" altLang="en-US" sz="1600" dirty="0">
                <a:solidFill>
                  <a:schemeClr val="accent1">
                    <a:lumMod val="10000"/>
                  </a:schemeClr>
                </a:solidFill>
              </a:rPr>
              <a:t>    （四）以故意提供虚假信息等</a:t>
            </a:r>
            <a:r>
              <a:rPr lang="zh-CN" altLang="en-US" sz="1600" dirty="0">
                <a:solidFill>
                  <a:srgbClr val="FF0000"/>
                </a:solidFill>
              </a:rPr>
              <a:t>弄虚作假</a:t>
            </a:r>
            <a:r>
              <a:rPr lang="zh-CN" altLang="en-US" sz="1600" dirty="0">
                <a:solidFill>
                  <a:schemeClr val="accent1">
                    <a:lumMod val="10000"/>
                  </a:schemeClr>
                </a:solidFill>
              </a:rPr>
              <a:t>的方式或采取</a:t>
            </a:r>
            <a:r>
              <a:rPr lang="zh-CN" altLang="en-US" sz="1600" dirty="0">
                <a:solidFill>
                  <a:srgbClr val="FF0000"/>
                </a:solidFill>
              </a:rPr>
              <a:t>请托、贿赂、利益交换</a:t>
            </a:r>
            <a:r>
              <a:rPr lang="zh-CN" altLang="en-US" sz="1600" dirty="0">
                <a:solidFill>
                  <a:schemeClr val="accent1">
                    <a:lumMod val="10000"/>
                  </a:schemeClr>
                </a:solidFill>
              </a:rPr>
              <a:t>等不正当手段获得科研活动审批，获取科技计划项目（专项、基金等）、科研经费、奖励、荣誉、职务职称等；</a:t>
            </a:r>
            <a:br>
              <a:rPr lang="zh-CN" altLang="en-US" sz="1600" dirty="0">
                <a:solidFill>
                  <a:schemeClr val="accent1">
                    <a:lumMod val="10000"/>
                  </a:schemeClr>
                </a:solidFill>
              </a:rPr>
            </a:br>
            <a:r>
              <a:rPr lang="zh-CN" altLang="en-US" sz="1600" dirty="0">
                <a:solidFill>
                  <a:schemeClr val="accent1">
                    <a:lumMod val="10000"/>
                  </a:schemeClr>
                </a:solidFill>
              </a:rPr>
              <a:t>    （五）以</a:t>
            </a:r>
            <a:r>
              <a:rPr lang="zh-CN" altLang="en-US" sz="1600" dirty="0">
                <a:solidFill>
                  <a:srgbClr val="FF0000"/>
                </a:solidFill>
              </a:rPr>
              <a:t>弄虚作假方式</a:t>
            </a:r>
            <a:r>
              <a:rPr lang="zh-CN" altLang="en-US" sz="1600" dirty="0">
                <a:solidFill>
                  <a:schemeClr val="accent1">
                    <a:lumMod val="10000"/>
                  </a:schemeClr>
                </a:solidFill>
              </a:rPr>
              <a:t>获得科技伦理审查批准，或</a:t>
            </a:r>
            <a:r>
              <a:rPr lang="zh-CN" altLang="en-US" sz="1600" dirty="0">
                <a:solidFill>
                  <a:srgbClr val="FF0000"/>
                </a:solidFill>
              </a:rPr>
              <a:t>伪造、篡改</a:t>
            </a:r>
            <a:r>
              <a:rPr lang="zh-CN" altLang="en-US" sz="1600" dirty="0">
                <a:solidFill>
                  <a:schemeClr val="accent1">
                    <a:lumMod val="10000"/>
                  </a:schemeClr>
                </a:solidFill>
              </a:rPr>
              <a:t>科技伦理审查批准文件等；</a:t>
            </a:r>
            <a:br>
              <a:rPr lang="zh-CN" altLang="en-US" sz="1600" dirty="0">
                <a:solidFill>
                  <a:schemeClr val="accent1">
                    <a:lumMod val="10000"/>
                  </a:schemeClr>
                </a:solidFill>
              </a:rPr>
            </a:br>
            <a:r>
              <a:rPr lang="zh-CN" altLang="en-US" sz="1600" dirty="0">
                <a:solidFill>
                  <a:schemeClr val="accent1">
                    <a:lumMod val="10000"/>
                  </a:schemeClr>
                </a:solidFill>
              </a:rPr>
              <a:t>    （六）</a:t>
            </a:r>
            <a:r>
              <a:rPr lang="zh-CN" altLang="en-US" sz="1600" dirty="0">
                <a:solidFill>
                  <a:srgbClr val="FF0000"/>
                </a:solidFill>
              </a:rPr>
              <a:t>无实质学术贡献</a:t>
            </a:r>
            <a:r>
              <a:rPr lang="zh-CN" altLang="en-US" sz="1600" dirty="0">
                <a:solidFill>
                  <a:schemeClr val="accent1">
                    <a:lumMod val="10000"/>
                  </a:schemeClr>
                </a:solidFill>
              </a:rPr>
              <a:t>署名等违反论文、奖励、专利等</a:t>
            </a:r>
            <a:r>
              <a:rPr lang="zh-CN" altLang="en-US" sz="1600" dirty="0">
                <a:solidFill>
                  <a:srgbClr val="FF0000"/>
                </a:solidFill>
              </a:rPr>
              <a:t>署名规范</a:t>
            </a:r>
            <a:r>
              <a:rPr lang="zh-CN" altLang="en-US" sz="1600" dirty="0">
                <a:solidFill>
                  <a:schemeClr val="accent1">
                    <a:lumMod val="10000"/>
                  </a:schemeClr>
                </a:solidFill>
              </a:rPr>
              <a:t>的行为</a:t>
            </a:r>
            <a:r>
              <a:rPr lang="zh-CN" altLang="en-US" sz="1600" dirty="0">
                <a:solidFill>
                  <a:srgbClr val="FF0000"/>
                </a:solidFill>
              </a:rPr>
              <a:t>；</a:t>
            </a:r>
            <a:endParaRPr lang="zh-CN" altLang="en-US" sz="1600" dirty="0">
              <a:solidFill>
                <a:srgbClr val="FF0000"/>
              </a:solidFill>
            </a:endParaRPr>
          </a:p>
          <a:p>
            <a:pPr algn="l">
              <a:buClrTx/>
              <a:buSzTx/>
              <a:buFontTx/>
            </a:pPr>
            <a:r>
              <a:rPr lang="zh-CN" altLang="en-US" sz="1600" dirty="0">
                <a:solidFill>
                  <a:srgbClr val="FF0000"/>
                </a:solidFill>
              </a:rPr>
              <a:t> </a:t>
            </a:r>
            <a:r>
              <a:rPr lang="en-US" altLang="zh-CN" sz="1600" dirty="0">
                <a:solidFill>
                  <a:srgbClr val="FF0000"/>
                </a:solidFill>
              </a:rPr>
              <a:t>   </a:t>
            </a:r>
            <a:r>
              <a:rPr lang="zh-CN" altLang="en-US" sz="1600" dirty="0">
                <a:solidFill>
                  <a:schemeClr val="accent5"/>
                </a:solidFill>
              </a:rPr>
              <a:t>（</a:t>
            </a:r>
            <a:r>
              <a:rPr lang="zh-CN" altLang="en-US" sz="1600" dirty="0">
                <a:solidFill>
                  <a:schemeClr val="accent1">
                    <a:lumMod val="10000"/>
                  </a:schemeClr>
                </a:solidFill>
              </a:rPr>
              <a:t>七）重复发表、引用于论文内容无关的文献、要求作者非必要地引用特定文献等</a:t>
            </a:r>
            <a:r>
              <a:rPr lang="zh-CN" altLang="en-US" sz="1600" dirty="0">
                <a:solidFill>
                  <a:srgbClr val="FF0000"/>
                </a:solidFill>
              </a:rPr>
              <a:t>违反学术出版规范</a:t>
            </a:r>
            <a:r>
              <a:rPr lang="zh-CN" altLang="en-US" sz="1600" dirty="0">
                <a:solidFill>
                  <a:schemeClr val="accent1">
                    <a:lumMod val="10000"/>
                  </a:schemeClr>
                </a:solidFill>
              </a:rPr>
              <a:t>的行为；</a:t>
            </a:r>
            <a:endParaRPr lang="zh-CN" altLang="en-US" sz="1600" dirty="0">
              <a:solidFill>
                <a:schemeClr val="accent1">
                  <a:lumMod val="10000"/>
                </a:schemeClr>
              </a:solidFill>
            </a:endParaRPr>
          </a:p>
          <a:p>
            <a:r>
              <a:rPr lang="zh-CN" altLang="en-US" sz="1600" dirty="0">
                <a:solidFill>
                  <a:schemeClr val="accent1">
                    <a:lumMod val="10000"/>
                  </a:schemeClr>
                </a:solidFill>
              </a:rPr>
              <a:t>    （</a:t>
            </a:r>
            <a:r>
              <a:rPr lang="zh-CN" altLang="en-US" sz="1600" dirty="0">
                <a:solidFill>
                  <a:schemeClr val="accent1">
                    <a:lumMod val="10000"/>
                  </a:schemeClr>
                </a:solidFill>
              </a:rPr>
              <a:t>八）其他科研失信行为。</a:t>
            </a:r>
            <a:endParaRPr lang="zh-CN" altLang="en-US" sz="1600" dirty="0">
              <a:solidFill>
                <a:schemeClr val="accent1">
                  <a:lumMod val="10000"/>
                </a:schemeClr>
              </a:solidFill>
            </a:endParaRPr>
          </a:p>
        </p:txBody>
      </p:sp>
      <p:sp>
        <p:nvSpPr>
          <p:cNvPr id="7" name="矩形 6"/>
          <p:cNvSpPr/>
          <p:nvPr/>
        </p:nvSpPr>
        <p:spPr>
          <a:xfrm>
            <a:off x="-1588" y="187920"/>
            <a:ext cx="9144635" cy="369332"/>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19250" y="1028336"/>
            <a:ext cx="8290795" cy="3046095"/>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u="sng" dirty="0">
                <a:solidFill>
                  <a:schemeClr val="accent1">
                    <a:lumMod val="10000"/>
                  </a:schemeClr>
                </a:solidFill>
              </a:rPr>
              <a:t>1.</a:t>
            </a:r>
            <a:r>
              <a:rPr lang="zh-CN" altLang="en-US" sz="2000" b="1" u="sng" dirty="0">
                <a:solidFill>
                  <a:schemeClr val="accent1">
                    <a:lumMod val="10000"/>
                  </a:schemeClr>
                </a:solidFill>
              </a:rPr>
              <a:t>何谓抄袭？何谓剽窃？</a:t>
            </a:r>
            <a:r>
              <a:rPr lang="en-US" altLang="zh-CN" sz="2000" b="1" u="sng" dirty="0">
                <a:solidFill>
                  <a:schemeClr val="accent1">
                    <a:lumMod val="10000"/>
                  </a:schemeClr>
                </a:solidFill>
              </a:rPr>
              <a:t>--</a:t>
            </a:r>
            <a:r>
              <a:rPr lang="zh-CN" altLang="en-US" sz="2000" dirty="0">
                <a:sym typeface="+mn-ea"/>
              </a:rPr>
              <a:t>抄袭、剽窃、侵占</a:t>
            </a:r>
            <a:r>
              <a:rPr lang="zh-CN" altLang="en-US" sz="2000" dirty="0">
                <a:solidFill>
                  <a:schemeClr val="accent1">
                    <a:lumMod val="10000"/>
                  </a:schemeClr>
                </a:solidFill>
                <a:sym typeface="+mn-ea"/>
              </a:rPr>
              <a:t>他人研究成果或项目申请书</a:t>
            </a:r>
            <a:endParaRPr lang="zh-CN" altLang="en-US" sz="2000" b="1" u="sng" dirty="0">
              <a:solidFill>
                <a:schemeClr val="accent1">
                  <a:lumMod val="10000"/>
                </a:schemeClr>
              </a:solidFill>
            </a:endParaRPr>
          </a:p>
          <a:p>
            <a:endParaRPr lang="en-US" altLang="zh-CN" sz="2000" b="1" dirty="0">
              <a:solidFill>
                <a:schemeClr val="accent1">
                  <a:lumMod val="10000"/>
                </a:schemeClr>
              </a:solidFill>
            </a:endParaRPr>
          </a:p>
          <a:p>
            <a:r>
              <a:rPr lang="zh-CN" altLang="en-US" sz="2000" dirty="0">
                <a:solidFill>
                  <a:schemeClr val="accent3"/>
                </a:solidFill>
              </a:rPr>
              <a:t>       抄袭与剽窃是同一概念，构成抄袭和剽窃情形也大致相同。</a:t>
            </a:r>
            <a:endParaRPr lang="en-US" altLang="zh-CN" sz="2000" dirty="0">
              <a:solidFill>
                <a:schemeClr val="accent3"/>
              </a:solidFill>
            </a:endParaRPr>
          </a:p>
          <a:p>
            <a:pPr indent="457200"/>
            <a:r>
              <a:rPr lang="en-US" altLang="zh-CN" sz="2000" dirty="0">
                <a:solidFill>
                  <a:schemeClr val="accent1">
                    <a:lumMod val="10000"/>
                  </a:schemeClr>
                </a:solidFill>
                <a:latin typeface="+mj-ea"/>
              </a:rPr>
              <a:t>1999</a:t>
            </a:r>
            <a:r>
              <a:rPr lang="zh-CN" altLang="en-US" sz="2000" dirty="0">
                <a:solidFill>
                  <a:schemeClr val="accent1">
                    <a:lumMod val="10000"/>
                  </a:schemeClr>
                </a:solidFill>
                <a:latin typeface="+mj-ea"/>
              </a:rPr>
              <a:t>年，</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国家版权局版权管理司关于如何认定抄袭行为给青岛市版权局的答复</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中指出：“著作权法所称抄袭、剽窃，是同一概念，指将他人作品或者作品的片段窃为己有。”</a:t>
            </a:r>
            <a:r>
              <a:rPr lang="en-US" altLang="zh-CN" sz="2000" dirty="0">
                <a:solidFill>
                  <a:schemeClr val="accent1">
                    <a:lumMod val="10000"/>
                  </a:schemeClr>
                </a:solidFill>
                <a:latin typeface="+mj-ea"/>
              </a:rPr>
              <a:t>2001</a:t>
            </a:r>
            <a:r>
              <a:rPr lang="zh-CN" altLang="en-US" sz="2000" dirty="0">
                <a:solidFill>
                  <a:schemeClr val="accent1">
                    <a:lumMod val="10000"/>
                  </a:schemeClr>
                </a:solidFill>
                <a:latin typeface="+mj-ea"/>
              </a:rPr>
              <a:t>年修改著作权法时，“抄袭”一词被删除。</a:t>
            </a:r>
            <a:r>
              <a:rPr lang="en-US" altLang="zh-CN" sz="2000" dirty="0">
                <a:solidFill>
                  <a:schemeClr val="accent1">
                    <a:lumMod val="10000"/>
                  </a:schemeClr>
                </a:solidFill>
                <a:latin typeface="+mj-ea"/>
              </a:rPr>
              <a:t>2020</a:t>
            </a:r>
            <a:r>
              <a:rPr lang="zh-CN" altLang="en-US" sz="2000" dirty="0">
                <a:solidFill>
                  <a:schemeClr val="accent1">
                    <a:lumMod val="10000"/>
                  </a:schemeClr>
                </a:solidFill>
                <a:latin typeface="+mj-ea"/>
              </a:rPr>
              <a:t>年修改的</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著作权法</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第</a:t>
            </a:r>
            <a:r>
              <a:rPr lang="en-US" altLang="zh-CN" sz="2000" dirty="0">
                <a:solidFill>
                  <a:schemeClr val="accent1">
                    <a:lumMod val="10000"/>
                  </a:schemeClr>
                </a:solidFill>
                <a:latin typeface="+mj-ea"/>
              </a:rPr>
              <a:t>52</a:t>
            </a:r>
            <a:r>
              <a:rPr lang="zh-CN" altLang="en-US" sz="2000" dirty="0">
                <a:solidFill>
                  <a:schemeClr val="accent1">
                    <a:lumMod val="10000"/>
                  </a:schemeClr>
                </a:solidFill>
                <a:latin typeface="+mj-ea"/>
              </a:rPr>
              <a:t>条，属于侵犯著作权的行为的，包括“剽窃他人作品的”。</a:t>
            </a:r>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1589" y="187603"/>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312516" y="748824"/>
            <a:ext cx="8681013" cy="4661535"/>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rPr>
              <a:t>1.</a:t>
            </a:r>
            <a:r>
              <a:rPr lang="zh-CN" altLang="en-US" sz="2000" b="1" dirty="0">
                <a:solidFill>
                  <a:schemeClr val="accent1">
                    <a:lumMod val="10000"/>
                  </a:schemeClr>
                </a:solidFill>
              </a:rPr>
              <a:t>何谓剽窃？ </a:t>
            </a:r>
            <a:endParaRPr lang="en-US" altLang="zh-CN" sz="2000" b="1" dirty="0">
              <a:solidFill>
                <a:schemeClr val="accent1">
                  <a:lumMod val="10000"/>
                </a:schemeClr>
              </a:solidFill>
            </a:endParaRPr>
          </a:p>
          <a:p>
            <a:endParaRPr lang="en-US" altLang="zh-CN" sz="800" b="1" dirty="0">
              <a:solidFill>
                <a:schemeClr val="accent1">
                  <a:lumMod val="10000"/>
                </a:schemeClr>
              </a:solidFill>
            </a:endParaRPr>
          </a:p>
          <a:p>
            <a:pPr indent="457200"/>
            <a:r>
              <a:rPr lang="zh-CN" altLang="en-US" sz="1800" dirty="0">
                <a:solidFill>
                  <a:schemeClr val="accent1">
                    <a:lumMod val="10000"/>
                  </a:schemeClr>
                </a:solidFill>
                <a:latin typeface="+mn-ea"/>
                <a:ea typeface="+mn-ea"/>
              </a:rPr>
              <a:t>采用不当手段，窃取他人的观点、数据、图像、研究方法、文字表述等并以自己名义发表的行为。剽窃包括观点剽窃，数据剽窃，</a:t>
            </a:r>
            <a:r>
              <a:rPr lang="zh-CN" altLang="en-US" sz="1800" dirty="0">
                <a:solidFill>
                  <a:schemeClr val="accent1">
                    <a:lumMod val="10000"/>
                  </a:schemeClr>
                </a:solidFill>
              </a:rPr>
              <a:t>图片和音视频剽窃，研究</a:t>
            </a:r>
            <a:r>
              <a:rPr lang="en-US" altLang="zh-CN" sz="1800" dirty="0">
                <a:solidFill>
                  <a:schemeClr val="accent1">
                    <a:lumMod val="10000"/>
                  </a:schemeClr>
                </a:solidFill>
              </a:rPr>
              <a:t>(</a:t>
            </a:r>
            <a:r>
              <a:rPr lang="zh-CN" altLang="en-US" sz="1800" dirty="0">
                <a:solidFill>
                  <a:schemeClr val="accent1">
                    <a:lumMod val="10000"/>
                  </a:schemeClr>
                </a:solidFill>
              </a:rPr>
              <a:t>实验</a:t>
            </a:r>
            <a:r>
              <a:rPr lang="en-US" altLang="zh-CN" sz="1800" dirty="0">
                <a:solidFill>
                  <a:schemeClr val="accent1">
                    <a:lumMod val="10000"/>
                  </a:schemeClr>
                </a:solidFill>
              </a:rPr>
              <a:t>)</a:t>
            </a:r>
            <a:r>
              <a:rPr lang="zh-CN" altLang="en-US" sz="1800" dirty="0">
                <a:solidFill>
                  <a:schemeClr val="accent1">
                    <a:lumMod val="10000"/>
                  </a:schemeClr>
                </a:solidFill>
              </a:rPr>
              <a:t>方法剽窃，文字表述剽窃，整体剽窃，他人未发表成果剽窃。</a:t>
            </a:r>
            <a:endParaRPr lang="zh-CN" altLang="zh-CN" sz="1800" b="1" kern="0" cap="all" dirty="0">
              <a:ln w="0">
                <a:noFill/>
              </a:ln>
              <a:solidFill>
                <a:schemeClr val="accent2"/>
              </a:solidFill>
              <a:latin typeface="微软雅黑" panose="020B0503020204020204" pitchFamily="34" charset="-122"/>
            </a:endParaRPr>
          </a:p>
          <a:p>
            <a:pPr indent="457200"/>
            <a:endParaRPr lang="zh-CN" altLang="en-US" sz="800" dirty="0">
              <a:solidFill>
                <a:schemeClr val="accent1">
                  <a:lumMod val="10000"/>
                </a:schemeClr>
              </a:solidFill>
              <a:latin typeface="+mn-ea"/>
              <a:ea typeface="+mn-ea"/>
            </a:endParaRPr>
          </a:p>
          <a:p>
            <a:pPr indent="457200"/>
            <a:r>
              <a:rPr lang="zh-CN" altLang="en-US" sz="1800" u="sng" dirty="0">
                <a:solidFill>
                  <a:schemeClr val="accent1">
                    <a:lumMod val="10000"/>
                  </a:schemeClr>
                </a:solidFill>
                <a:latin typeface="+mn-ea"/>
                <a:ea typeface="+mn-ea"/>
              </a:rPr>
              <a:t>（</a:t>
            </a:r>
            <a:r>
              <a:rPr lang="en-US" altLang="zh-CN" sz="1800" u="sng" dirty="0">
                <a:solidFill>
                  <a:schemeClr val="accent1">
                    <a:lumMod val="10000"/>
                  </a:schemeClr>
                </a:solidFill>
                <a:latin typeface="+mn-ea"/>
                <a:ea typeface="+mn-ea"/>
              </a:rPr>
              <a:t>1</a:t>
            </a:r>
            <a:r>
              <a:rPr lang="zh-CN" altLang="en-US" sz="1800" u="sng" dirty="0">
                <a:solidFill>
                  <a:schemeClr val="accent1">
                    <a:lumMod val="10000"/>
                  </a:schemeClr>
                </a:solidFill>
                <a:latin typeface="+mn-ea"/>
                <a:ea typeface="+mn-ea"/>
              </a:rPr>
              <a:t>）观点剽窃</a:t>
            </a:r>
            <a:r>
              <a:rPr lang="zh-CN" altLang="en-US" sz="1800" u="sng" dirty="0">
                <a:solidFill>
                  <a:schemeClr val="accent1">
                    <a:lumMod val="10000"/>
                  </a:schemeClr>
                </a:solidFill>
                <a:sym typeface="+mn-ea"/>
              </a:rPr>
              <a:t>（</a:t>
            </a:r>
            <a:r>
              <a:rPr lang="en-US" altLang="zh-CN" sz="1800" u="sng" dirty="0">
                <a:solidFill>
                  <a:schemeClr val="accent1">
                    <a:lumMod val="10000"/>
                  </a:schemeClr>
                </a:solidFill>
                <a:sym typeface="+mn-ea"/>
              </a:rPr>
              <a:t>2</a:t>
            </a:r>
            <a:r>
              <a:rPr lang="zh-CN" altLang="en-US" sz="1800" u="sng" dirty="0">
                <a:solidFill>
                  <a:schemeClr val="accent1">
                    <a:lumMod val="10000"/>
                  </a:schemeClr>
                </a:solidFill>
                <a:sym typeface="+mn-ea"/>
              </a:rPr>
              <a:t>）数据剽窃（</a:t>
            </a:r>
            <a:r>
              <a:rPr lang="en-US" altLang="zh-CN" sz="1800" u="sng" dirty="0">
                <a:solidFill>
                  <a:schemeClr val="accent1">
                    <a:lumMod val="10000"/>
                  </a:schemeClr>
                </a:solidFill>
                <a:sym typeface="+mn-ea"/>
              </a:rPr>
              <a:t>3</a:t>
            </a:r>
            <a:r>
              <a:rPr lang="zh-CN" altLang="en-US" sz="1800" u="sng" dirty="0">
                <a:solidFill>
                  <a:schemeClr val="accent1">
                    <a:lumMod val="10000"/>
                  </a:schemeClr>
                </a:solidFill>
                <a:sym typeface="+mn-ea"/>
              </a:rPr>
              <a:t>）图片和音视频剽窃</a:t>
            </a:r>
            <a:endParaRPr lang="zh-CN" altLang="en-US" sz="1800" u="sng" dirty="0">
              <a:solidFill>
                <a:schemeClr val="accent1">
                  <a:lumMod val="10000"/>
                </a:schemeClr>
              </a:solidFill>
              <a:sym typeface="+mn-ea"/>
            </a:endParaRPr>
          </a:p>
          <a:p>
            <a:pPr indent="457200"/>
            <a:endParaRPr lang="zh-CN" altLang="en-US" sz="1800" u="sng" dirty="0">
              <a:solidFill>
                <a:schemeClr val="accent1">
                  <a:lumMod val="10000"/>
                </a:schemeClr>
              </a:solidFill>
            </a:endParaRPr>
          </a:p>
          <a:p>
            <a:pPr indent="457200"/>
            <a:r>
              <a:rPr lang="zh-CN" altLang="en-US" sz="1800" u="sng" dirty="0">
                <a:solidFill>
                  <a:schemeClr val="accent1">
                    <a:lumMod val="10000"/>
                  </a:schemeClr>
                </a:solidFill>
                <a:sym typeface="+mn-ea"/>
              </a:rPr>
              <a:t>（</a:t>
            </a:r>
            <a:r>
              <a:rPr lang="en-US" altLang="zh-CN" sz="1800" u="sng" dirty="0">
                <a:solidFill>
                  <a:schemeClr val="accent1">
                    <a:lumMod val="10000"/>
                  </a:schemeClr>
                </a:solidFill>
                <a:sym typeface="+mn-ea"/>
              </a:rPr>
              <a:t>4</a:t>
            </a:r>
            <a:r>
              <a:rPr lang="zh-CN" altLang="en-US" sz="1800" u="sng" dirty="0">
                <a:solidFill>
                  <a:schemeClr val="accent1">
                    <a:lumMod val="10000"/>
                  </a:schemeClr>
                </a:solidFill>
                <a:sym typeface="+mn-ea"/>
              </a:rPr>
              <a:t>）</a:t>
            </a:r>
            <a:r>
              <a:rPr lang="en-US" altLang="zh-CN" sz="1800" u="sng" dirty="0">
                <a:solidFill>
                  <a:schemeClr val="accent1">
                    <a:lumMod val="10000"/>
                  </a:schemeClr>
                </a:solidFill>
                <a:sym typeface="+mn-ea"/>
              </a:rPr>
              <a:t> </a:t>
            </a:r>
            <a:r>
              <a:rPr lang="zh-CN" altLang="en-US" sz="1800" u="sng" dirty="0">
                <a:solidFill>
                  <a:schemeClr val="accent1">
                    <a:lumMod val="10000"/>
                  </a:schemeClr>
                </a:solidFill>
                <a:sym typeface="+mn-ea"/>
              </a:rPr>
              <a:t>研究</a:t>
            </a:r>
            <a:r>
              <a:rPr lang="en-US" altLang="zh-CN" sz="1800" u="sng" dirty="0">
                <a:solidFill>
                  <a:schemeClr val="accent1">
                    <a:lumMod val="10000"/>
                  </a:schemeClr>
                </a:solidFill>
                <a:sym typeface="+mn-ea"/>
              </a:rPr>
              <a:t>(</a:t>
            </a:r>
            <a:r>
              <a:rPr lang="zh-CN" altLang="en-US" sz="1800" u="sng" dirty="0">
                <a:solidFill>
                  <a:schemeClr val="accent1">
                    <a:lumMod val="10000"/>
                  </a:schemeClr>
                </a:solidFill>
                <a:sym typeface="+mn-ea"/>
              </a:rPr>
              <a:t>实验</a:t>
            </a:r>
            <a:r>
              <a:rPr lang="en-US" altLang="zh-CN" sz="1800" u="sng" dirty="0">
                <a:solidFill>
                  <a:schemeClr val="accent1">
                    <a:lumMod val="10000"/>
                  </a:schemeClr>
                </a:solidFill>
                <a:sym typeface="+mn-ea"/>
              </a:rPr>
              <a:t>)</a:t>
            </a:r>
            <a:r>
              <a:rPr lang="zh-CN" altLang="en-US" sz="1800" u="sng" dirty="0">
                <a:solidFill>
                  <a:schemeClr val="accent1">
                    <a:lumMod val="10000"/>
                  </a:schemeClr>
                </a:solidFill>
                <a:sym typeface="+mn-ea"/>
              </a:rPr>
              <a:t>方法剽窃（</a:t>
            </a:r>
            <a:r>
              <a:rPr lang="en-US" altLang="zh-CN" sz="1800" u="sng" dirty="0">
                <a:solidFill>
                  <a:schemeClr val="accent1">
                    <a:lumMod val="10000"/>
                  </a:schemeClr>
                </a:solidFill>
                <a:sym typeface="+mn-ea"/>
              </a:rPr>
              <a:t>5</a:t>
            </a:r>
            <a:r>
              <a:rPr lang="zh-CN" altLang="en-US" sz="1800" u="sng" dirty="0">
                <a:solidFill>
                  <a:schemeClr val="accent1">
                    <a:lumMod val="10000"/>
                  </a:schemeClr>
                </a:solidFill>
                <a:sym typeface="+mn-ea"/>
              </a:rPr>
              <a:t>）文字表述剽窃</a:t>
            </a:r>
            <a:endParaRPr lang="zh-CN" altLang="en-US" sz="1800" u="sng" dirty="0">
              <a:solidFill>
                <a:schemeClr val="accent1">
                  <a:lumMod val="10000"/>
                </a:schemeClr>
              </a:solidFill>
              <a:sym typeface="+mn-ea"/>
            </a:endParaRPr>
          </a:p>
          <a:p>
            <a:pPr indent="457200"/>
            <a:endParaRPr lang="zh-CN" altLang="en-US" sz="1800" u="sng" dirty="0">
              <a:solidFill>
                <a:schemeClr val="accent1">
                  <a:lumMod val="10000"/>
                </a:schemeClr>
              </a:solidFill>
              <a:sym typeface="+mn-ea"/>
            </a:endParaRPr>
          </a:p>
          <a:p>
            <a:pPr indent="457200"/>
            <a:r>
              <a:rPr lang="zh-CN" altLang="en-US" sz="1800" u="sng" dirty="0">
                <a:solidFill>
                  <a:schemeClr val="accent1">
                    <a:lumMod val="10000"/>
                  </a:schemeClr>
                </a:solidFill>
                <a:sym typeface="+mn-ea"/>
              </a:rPr>
              <a:t>（</a:t>
            </a:r>
            <a:r>
              <a:rPr lang="en-US" altLang="zh-CN" sz="1800" u="sng" dirty="0">
                <a:solidFill>
                  <a:schemeClr val="accent1">
                    <a:lumMod val="10000"/>
                  </a:schemeClr>
                </a:solidFill>
                <a:sym typeface="+mn-ea"/>
              </a:rPr>
              <a:t>6</a:t>
            </a:r>
            <a:r>
              <a:rPr lang="zh-CN" altLang="en-US" sz="1800" u="sng" dirty="0">
                <a:solidFill>
                  <a:schemeClr val="accent1">
                    <a:lumMod val="10000"/>
                  </a:schemeClr>
                </a:solidFill>
                <a:sym typeface="+mn-ea"/>
              </a:rPr>
              <a:t>）整体剽窃（</a:t>
            </a:r>
            <a:r>
              <a:rPr lang="en-US" altLang="zh-CN" sz="1800" u="sng" dirty="0">
                <a:solidFill>
                  <a:schemeClr val="accent1">
                    <a:lumMod val="10000"/>
                  </a:schemeClr>
                </a:solidFill>
                <a:sym typeface="+mn-ea"/>
              </a:rPr>
              <a:t>7</a:t>
            </a:r>
            <a:r>
              <a:rPr lang="zh-CN" altLang="en-US" sz="1800" u="sng" dirty="0">
                <a:solidFill>
                  <a:schemeClr val="accent1">
                    <a:lumMod val="10000"/>
                  </a:schemeClr>
                </a:solidFill>
                <a:sym typeface="+mn-ea"/>
              </a:rPr>
              <a:t>）他人未发表成果剽窃</a:t>
            </a:r>
            <a:endParaRPr lang="zh-CN" altLang="en-US" sz="1800" u="sng" dirty="0">
              <a:solidFill>
                <a:schemeClr val="accent1">
                  <a:lumMod val="10000"/>
                </a:schemeClr>
              </a:solidFill>
            </a:endParaRPr>
          </a:p>
          <a:p>
            <a:pPr indent="457200"/>
            <a:endParaRPr lang="zh-CN" altLang="en-US" sz="1800" u="sng" dirty="0">
              <a:solidFill>
                <a:schemeClr val="accent1">
                  <a:lumMod val="10000"/>
                </a:schemeClr>
              </a:solidFill>
            </a:endParaRPr>
          </a:p>
          <a:p>
            <a:pPr indent="457200"/>
            <a:endParaRPr lang="en-US" altLang="zh-CN" sz="1800" u="sng" dirty="0">
              <a:solidFill>
                <a:schemeClr val="accent1">
                  <a:lumMod val="10000"/>
                </a:schemeClr>
              </a:solidFill>
            </a:endParaRPr>
          </a:p>
          <a:p>
            <a:pPr indent="457200"/>
            <a:endParaRPr lang="zh-CN" altLang="en-US" sz="1800" dirty="0">
              <a:solidFill>
                <a:schemeClr val="accent1">
                  <a:lumMod val="10000"/>
                </a:schemeClr>
              </a:solidFill>
            </a:endParaRPr>
          </a:p>
          <a:p>
            <a:pPr indent="457200"/>
            <a:endParaRPr lang="zh-CN" altLang="en-US" sz="1800" dirty="0">
              <a:solidFill>
                <a:schemeClr val="accent1">
                  <a:lumMod val="10000"/>
                </a:schemeClr>
              </a:solidFill>
              <a:latin typeface="+mn-ea"/>
              <a:ea typeface="+mn-ea"/>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1589" y="187603"/>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97047" y="1716559"/>
            <a:ext cx="8297726"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lang="zh-CN" altLang="en-US" sz="4050" b="1" dirty="0">
                <a:solidFill>
                  <a:srgbClr val="C4261D"/>
                </a:solidFill>
                <a:latin typeface="微软雅黑" panose="020B0503020204020204" pitchFamily="34" charset="-122"/>
              </a:rPr>
              <a:t>抱诚守真，科技兴国</a:t>
            </a:r>
            <a:endParaRPr lang="en-US" altLang="zh-CN" sz="4050" b="1" dirty="0">
              <a:solidFill>
                <a:srgbClr val="C4261D"/>
              </a:solidFill>
              <a:latin typeface="微软雅黑" panose="020B0503020204020204" pitchFamily="34" charset="-122"/>
            </a:endParaRPr>
          </a:p>
          <a:p>
            <a:pPr marL="0" marR="0" lvl="0" indent="0" algn="ctr" defTabSz="685800" rtl="0" eaLnBrk="1" fontAlgn="base" latinLnBrk="0" hangingPunct="1">
              <a:lnSpc>
                <a:spcPct val="100000"/>
              </a:lnSpc>
              <a:spcBef>
                <a:spcPct val="0"/>
              </a:spcBef>
              <a:spcAft>
                <a:spcPct val="0"/>
              </a:spcAft>
              <a:buClrTx/>
              <a:buSzTx/>
              <a:buFontTx/>
              <a:buNone/>
              <a:defRPr/>
            </a:pPr>
            <a:r>
              <a:rPr lang="en-US" altLang="zh-CN" sz="4050" b="1" dirty="0">
                <a:solidFill>
                  <a:srgbClr val="C4261D"/>
                </a:solidFill>
                <a:latin typeface="微软雅黑" panose="020B0503020204020204" pitchFamily="34" charset="-122"/>
              </a:rPr>
              <a:t>——</a:t>
            </a:r>
            <a:r>
              <a:rPr lang="zh-CN" altLang="en-US" sz="4050" b="1" dirty="0">
                <a:solidFill>
                  <a:srgbClr val="C4261D"/>
                </a:solidFill>
                <a:latin typeface="微软雅黑" panose="020B0503020204020204" pitchFamily="34" charset="-122"/>
              </a:rPr>
              <a:t>牢记科研诚信，共建科技强国</a:t>
            </a:r>
            <a:endParaRPr kumimoji="0" lang="zh-CN" altLang="en-US" sz="4050" b="1" i="0" u="none" strike="noStrike" kern="1200" cap="none" spc="0" normalizeH="0" baseline="0" noProof="0" dirty="0">
              <a:ln>
                <a:noFill/>
              </a:ln>
              <a:solidFill>
                <a:srgbClr val="C4261D"/>
              </a:solidFill>
              <a:effectLst/>
              <a:uLnTx/>
              <a:uFillTx/>
              <a:latin typeface="微软雅黑" panose="020B0503020204020204" pitchFamily="34" charset="-122"/>
              <a:ea typeface="+mj-ea"/>
              <a:cs typeface="+mj-cs"/>
            </a:endParaRPr>
          </a:p>
        </p:txBody>
      </p:sp>
      <p:grpSp>
        <p:nvGrpSpPr>
          <p:cNvPr id="7172" name="组合 481"/>
          <p:cNvGrpSpPr/>
          <p:nvPr/>
        </p:nvGrpSpPr>
        <p:grpSpPr>
          <a:xfrm>
            <a:off x="-635" y="2142808"/>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0" y="0"/>
            <a:ext cx="9144000" cy="1133475"/>
          </a:xfrm>
          <a:prstGeom prst="rect">
            <a:avLst/>
          </a:prstGeom>
          <a:noFill/>
          <a:ln w="9525">
            <a:noFill/>
          </a:ln>
        </p:spPr>
      </p:pic>
      <p:sp>
        <p:nvSpPr>
          <p:cNvPr id="2" name="文本框 1"/>
          <p:cNvSpPr txBox="1"/>
          <p:nvPr/>
        </p:nvSpPr>
        <p:spPr>
          <a:xfrm>
            <a:off x="2425320" y="3233239"/>
            <a:ext cx="4286885" cy="1322070"/>
          </a:xfrm>
          <a:prstGeom prst="rect">
            <a:avLst/>
          </a:prstGeom>
          <a:noFill/>
        </p:spPr>
        <p:txBody>
          <a:bodyPr wrap="square" rtlCol="0" anchor="t">
            <a:spAutoFit/>
          </a:bodyPr>
          <a:lstStyle/>
          <a:p>
            <a:pPr algn="ctr" eaLnBrk="1" hangingPunct="1"/>
            <a:r>
              <a:rPr lang="en-US" altLang="zh-CN" sz="2000" b="1" dirty="0">
                <a:solidFill>
                  <a:srgbClr val="4D4D4D"/>
                </a:solidFill>
                <a:latin typeface="华文新魏" panose="02010800040101010101" charset="-122"/>
                <a:ea typeface="华文新魏" panose="02010800040101010101" charset="-122"/>
                <a:sym typeface="+mn-ea"/>
              </a:rPr>
              <a:t> </a:t>
            </a:r>
            <a:r>
              <a:rPr lang="zh-CN" altLang="en-US" sz="2000" b="1" dirty="0">
                <a:solidFill>
                  <a:srgbClr val="4D4D4D"/>
                </a:solidFill>
                <a:latin typeface="华文新魏" panose="02010800040101010101" charset="-122"/>
                <a:ea typeface="华文新魏" panose="02010800040101010101" charset="-122"/>
                <a:sym typeface="+mn-ea"/>
              </a:rPr>
              <a:t>主讲人：林少东</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r>
              <a:rPr lang="zh-CN" altLang="en-US" sz="2000" b="1" dirty="0">
                <a:solidFill>
                  <a:srgbClr val="4D4D4D"/>
                </a:solidFill>
                <a:latin typeface="华文新魏" panose="02010800040101010101" charset="-122"/>
                <a:ea typeface="华文新魏" panose="02010800040101010101" charset="-122"/>
                <a:sym typeface="+mn-ea"/>
              </a:rPr>
              <a:t> 福建师范大学法学院</a:t>
            </a:r>
            <a:endParaRPr lang="zh-CN" altLang="en-US" sz="2000" b="1" dirty="0">
              <a:solidFill>
                <a:srgbClr val="4D4D4D"/>
              </a:solidFill>
              <a:latin typeface="华文新魏" panose="02010800040101010101" charset="-122"/>
              <a:ea typeface="华文新魏" panose="02010800040101010101" charset="-122"/>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312516" y="748824"/>
            <a:ext cx="8681013" cy="4384675"/>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rPr>
              <a:t>1.</a:t>
            </a:r>
            <a:r>
              <a:rPr lang="zh-CN" altLang="en-US" sz="2000" b="1" dirty="0">
                <a:solidFill>
                  <a:schemeClr val="accent1">
                    <a:lumMod val="10000"/>
                  </a:schemeClr>
                </a:solidFill>
              </a:rPr>
              <a:t>何谓剽窃？ </a:t>
            </a:r>
            <a:endParaRPr lang="en-US" altLang="zh-CN" sz="2000" b="1" dirty="0">
              <a:solidFill>
                <a:schemeClr val="accent1">
                  <a:lumMod val="10000"/>
                </a:schemeClr>
              </a:solidFill>
            </a:endParaRPr>
          </a:p>
          <a:p>
            <a:endParaRPr lang="en-US" altLang="zh-CN" sz="800" b="1" dirty="0">
              <a:solidFill>
                <a:schemeClr val="accent1">
                  <a:lumMod val="10000"/>
                </a:schemeClr>
              </a:solidFill>
            </a:endParaRPr>
          </a:p>
          <a:p>
            <a:pPr indent="457200"/>
            <a:r>
              <a:rPr lang="zh-CN" altLang="en-US" sz="1800" dirty="0">
                <a:solidFill>
                  <a:schemeClr val="accent1">
                    <a:lumMod val="10000"/>
                  </a:schemeClr>
                </a:solidFill>
                <a:latin typeface="+mn-ea"/>
                <a:ea typeface="+mn-ea"/>
              </a:rPr>
              <a:t>采用不当手段，窃取他人的观点、数据、图像、研究方法、文字表述等并以自己名义发表的行为。剽窃包括观点剽窃，数据剽窃，</a:t>
            </a:r>
            <a:r>
              <a:rPr lang="zh-CN" altLang="en-US" sz="1800" dirty="0">
                <a:solidFill>
                  <a:schemeClr val="accent1">
                    <a:lumMod val="10000"/>
                  </a:schemeClr>
                </a:solidFill>
              </a:rPr>
              <a:t>图片和音视频剽窃，研究</a:t>
            </a:r>
            <a:r>
              <a:rPr lang="en-US" altLang="zh-CN" sz="1800" dirty="0">
                <a:solidFill>
                  <a:schemeClr val="accent1">
                    <a:lumMod val="10000"/>
                  </a:schemeClr>
                </a:solidFill>
              </a:rPr>
              <a:t>(</a:t>
            </a:r>
            <a:r>
              <a:rPr lang="zh-CN" altLang="en-US" sz="1800" dirty="0">
                <a:solidFill>
                  <a:schemeClr val="accent1">
                    <a:lumMod val="10000"/>
                  </a:schemeClr>
                </a:solidFill>
              </a:rPr>
              <a:t>实验</a:t>
            </a:r>
            <a:r>
              <a:rPr lang="en-US" altLang="zh-CN" sz="1800" dirty="0">
                <a:solidFill>
                  <a:schemeClr val="accent1">
                    <a:lumMod val="10000"/>
                  </a:schemeClr>
                </a:solidFill>
              </a:rPr>
              <a:t>)</a:t>
            </a:r>
            <a:r>
              <a:rPr lang="zh-CN" altLang="en-US" sz="1800" dirty="0">
                <a:solidFill>
                  <a:schemeClr val="accent1">
                    <a:lumMod val="10000"/>
                  </a:schemeClr>
                </a:solidFill>
              </a:rPr>
              <a:t>方法剽窃，文字表述剽窃，整体剽窃，他人未发表成果剽窃</a:t>
            </a:r>
            <a:endParaRPr lang="zh-CN" altLang="zh-CN" sz="1800" b="1" kern="0" cap="all" dirty="0">
              <a:ln w="0">
                <a:noFill/>
              </a:ln>
              <a:solidFill>
                <a:schemeClr val="accent2"/>
              </a:solidFill>
              <a:latin typeface="微软雅黑" panose="020B0503020204020204" pitchFamily="34" charset="-122"/>
            </a:endParaRPr>
          </a:p>
          <a:p>
            <a:pPr indent="457200"/>
            <a:endParaRPr lang="zh-CN" altLang="en-US" sz="800" dirty="0">
              <a:solidFill>
                <a:schemeClr val="accent1">
                  <a:lumMod val="10000"/>
                </a:schemeClr>
              </a:solidFill>
              <a:latin typeface="+mn-ea"/>
              <a:ea typeface="+mn-ea"/>
            </a:endParaRPr>
          </a:p>
          <a:p>
            <a:pPr indent="457200"/>
            <a:r>
              <a:rPr lang="zh-CN" altLang="en-US" sz="1800" u="sng" dirty="0">
                <a:solidFill>
                  <a:schemeClr val="accent1">
                    <a:lumMod val="10000"/>
                  </a:schemeClr>
                </a:solidFill>
                <a:latin typeface="+mn-ea"/>
                <a:ea typeface="+mn-ea"/>
              </a:rPr>
              <a:t>（</a:t>
            </a:r>
            <a:r>
              <a:rPr lang="en-US" altLang="zh-CN" sz="1800" u="sng" dirty="0">
                <a:solidFill>
                  <a:schemeClr val="accent1">
                    <a:lumMod val="10000"/>
                  </a:schemeClr>
                </a:solidFill>
                <a:latin typeface="+mn-ea"/>
                <a:ea typeface="+mn-ea"/>
              </a:rPr>
              <a:t>1</a:t>
            </a:r>
            <a:r>
              <a:rPr lang="zh-CN" altLang="en-US" sz="1800" u="sng" dirty="0">
                <a:solidFill>
                  <a:schemeClr val="accent1">
                    <a:lumMod val="10000"/>
                  </a:schemeClr>
                </a:solidFill>
                <a:latin typeface="+mn-ea"/>
                <a:ea typeface="+mn-ea"/>
              </a:rPr>
              <a:t>）观点剽窃</a:t>
            </a:r>
            <a:endParaRPr lang="zh-CN" altLang="en-US" sz="1800" dirty="0">
              <a:solidFill>
                <a:schemeClr val="accent1">
                  <a:lumMod val="10000"/>
                </a:schemeClr>
              </a:solidFill>
              <a:latin typeface="+mn-ea"/>
              <a:ea typeface="+mn-ea"/>
            </a:endParaRPr>
          </a:p>
          <a:p>
            <a:pPr indent="457200"/>
            <a:r>
              <a:rPr lang="zh-CN" altLang="en-US" sz="1800" dirty="0">
                <a:solidFill>
                  <a:schemeClr val="accent3"/>
                </a:solidFill>
                <a:latin typeface="+mn-ea"/>
                <a:ea typeface="+mn-ea"/>
              </a:rPr>
              <a:t>不加引注或说明</a:t>
            </a:r>
            <a:r>
              <a:rPr lang="zh-CN" altLang="en-US" sz="1800" dirty="0">
                <a:solidFill>
                  <a:schemeClr val="accent1">
                    <a:lumMod val="10000"/>
                  </a:schemeClr>
                </a:solidFill>
                <a:latin typeface="+mn-ea"/>
                <a:ea typeface="+mn-ea"/>
              </a:rPr>
              <a:t>地使用他人的观点，并以自己的名义发表，应界定为观点剽窃。观点剽窃的表现形式包括：</a:t>
            </a:r>
            <a:endParaRPr lang="zh-CN" altLang="en-US" sz="1800" dirty="0">
              <a:solidFill>
                <a:schemeClr val="accent1">
                  <a:lumMod val="10000"/>
                </a:schemeClr>
              </a:solidFill>
              <a:latin typeface="+mn-ea"/>
              <a:ea typeface="+mn-ea"/>
            </a:endParaRPr>
          </a:p>
          <a:p>
            <a:pPr indent="457200"/>
            <a:r>
              <a:rPr lang="en-US" altLang="zh-CN" sz="1800" dirty="0">
                <a:solidFill>
                  <a:schemeClr val="accent1">
                    <a:lumMod val="10000"/>
                  </a:schemeClr>
                </a:solidFill>
                <a:latin typeface="+mn-ea"/>
                <a:ea typeface="+mn-ea"/>
              </a:rPr>
              <a:t>1</a:t>
            </a:r>
            <a:r>
              <a:rPr lang="zh-CN" altLang="en-US" sz="1800" dirty="0">
                <a:solidFill>
                  <a:schemeClr val="accent1">
                    <a:lumMod val="10000"/>
                  </a:schemeClr>
                </a:solidFill>
                <a:latin typeface="+mn-ea"/>
                <a:ea typeface="+mn-ea"/>
              </a:rPr>
              <a:t>）</a:t>
            </a:r>
            <a:r>
              <a:rPr lang="en-GB" altLang="zh-CN" sz="1800" dirty="0">
                <a:solidFill>
                  <a:schemeClr val="accent1">
                    <a:lumMod val="10000"/>
                  </a:schemeClr>
                </a:solidFill>
                <a:latin typeface="+mn-ea"/>
                <a:ea typeface="+mn-ea"/>
              </a:rPr>
              <a:t> </a:t>
            </a:r>
            <a:r>
              <a:rPr lang="zh-CN" altLang="en-US" sz="1800" dirty="0">
                <a:latin typeface="+mn-ea"/>
                <a:ea typeface="+mn-ea"/>
              </a:rPr>
              <a:t>不加引注</a:t>
            </a:r>
            <a:r>
              <a:rPr lang="zh-CN" altLang="en-US" sz="1800" dirty="0">
                <a:solidFill>
                  <a:schemeClr val="accent1">
                    <a:lumMod val="10000"/>
                  </a:schemeClr>
                </a:solidFill>
                <a:latin typeface="+mn-ea"/>
                <a:ea typeface="+mn-ea"/>
              </a:rPr>
              <a:t>地直接使用他人已发表文献中的论点、观点、结论等。</a:t>
            </a:r>
            <a:endParaRPr lang="zh-CN" altLang="en-US" sz="1800" dirty="0">
              <a:solidFill>
                <a:schemeClr val="accent1">
                  <a:lumMod val="10000"/>
                </a:schemeClr>
              </a:solidFill>
              <a:latin typeface="+mn-ea"/>
              <a:ea typeface="+mn-ea"/>
            </a:endParaRPr>
          </a:p>
          <a:p>
            <a:pPr indent="457200"/>
            <a:r>
              <a:rPr lang="en-US" altLang="zh-CN" sz="1800" dirty="0">
                <a:solidFill>
                  <a:schemeClr val="accent1">
                    <a:lumMod val="10000"/>
                  </a:schemeClr>
                </a:solidFill>
                <a:latin typeface="+mn-ea"/>
                <a:ea typeface="+mn-ea"/>
              </a:rPr>
              <a:t>2</a:t>
            </a:r>
            <a:r>
              <a:rPr lang="zh-CN" altLang="en-US" sz="1800" dirty="0">
                <a:solidFill>
                  <a:schemeClr val="accent1">
                    <a:lumMod val="10000"/>
                  </a:schemeClr>
                </a:solidFill>
                <a:latin typeface="+mn-ea"/>
                <a:ea typeface="+mn-ea"/>
              </a:rPr>
              <a:t>）</a:t>
            </a:r>
            <a:r>
              <a:rPr lang="en-GB" altLang="zh-CN" sz="1800" dirty="0">
                <a:solidFill>
                  <a:schemeClr val="accent1">
                    <a:lumMod val="10000"/>
                  </a:schemeClr>
                </a:solidFill>
                <a:latin typeface="+mn-ea"/>
                <a:ea typeface="+mn-ea"/>
              </a:rPr>
              <a:t> </a:t>
            </a:r>
            <a:r>
              <a:rPr lang="zh-CN" altLang="en-US" sz="1800" dirty="0">
                <a:solidFill>
                  <a:schemeClr val="accent1">
                    <a:lumMod val="10000"/>
                  </a:schemeClr>
                </a:solidFill>
                <a:latin typeface="+mn-ea"/>
                <a:ea typeface="+mn-ea"/>
              </a:rPr>
              <a:t>不改变其本意地</a:t>
            </a:r>
            <a:r>
              <a:rPr lang="zh-CN" altLang="en-US" sz="1800" dirty="0">
                <a:latin typeface="+mn-ea"/>
                <a:ea typeface="+mn-ea"/>
              </a:rPr>
              <a:t>转述</a:t>
            </a:r>
            <a:r>
              <a:rPr lang="zh-CN" altLang="en-US" sz="1800" dirty="0">
                <a:solidFill>
                  <a:schemeClr val="accent1">
                    <a:lumMod val="10000"/>
                  </a:schemeClr>
                </a:solidFill>
                <a:latin typeface="+mn-ea"/>
                <a:ea typeface="+mn-ea"/>
              </a:rPr>
              <a:t>他人的论点、观点、结论等后不加引注地使用。</a:t>
            </a:r>
            <a:endParaRPr lang="zh-CN" altLang="en-US" sz="1800" dirty="0">
              <a:solidFill>
                <a:schemeClr val="accent1">
                  <a:lumMod val="10000"/>
                </a:schemeClr>
              </a:solidFill>
              <a:latin typeface="+mn-ea"/>
              <a:ea typeface="+mn-ea"/>
            </a:endParaRPr>
          </a:p>
          <a:p>
            <a:pPr indent="457200"/>
            <a:r>
              <a:rPr lang="en-US" altLang="zh-CN" sz="1800" dirty="0">
                <a:solidFill>
                  <a:schemeClr val="accent1">
                    <a:lumMod val="10000"/>
                  </a:schemeClr>
                </a:solidFill>
                <a:latin typeface="+mn-ea"/>
                <a:ea typeface="+mn-ea"/>
              </a:rPr>
              <a:t>3</a:t>
            </a:r>
            <a:r>
              <a:rPr lang="zh-CN" altLang="en-US" sz="1800" dirty="0">
                <a:solidFill>
                  <a:schemeClr val="accent1">
                    <a:lumMod val="10000"/>
                  </a:schemeClr>
                </a:solidFill>
                <a:latin typeface="+mn-ea"/>
                <a:ea typeface="+mn-ea"/>
              </a:rPr>
              <a:t>）对他人的论点、观点、结论等</a:t>
            </a:r>
            <a:r>
              <a:rPr lang="zh-CN" altLang="en-US" sz="1800" dirty="0">
                <a:latin typeface="+mn-ea"/>
                <a:ea typeface="+mn-ea"/>
              </a:rPr>
              <a:t>删减部分内容</a:t>
            </a:r>
            <a:r>
              <a:rPr lang="zh-CN" altLang="en-US" sz="1800" dirty="0">
                <a:solidFill>
                  <a:schemeClr val="accent1">
                    <a:lumMod val="10000"/>
                  </a:schemeClr>
                </a:solidFill>
                <a:latin typeface="+mn-ea"/>
                <a:ea typeface="+mn-ea"/>
              </a:rPr>
              <a:t>后</a:t>
            </a:r>
            <a:r>
              <a:rPr lang="zh-CN" altLang="en-US" sz="1800" dirty="0">
                <a:latin typeface="+mn-ea"/>
                <a:ea typeface="+mn-ea"/>
              </a:rPr>
              <a:t>不加引注</a:t>
            </a:r>
            <a:r>
              <a:rPr lang="zh-CN" altLang="en-US" sz="1800" dirty="0">
                <a:solidFill>
                  <a:schemeClr val="accent1">
                    <a:lumMod val="10000"/>
                  </a:schemeClr>
                </a:solidFill>
                <a:latin typeface="+mn-ea"/>
                <a:ea typeface="+mn-ea"/>
              </a:rPr>
              <a:t>地使用。</a:t>
            </a:r>
            <a:endParaRPr lang="zh-CN" altLang="en-US" sz="1800" dirty="0">
              <a:solidFill>
                <a:schemeClr val="accent1">
                  <a:lumMod val="10000"/>
                </a:schemeClr>
              </a:solidFill>
              <a:latin typeface="+mn-ea"/>
              <a:ea typeface="+mn-ea"/>
            </a:endParaRPr>
          </a:p>
          <a:p>
            <a:pPr indent="457200"/>
            <a:r>
              <a:rPr lang="en-US" altLang="zh-CN" sz="1800" dirty="0">
                <a:solidFill>
                  <a:schemeClr val="accent1">
                    <a:lumMod val="10000"/>
                  </a:schemeClr>
                </a:solidFill>
                <a:latin typeface="+mn-ea"/>
                <a:ea typeface="+mn-ea"/>
              </a:rPr>
              <a:t>4</a:t>
            </a:r>
            <a:r>
              <a:rPr lang="zh-CN" altLang="en-US" sz="1800" dirty="0">
                <a:solidFill>
                  <a:schemeClr val="accent1">
                    <a:lumMod val="10000"/>
                  </a:schemeClr>
                </a:solidFill>
                <a:latin typeface="+mn-ea"/>
                <a:ea typeface="+mn-ea"/>
              </a:rPr>
              <a:t>）对他人的论点、观点、结论等</a:t>
            </a:r>
            <a:r>
              <a:rPr lang="zh-CN" altLang="en-US" sz="1800" dirty="0">
                <a:latin typeface="+mn-ea"/>
                <a:ea typeface="+mn-ea"/>
              </a:rPr>
              <a:t>进行拆分或重组</a:t>
            </a:r>
            <a:r>
              <a:rPr lang="zh-CN" altLang="en-US" sz="1800" dirty="0">
                <a:solidFill>
                  <a:schemeClr val="accent1">
                    <a:lumMod val="10000"/>
                  </a:schemeClr>
                </a:solidFill>
                <a:latin typeface="+mn-ea"/>
                <a:ea typeface="+mn-ea"/>
              </a:rPr>
              <a:t>后</a:t>
            </a:r>
            <a:r>
              <a:rPr lang="zh-CN" altLang="en-US" sz="1800" dirty="0">
                <a:latin typeface="+mn-ea"/>
                <a:ea typeface="+mn-ea"/>
              </a:rPr>
              <a:t>不加引注</a:t>
            </a:r>
            <a:r>
              <a:rPr lang="zh-CN" altLang="en-US" sz="1800" dirty="0">
                <a:solidFill>
                  <a:schemeClr val="accent1">
                    <a:lumMod val="10000"/>
                  </a:schemeClr>
                </a:solidFill>
                <a:latin typeface="+mn-ea"/>
                <a:ea typeface="+mn-ea"/>
              </a:rPr>
              <a:t>地使用。</a:t>
            </a:r>
            <a:endParaRPr lang="zh-CN" altLang="en-US" sz="1800" dirty="0">
              <a:solidFill>
                <a:schemeClr val="accent1">
                  <a:lumMod val="10000"/>
                </a:schemeClr>
              </a:solidFill>
              <a:latin typeface="+mn-ea"/>
              <a:ea typeface="+mn-ea"/>
            </a:endParaRPr>
          </a:p>
          <a:p>
            <a:pPr indent="457200"/>
            <a:r>
              <a:rPr lang="en-US" altLang="zh-CN" sz="1800" dirty="0">
                <a:solidFill>
                  <a:schemeClr val="accent1">
                    <a:lumMod val="10000"/>
                  </a:schemeClr>
                </a:solidFill>
                <a:latin typeface="+mn-ea"/>
                <a:ea typeface="+mn-ea"/>
              </a:rPr>
              <a:t>5</a:t>
            </a:r>
            <a:r>
              <a:rPr lang="zh-CN" altLang="en-US" sz="1800" dirty="0">
                <a:solidFill>
                  <a:schemeClr val="accent1">
                    <a:lumMod val="10000"/>
                  </a:schemeClr>
                </a:solidFill>
                <a:latin typeface="+mn-ea"/>
                <a:ea typeface="+mn-ea"/>
              </a:rPr>
              <a:t>）对他人的论点、观点、结论等</a:t>
            </a:r>
            <a:r>
              <a:rPr lang="zh-CN" altLang="en-US" sz="1800" dirty="0">
                <a:latin typeface="+mn-ea"/>
                <a:ea typeface="+mn-ea"/>
              </a:rPr>
              <a:t>增加一些内容</a:t>
            </a:r>
            <a:r>
              <a:rPr lang="zh-CN" altLang="en-US" sz="1800" dirty="0">
                <a:solidFill>
                  <a:schemeClr val="accent1">
                    <a:lumMod val="10000"/>
                  </a:schemeClr>
                </a:solidFill>
                <a:latin typeface="+mn-ea"/>
                <a:ea typeface="+mn-ea"/>
              </a:rPr>
              <a:t>后</a:t>
            </a:r>
            <a:r>
              <a:rPr lang="zh-CN" altLang="en-US" sz="1800" dirty="0">
                <a:latin typeface="+mn-ea"/>
                <a:ea typeface="+mn-ea"/>
              </a:rPr>
              <a:t>不加引注</a:t>
            </a:r>
            <a:r>
              <a:rPr lang="zh-CN" altLang="en-US" sz="1800" dirty="0">
                <a:solidFill>
                  <a:schemeClr val="accent1">
                    <a:lumMod val="10000"/>
                  </a:schemeClr>
                </a:solidFill>
                <a:latin typeface="+mn-ea"/>
                <a:ea typeface="+mn-ea"/>
              </a:rPr>
              <a:t>地使用。</a:t>
            </a:r>
            <a:endParaRPr lang="en-US" altLang="zh-CN" sz="1800" dirty="0">
              <a:solidFill>
                <a:schemeClr val="accent1">
                  <a:lumMod val="10000"/>
                </a:schemeClr>
              </a:solidFill>
              <a:latin typeface="+mn-ea"/>
              <a:ea typeface="+mn-ea"/>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1589" y="187603"/>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1"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27037" y="740252"/>
            <a:ext cx="8167106" cy="4707890"/>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1:</a:t>
            </a:r>
            <a:r>
              <a:rPr lang="zh-CN" altLang="en-US" sz="2000" b="1" kern="0" cap="all" dirty="0">
                <a:ln w="0">
                  <a:noFill/>
                </a:ln>
                <a:solidFill>
                  <a:schemeClr val="accent1">
                    <a:lumMod val="10000"/>
                  </a:schemeClr>
                </a:solidFill>
                <a:latin typeface="微软雅黑" panose="020B0503020204020204" pitchFamily="34" charset="-122"/>
              </a:rPr>
              <a:t>李连生剽窃事件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en-US" altLang="zh-CN" sz="2000" kern="0" cap="all" dirty="0">
                <a:ln w="0">
                  <a:noFill/>
                </a:ln>
                <a:solidFill>
                  <a:schemeClr val="accent1">
                    <a:lumMod val="10000"/>
                  </a:schemeClr>
                </a:solidFill>
                <a:latin typeface="微软雅黑" panose="020B0503020204020204" pitchFamily="34" charset="-122"/>
              </a:rPr>
              <a:t>2011</a:t>
            </a:r>
            <a:r>
              <a:rPr lang="zh-CN" altLang="en-US" sz="2000" kern="0" cap="all" dirty="0">
                <a:ln w="0">
                  <a:noFill/>
                </a:ln>
                <a:solidFill>
                  <a:schemeClr val="accent1">
                    <a:lumMod val="10000"/>
                  </a:schemeClr>
                </a:solidFill>
                <a:latin typeface="微软雅黑" panose="020B0503020204020204" pitchFamily="34" charset="-122"/>
              </a:rPr>
              <a:t>年</a:t>
            </a:r>
            <a:r>
              <a:rPr lang="en-US" altLang="zh-CN" sz="2000" kern="0" cap="all" dirty="0">
                <a:ln w="0">
                  <a:noFill/>
                </a:ln>
                <a:solidFill>
                  <a:schemeClr val="accent1">
                    <a:lumMod val="10000"/>
                  </a:schemeClr>
                </a:solidFill>
                <a:latin typeface="微软雅黑" panose="020B0503020204020204" pitchFamily="34" charset="-122"/>
              </a:rPr>
              <a:t>1</a:t>
            </a:r>
            <a:r>
              <a:rPr lang="zh-CN" altLang="en-US" sz="2000" kern="0" cap="all" dirty="0">
                <a:ln w="0">
                  <a:noFill/>
                </a:ln>
                <a:solidFill>
                  <a:schemeClr val="accent1">
                    <a:lumMod val="10000"/>
                  </a:schemeClr>
                </a:solidFill>
                <a:latin typeface="微软雅黑" panose="020B0503020204020204" pitchFamily="34" charset="-122"/>
              </a:rPr>
              <a:t>月</a:t>
            </a:r>
            <a:r>
              <a:rPr lang="en-US" altLang="zh-CN" sz="2000" kern="0" cap="all" dirty="0">
                <a:ln w="0">
                  <a:noFill/>
                </a:ln>
                <a:solidFill>
                  <a:schemeClr val="accent1">
                    <a:lumMod val="10000"/>
                  </a:schemeClr>
                </a:solidFill>
                <a:latin typeface="微软雅黑" panose="020B0503020204020204" pitchFamily="34" charset="-122"/>
              </a:rPr>
              <a:t>30</a:t>
            </a:r>
            <a:r>
              <a:rPr lang="zh-CN" altLang="en-US" sz="2000" kern="0" cap="all" dirty="0">
                <a:ln w="0">
                  <a:noFill/>
                </a:ln>
                <a:solidFill>
                  <a:schemeClr val="accent1">
                    <a:lumMod val="10000"/>
                  </a:schemeClr>
                </a:solidFill>
                <a:latin typeface="微软雅黑" panose="020B0503020204020204" pitchFamily="34" charset="-122"/>
              </a:rPr>
              <a:t>日，国家科技部发布公告称，</a:t>
            </a:r>
            <a:r>
              <a:rPr lang="en-US" altLang="zh-CN" sz="2000" kern="0" cap="all" dirty="0">
                <a:ln w="0">
                  <a:noFill/>
                </a:ln>
                <a:solidFill>
                  <a:schemeClr val="accent1">
                    <a:lumMod val="10000"/>
                  </a:schemeClr>
                </a:solidFill>
                <a:latin typeface="微软雅黑" panose="020B0503020204020204" pitchFamily="34" charset="-122"/>
              </a:rPr>
              <a:t>2005 </a:t>
            </a:r>
            <a:r>
              <a:rPr lang="zh-CN" altLang="en-US" sz="2000" kern="0" cap="all" dirty="0">
                <a:ln w="0">
                  <a:noFill/>
                </a:ln>
                <a:solidFill>
                  <a:schemeClr val="accent1">
                    <a:lumMod val="10000"/>
                  </a:schemeClr>
                </a:solidFill>
                <a:latin typeface="微软雅黑" panose="020B0503020204020204" pitchFamily="34" charset="-122"/>
              </a:rPr>
              <a:t>年国家科技进步奖等奖获奖项目 “涡旋压缩机设计制造关键技术研究及系列产品开发”的推荐材料中存在代表著作严重抄袭和经济效益数据不实的问题，因此撤销该项目所获得的国家科技进步奖二等奖奖项，同时收回奖动证书、追回奖金。由于这是我国第一起因科研不端行为而被撤销的国家级奖励的案件。</a:t>
            </a:r>
            <a:endParaRPr lang="en-US" altLang="zh-CN" sz="2000"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在伪造剽窃事件曝光前，李连生的学术生涯可谓一帆风顺，受聘教育部</a:t>
            </a:r>
            <a:r>
              <a:rPr lang="zh-CN" altLang="en-US" sz="2000" u="sng" kern="0" cap="all" dirty="0">
                <a:ln w="0">
                  <a:noFill/>
                </a:ln>
                <a:solidFill>
                  <a:schemeClr val="accent1">
                    <a:lumMod val="10000"/>
                  </a:schemeClr>
                </a:solidFill>
                <a:latin typeface="微软雅黑" panose="020B0503020204020204" pitchFamily="34" charset="-122"/>
              </a:rPr>
              <a:t>“长江学者”，获陕西省优秀留学回国人员称号，享受国务院攻府津贴。</a:t>
            </a:r>
            <a:endParaRPr lang="en-US" altLang="zh-CN" sz="2000" u="sng"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然而到了 </a:t>
            </a:r>
            <a:r>
              <a:rPr lang="en-US" altLang="zh-CN" sz="2000" kern="0" cap="all" dirty="0">
                <a:ln w="0">
                  <a:noFill/>
                </a:ln>
                <a:solidFill>
                  <a:schemeClr val="accent1">
                    <a:lumMod val="10000"/>
                  </a:schemeClr>
                </a:solidFill>
                <a:latin typeface="微软雅黑" panose="020B0503020204020204" pitchFamily="34" charset="-122"/>
              </a:rPr>
              <a:t>2007 </a:t>
            </a:r>
            <a:r>
              <a:rPr lang="zh-CN" altLang="en-US" sz="2000" kern="0" cap="all" dirty="0">
                <a:ln w="0">
                  <a:noFill/>
                </a:ln>
                <a:solidFill>
                  <a:schemeClr val="accent1">
                    <a:lumMod val="10000"/>
                  </a:schemeClr>
                </a:solidFill>
                <a:latin typeface="微软雅黑" panose="020B0503020204020204" pitchFamily="34" charset="-122"/>
              </a:rPr>
              <a:t>年年底，李连生的学术成果开始受到同行的质疑。由于李连生的学术生涯期间一直从事的是</a:t>
            </a:r>
            <a:r>
              <a:rPr lang="zh-CN" altLang="en-US" sz="2000" u="sng" kern="0" cap="all" dirty="0">
                <a:ln w="0">
                  <a:noFill/>
                </a:ln>
                <a:solidFill>
                  <a:schemeClr val="accent1">
                    <a:lumMod val="10000"/>
                  </a:schemeClr>
                </a:solidFill>
                <a:latin typeface="微软雅黑" panose="020B0503020204020204" pitchFamily="34" charset="-122"/>
              </a:rPr>
              <a:t>涡旋压缩机领域</a:t>
            </a:r>
            <a:r>
              <a:rPr lang="zh-CN" altLang="en-US" sz="2000" kern="0" cap="all" dirty="0">
                <a:ln w="0">
                  <a:noFill/>
                </a:ln>
                <a:solidFill>
                  <a:schemeClr val="accent1">
                    <a:lumMod val="10000"/>
                  </a:schemeClr>
                </a:solidFill>
                <a:latin typeface="微软雅黑" panose="020B0503020204020204" pitchFamily="34" charset="-122"/>
              </a:rPr>
              <a:t>的研究，并没有涉足过往</a:t>
            </a:r>
            <a:r>
              <a:rPr lang="zh-CN" altLang="en-US" sz="2000" u="sng" kern="0" cap="all" dirty="0">
                <a:ln w="0">
                  <a:noFill/>
                </a:ln>
                <a:solidFill>
                  <a:schemeClr val="accent1">
                    <a:lumMod val="10000"/>
                  </a:schemeClr>
                </a:solidFill>
                <a:latin typeface="微软雅黑" panose="020B0503020204020204" pitchFamily="34" charset="-122"/>
              </a:rPr>
              <a:t>复式压缩机领域，</a:t>
            </a:r>
            <a:r>
              <a:rPr lang="zh-CN" altLang="en-US" sz="2000" kern="0" cap="all" dirty="0">
                <a:ln w="0">
                  <a:noFill/>
                </a:ln>
                <a:solidFill>
                  <a:schemeClr val="accent1">
                    <a:lumMod val="10000"/>
                  </a:schemeClr>
                </a:solidFill>
                <a:latin typeface="微软雅黑" panose="020B0503020204020204" pitchFamily="34" charset="-122"/>
              </a:rPr>
              <a:t>因此曾任陕西省科学技术委员会副主任的杨绍侃对其突然获得教育部科学技术进步奖一等奖感到较为惊讶。</a:t>
            </a:r>
            <a:endParaRPr lang="en-US" altLang="zh-CN" sz="2000" kern="0" cap="all" dirty="0">
              <a:ln w="0">
                <a:noFill/>
              </a:ln>
              <a:solidFill>
                <a:schemeClr val="accent1">
                  <a:lumMod val="10000"/>
                </a:schemeClr>
              </a:solidFill>
              <a:latin typeface="微软雅黑" panose="020B0503020204020204" pitchFamily="34" charset="-122"/>
            </a:endParaRPr>
          </a:p>
          <a:p>
            <a:pPr indent="457200"/>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1"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65804" y="928371"/>
            <a:ext cx="8220387" cy="3169285"/>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1:</a:t>
            </a:r>
            <a:r>
              <a:rPr lang="zh-CN" altLang="en-US" sz="2000" b="1" kern="0" cap="all" dirty="0">
                <a:ln w="0">
                  <a:noFill/>
                </a:ln>
                <a:solidFill>
                  <a:schemeClr val="accent1">
                    <a:lumMod val="10000"/>
                  </a:schemeClr>
                </a:solidFill>
                <a:latin typeface="微软雅黑" panose="020B0503020204020204" pitchFamily="34" charset="-122"/>
              </a:rPr>
              <a:t>李连生剽窃事件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随后，他向学校的有关领导反映了这一情况，学校立刻从科研处调出李连生的获奖申报材料，同时请来陈永江、郁永章、冯全科等几位压缩机领域的资深专家对申报材料进行仔细的审阅。经过审阅，几位专家发现李连生等人提出的</a:t>
            </a:r>
            <a:r>
              <a:rPr lang="zh-CN" altLang="en-US" sz="2000" kern="0" cap="all" dirty="0">
                <a:ln w="0">
                  <a:noFill/>
                </a:ln>
                <a:solidFill>
                  <a:srgbClr val="FF0000"/>
                </a:solidFill>
                <a:latin typeface="微软雅黑" panose="020B0503020204020204" pitchFamily="34" charset="-122"/>
              </a:rPr>
              <a:t>主要理论和技术成果均为前人所提出的，并没有多少先进性可言</a:t>
            </a:r>
            <a:r>
              <a:rPr lang="zh-CN" altLang="en-US" sz="2000" kern="0" cap="all" dirty="0">
                <a:ln w="0">
                  <a:noFill/>
                </a:ln>
                <a:solidFill>
                  <a:schemeClr val="accent1">
                    <a:lumMod val="10000"/>
                  </a:schemeClr>
                </a:solidFill>
                <a:latin typeface="微软雅黑" panose="020B0503020204020204" pitchFamily="34" charset="-122"/>
              </a:rPr>
              <a:t>。由于没有理论创新及相关的技术成果和应用作为支撑，为能在最终的评审中获奖，李连生等人大量地综合其他单位已有的技术及其产品。</a:t>
            </a:r>
            <a:r>
              <a:rPr lang="zh-CN" altLang="en-US" sz="2000" u="sng" kern="0" cap="all" dirty="0">
                <a:ln w="0">
                  <a:noFill/>
                </a:ln>
                <a:solidFill>
                  <a:schemeClr val="accent1">
                    <a:lumMod val="10000"/>
                  </a:schemeClr>
                </a:solidFill>
                <a:latin typeface="微软雅黑" panose="020B0503020204020204" pitchFamily="34" charset="-122"/>
              </a:rPr>
              <a:t>为防止这些单位和个人日后发现造成麻烦，李连生还将其剽窃的单位和个人均列人报奖名单，从而将这些技术和产品伪饰成他们与这些单位合作开发的成果。</a:t>
            </a:r>
            <a:endParaRPr lang="zh-CN" altLang="en-US" sz="2000" u="sng"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13250" y="888524"/>
            <a:ext cx="8314850" cy="4584700"/>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2000" b="1" dirty="0">
              <a:solidFill>
                <a:schemeClr val="accent1">
                  <a:lumMod val="10000"/>
                </a:schemeClr>
              </a:solidFill>
            </a:endParaRPr>
          </a:p>
          <a:p>
            <a:endParaRPr lang="en-US" altLang="zh-CN" sz="1600" b="1" dirty="0">
              <a:solidFill>
                <a:schemeClr val="accent1">
                  <a:lumMod val="10000"/>
                </a:schemeClr>
              </a:solidFill>
            </a:endParaRPr>
          </a:p>
          <a:p>
            <a:pPr indent="457200"/>
            <a:r>
              <a:rPr lang="zh-CN" altLang="en-US" sz="1800" u="sng" dirty="0">
                <a:solidFill>
                  <a:schemeClr val="accent1">
                    <a:lumMod val="10000"/>
                  </a:schemeClr>
                </a:solidFill>
              </a:rPr>
              <a:t>（</a:t>
            </a:r>
            <a:r>
              <a:rPr lang="en-US" altLang="zh-CN" sz="1800" u="sng" dirty="0">
                <a:solidFill>
                  <a:schemeClr val="accent1">
                    <a:lumMod val="10000"/>
                  </a:schemeClr>
                </a:solidFill>
              </a:rPr>
              <a:t>2</a:t>
            </a:r>
            <a:r>
              <a:rPr lang="zh-CN" altLang="en-US" sz="1800" u="sng" dirty="0">
                <a:solidFill>
                  <a:schemeClr val="accent1">
                    <a:lumMod val="10000"/>
                  </a:schemeClr>
                </a:solidFill>
              </a:rPr>
              <a:t>）数据剽窃</a:t>
            </a:r>
            <a:endParaRPr lang="zh-CN" altLang="en-US" sz="1800" dirty="0">
              <a:solidFill>
                <a:schemeClr val="accent1">
                  <a:lumMod val="10000"/>
                </a:schemeClr>
              </a:solidFill>
            </a:endParaRPr>
          </a:p>
          <a:p>
            <a:pPr indent="457200"/>
            <a:r>
              <a:rPr lang="zh-CN" altLang="en-US" sz="1800" dirty="0">
                <a:solidFill>
                  <a:schemeClr val="accent1">
                    <a:lumMod val="10000"/>
                  </a:schemeClr>
                </a:solidFill>
              </a:rPr>
              <a:t>不加引注或说明地使用他人已发表文献中的数据，并以自己的名义发表，应界定为数据剽窃。数据</a:t>
            </a:r>
            <a:endParaRPr lang="zh-CN" altLang="en-US" sz="1800" dirty="0">
              <a:solidFill>
                <a:schemeClr val="accent1">
                  <a:lumMod val="10000"/>
                </a:schemeClr>
              </a:solidFill>
            </a:endParaRPr>
          </a:p>
          <a:p>
            <a:pPr indent="457200"/>
            <a:r>
              <a:rPr lang="zh-CN" altLang="en-US" sz="1800" dirty="0">
                <a:solidFill>
                  <a:schemeClr val="accent1">
                    <a:lumMod val="10000"/>
                  </a:schemeClr>
                </a:solidFill>
              </a:rPr>
              <a:t>剽窃的表现形式包括：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a:t>
            </a:r>
            <a:r>
              <a:rPr lang="zh-CN" altLang="en-US" sz="1800" dirty="0"/>
              <a:t>不加引注</a:t>
            </a:r>
            <a:r>
              <a:rPr lang="zh-CN" altLang="en-US" sz="1800" dirty="0">
                <a:solidFill>
                  <a:schemeClr val="accent1">
                    <a:lumMod val="10000"/>
                  </a:schemeClr>
                </a:solidFill>
              </a:rPr>
              <a:t>地直接使用他人已发表文献中的数据。</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）对他人已发表文献中的数据进行</a:t>
            </a:r>
            <a:r>
              <a:rPr lang="zh-CN" altLang="en-US" sz="1800" dirty="0">
                <a:solidFill>
                  <a:srgbClr val="C00000"/>
                </a:solidFill>
              </a:rPr>
              <a:t>些微修改</a:t>
            </a:r>
            <a:r>
              <a:rPr lang="zh-CN" altLang="en-US" sz="1800" dirty="0">
                <a:solidFill>
                  <a:schemeClr val="accent1">
                    <a:lumMod val="10000"/>
                  </a:schemeClr>
                </a:solidFill>
              </a:rPr>
              <a:t>后</a:t>
            </a:r>
            <a:r>
              <a:rPr lang="zh-CN" altLang="en-US" sz="1800" dirty="0">
                <a:solidFill>
                  <a:srgbClr val="C00000"/>
                </a:solidFill>
              </a:rPr>
              <a:t>不加引注</a:t>
            </a:r>
            <a:r>
              <a:rPr lang="zh-CN" altLang="en-US" sz="1800" dirty="0">
                <a:solidFill>
                  <a:schemeClr val="accent1">
                    <a:lumMod val="10000"/>
                  </a:schemeClr>
                </a:solidFill>
              </a:rPr>
              <a:t>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3</a:t>
            </a:r>
            <a:r>
              <a:rPr lang="zh-CN" altLang="en-US" sz="1800" dirty="0">
                <a:solidFill>
                  <a:schemeClr val="accent1">
                    <a:lumMod val="10000"/>
                  </a:schemeClr>
                </a:solidFill>
              </a:rPr>
              <a:t>）对他人已发表文献中的数据进行</a:t>
            </a:r>
            <a:r>
              <a:rPr lang="zh-CN" altLang="en-US" sz="1800" dirty="0">
                <a:solidFill>
                  <a:srgbClr val="C00000"/>
                </a:solidFill>
              </a:rPr>
              <a:t>一些添加</a:t>
            </a:r>
            <a:r>
              <a:rPr lang="zh-CN" altLang="en-US" sz="1800" dirty="0">
                <a:solidFill>
                  <a:schemeClr val="accent1">
                    <a:lumMod val="10000"/>
                  </a:schemeClr>
                </a:solidFill>
              </a:rPr>
              <a:t>后</a:t>
            </a:r>
            <a:r>
              <a:rPr lang="zh-CN" altLang="en-US" sz="1800" dirty="0">
                <a:solidFill>
                  <a:srgbClr val="C00000"/>
                </a:solidFill>
              </a:rPr>
              <a:t>不加引注</a:t>
            </a:r>
            <a:r>
              <a:rPr lang="zh-CN" altLang="en-US" sz="1800" dirty="0">
                <a:solidFill>
                  <a:schemeClr val="accent1">
                    <a:lumMod val="10000"/>
                  </a:schemeClr>
                </a:solidFill>
              </a:rPr>
              <a:t>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4</a:t>
            </a:r>
            <a:r>
              <a:rPr lang="zh-CN" altLang="en-US" sz="1800" dirty="0">
                <a:solidFill>
                  <a:schemeClr val="accent1">
                    <a:lumMod val="10000"/>
                  </a:schemeClr>
                </a:solidFill>
              </a:rPr>
              <a:t>）对他人已发表文献中的数据进行</a:t>
            </a:r>
            <a:r>
              <a:rPr lang="zh-CN" altLang="en-US" sz="1800" dirty="0">
                <a:solidFill>
                  <a:srgbClr val="C00000"/>
                </a:solidFill>
              </a:rPr>
              <a:t>部分删减</a:t>
            </a:r>
            <a:r>
              <a:rPr lang="zh-CN" altLang="en-US" sz="1800" dirty="0">
                <a:solidFill>
                  <a:schemeClr val="accent1">
                    <a:lumMod val="10000"/>
                  </a:schemeClr>
                </a:solidFill>
              </a:rPr>
              <a:t>后</a:t>
            </a:r>
            <a:r>
              <a:rPr lang="zh-CN" altLang="en-US" sz="1800" dirty="0">
                <a:solidFill>
                  <a:srgbClr val="C00000"/>
                </a:solidFill>
              </a:rPr>
              <a:t>不加引注</a:t>
            </a:r>
            <a:r>
              <a:rPr lang="zh-CN" altLang="en-US" sz="1800" dirty="0">
                <a:solidFill>
                  <a:schemeClr val="accent1">
                    <a:lumMod val="10000"/>
                  </a:schemeClr>
                </a:solidFill>
              </a:rPr>
              <a:t>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5</a:t>
            </a:r>
            <a:r>
              <a:rPr lang="zh-CN" altLang="en-US" sz="1800" dirty="0">
                <a:solidFill>
                  <a:schemeClr val="accent1">
                    <a:lumMod val="10000"/>
                  </a:schemeClr>
                </a:solidFill>
              </a:rPr>
              <a:t>）</a:t>
            </a:r>
            <a:r>
              <a:rPr lang="zh-CN" altLang="en-US" sz="1800" dirty="0">
                <a:solidFill>
                  <a:srgbClr val="C00000"/>
                </a:solidFill>
              </a:rPr>
              <a:t>改变</a:t>
            </a:r>
            <a:r>
              <a:rPr lang="zh-CN" altLang="en-US" sz="1800" dirty="0">
                <a:solidFill>
                  <a:schemeClr val="accent1">
                    <a:lumMod val="10000"/>
                  </a:schemeClr>
                </a:solidFill>
              </a:rPr>
              <a:t>他人已发表文献中数据原有的</a:t>
            </a:r>
            <a:r>
              <a:rPr lang="zh-CN" altLang="en-US" sz="1800" dirty="0">
                <a:solidFill>
                  <a:srgbClr val="C00000"/>
                </a:solidFill>
              </a:rPr>
              <a:t>排列顺序</a:t>
            </a:r>
            <a:r>
              <a:rPr lang="zh-CN" altLang="en-US" sz="1800" dirty="0">
                <a:solidFill>
                  <a:schemeClr val="accent1">
                    <a:lumMod val="10000"/>
                  </a:schemeClr>
                </a:solidFill>
              </a:rPr>
              <a:t>后</a:t>
            </a:r>
            <a:r>
              <a:rPr lang="zh-CN" altLang="en-US" sz="1800" dirty="0">
                <a:solidFill>
                  <a:srgbClr val="C00000"/>
                </a:solidFill>
              </a:rPr>
              <a:t>不加引注</a:t>
            </a:r>
            <a:r>
              <a:rPr lang="zh-CN" altLang="en-US" sz="1800" dirty="0">
                <a:solidFill>
                  <a:schemeClr val="accent1">
                    <a:lumMod val="10000"/>
                  </a:schemeClr>
                </a:solidFill>
              </a:rPr>
              <a:t>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6</a:t>
            </a:r>
            <a:r>
              <a:rPr lang="zh-CN" altLang="en-US" sz="1800" dirty="0">
                <a:solidFill>
                  <a:schemeClr val="accent1">
                    <a:lumMod val="10000"/>
                  </a:schemeClr>
                </a:solidFill>
              </a:rPr>
              <a:t>）</a:t>
            </a:r>
            <a:r>
              <a:rPr lang="zh-CN" altLang="en-US" sz="1800" dirty="0">
                <a:solidFill>
                  <a:srgbClr val="C00000"/>
                </a:solidFill>
              </a:rPr>
              <a:t>改变</a:t>
            </a:r>
            <a:r>
              <a:rPr lang="zh-CN" altLang="en-US" sz="1800" dirty="0">
                <a:solidFill>
                  <a:schemeClr val="accent1">
                    <a:lumMod val="10000"/>
                  </a:schemeClr>
                </a:solidFill>
              </a:rPr>
              <a:t>他人已发表文献中的数据的</a:t>
            </a:r>
            <a:r>
              <a:rPr lang="zh-CN" altLang="en-US" sz="1800" dirty="0">
                <a:solidFill>
                  <a:srgbClr val="C00000"/>
                </a:solidFill>
              </a:rPr>
              <a:t>呈现方式</a:t>
            </a:r>
            <a:r>
              <a:rPr lang="zh-CN" altLang="en-US" sz="1800" dirty="0">
                <a:solidFill>
                  <a:schemeClr val="accent1">
                    <a:lumMod val="10000"/>
                  </a:schemeClr>
                </a:solidFill>
              </a:rPr>
              <a:t>后</a:t>
            </a:r>
            <a:r>
              <a:rPr lang="zh-CN" altLang="en-US" sz="1800" dirty="0">
                <a:solidFill>
                  <a:srgbClr val="C00000"/>
                </a:solidFill>
              </a:rPr>
              <a:t>不加引注</a:t>
            </a:r>
            <a:r>
              <a:rPr lang="zh-CN" altLang="en-US" sz="1800" dirty="0">
                <a:solidFill>
                  <a:schemeClr val="accent1">
                    <a:lumMod val="10000"/>
                  </a:schemeClr>
                </a:solidFill>
              </a:rPr>
              <a:t>地使用，如将图表转换成文字表述，或者将文字表述转换成图表。</a:t>
            </a:r>
            <a:endParaRPr lang="zh-CN" altLang="en-US" sz="1800" dirty="0">
              <a:solidFill>
                <a:schemeClr val="accent1">
                  <a:lumMod val="10000"/>
                </a:schemeClr>
              </a:solidFill>
            </a:endParaRPr>
          </a:p>
          <a:p>
            <a:endParaRPr lang="zh-CN" altLang="en-US" dirty="0"/>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71524" y="1004341"/>
            <a:ext cx="8041006" cy="3784600"/>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2:</a:t>
            </a:r>
            <a:r>
              <a:rPr lang="zh-CN" altLang="en-US" sz="2000" b="1" kern="0" cap="all" dirty="0">
                <a:ln w="0">
                  <a:noFill/>
                </a:ln>
                <a:solidFill>
                  <a:schemeClr val="accent1">
                    <a:lumMod val="10000"/>
                  </a:schemeClr>
                </a:solidFill>
                <a:latin typeface="微软雅黑" panose="020B0503020204020204" pitchFamily="34" charset="-122"/>
              </a:rPr>
              <a:t>何海波论文事件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何海波，原浙江大学药学院副教授，</a:t>
            </a:r>
            <a:r>
              <a:rPr lang="en-US" altLang="zh-CN" sz="2000" kern="0" cap="all" dirty="0">
                <a:ln w="0">
                  <a:noFill/>
                </a:ln>
                <a:solidFill>
                  <a:schemeClr val="accent1">
                    <a:lumMod val="10000"/>
                  </a:schemeClr>
                </a:solidFill>
                <a:latin typeface="微软雅黑" panose="020B0503020204020204" pitchFamily="34" charset="-122"/>
              </a:rPr>
              <a:t>2008</a:t>
            </a:r>
            <a:r>
              <a:rPr lang="zh-CN" altLang="en-US" sz="2000" kern="0" cap="all" dirty="0">
                <a:ln w="0">
                  <a:noFill/>
                </a:ln>
                <a:solidFill>
                  <a:schemeClr val="accent1">
                    <a:lumMod val="10000"/>
                  </a:schemeClr>
                </a:solidFill>
                <a:latin typeface="微软雅黑" panose="020B0503020204020204" pitchFamily="34" charset="-122"/>
              </a:rPr>
              <a:t>年</a:t>
            </a:r>
            <a:r>
              <a:rPr lang="en-US" altLang="zh-CN" sz="2000" kern="0" cap="all" dirty="0">
                <a:ln w="0">
                  <a:noFill/>
                </a:ln>
                <a:solidFill>
                  <a:schemeClr val="accent1">
                    <a:lumMod val="10000"/>
                  </a:schemeClr>
                </a:solidFill>
                <a:latin typeface="微软雅黑" panose="020B0503020204020204" pitchFamily="34" charset="-122"/>
              </a:rPr>
              <a:t>10</a:t>
            </a:r>
            <a:r>
              <a:rPr lang="zh-CN" altLang="en-US" sz="2000" kern="0" cap="all" dirty="0">
                <a:ln w="0">
                  <a:noFill/>
                </a:ln>
                <a:solidFill>
                  <a:schemeClr val="accent1">
                    <a:lumMod val="10000"/>
                  </a:schemeClr>
                </a:solidFill>
                <a:latin typeface="微软雅黑" panose="020B0503020204020204" pitchFamily="34" charset="-122"/>
              </a:rPr>
              <a:t>月</a:t>
            </a:r>
            <a:r>
              <a:rPr lang="en-US" altLang="zh-CN" sz="2000" kern="0" cap="all" dirty="0">
                <a:ln w="0">
                  <a:noFill/>
                </a:ln>
                <a:solidFill>
                  <a:schemeClr val="accent1">
                    <a:lumMod val="10000"/>
                  </a:schemeClr>
                </a:solidFill>
                <a:latin typeface="微软雅黑" panose="020B0503020204020204" pitchFamily="34" charset="-122"/>
              </a:rPr>
              <a:t>16</a:t>
            </a:r>
            <a:r>
              <a:rPr lang="zh-CN" altLang="en-US" sz="2000" kern="0" cap="all" dirty="0">
                <a:ln w="0">
                  <a:noFill/>
                </a:ln>
                <a:solidFill>
                  <a:schemeClr val="accent1">
                    <a:lumMod val="10000"/>
                  </a:schemeClr>
                </a:solidFill>
                <a:latin typeface="微软雅黑" panose="020B0503020204020204" pitchFamily="34" charset="-122"/>
              </a:rPr>
              <a:t>日，浙江大学药学院收到反映药学院副教授何海波学术不端的邮件。收到该邮件后，在院、校两个层面相继组成了调查组，当天即着手调查此事。学校共核查了何海波及其所在研究室相关人员涉嫌学术道德问题的论文</a:t>
            </a:r>
            <a:r>
              <a:rPr lang="en-US" altLang="zh-CN" sz="2000" kern="0" cap="all" dirty="0">
                <a:ln w="0">
                  <a:noFill/>
                </a:ln>
                <a:solidFill>
                  <a:schemeClr val="accent1">
                    <a:lumMod val="10000"/>
                  </a:schemeClr>
                </a:solidFill>
                <a:latin typeface="微软雅黑" panose="020B0503020204020204" pitchFamily="34" charset="-122"/>
              </a:rPr>
              <a:t>20</a:t>
            </a:r>
            <a:r>
              <a:rPr lang="zh-CN" altLang="en-US" sz="2000" kern="0" cap="all" dirty="0">
                <a:ln w="0">
                  <a:noFill/>
                </a:ln>
                <a:solidFill>
                  <a:schemeClr val="accent1">
                    <a:lumMod val="10000"/>
                  </a:schemeClr>
                </a:solidFill>
                <a:latin typeface="微软雅黑" panose="020B0503020204020204" pitchFamily="34" charset="-122"/>
              </a:rPr>
              <a:t>篇，其中何海波涉及论文</a:t>
            </a:r>
            <a:r>
              <a:rPr lang="en-US" altLang="zh-CN" sz="2000" kern="0" cap="all" dirty="0">
                <a:ln w="0">
                  <a:noFill/>
                </a:ln>
                <a:solidFill>
                  <a:schemeClr val="accent1">
                    <a:lumMod val="10000"/>
                  </a:schemeClr>
                </a:solidFill>
                <a:latin typeface="微软雅黑" panose="020B0503020204020204" pitchFamily="34" charset="-122"/>
              </a:rPr>
              <a:t>9</a:t>
            </a:r>
            <a:r>
              <a:rPr lang="zh-CN" altLang="en-US" sz="2000" kern="0" cap="all" dirty="0">
                <a:ln w="0">
                  <a:noFill/>
                </a:ln>
                <a:solidFill>
                  <a:schemeClr val="accent1">
                    <a:lumMod val="10000"/>
                  </a:schemeClr>
                </a:solidFill>
                <a:latin typeface="微软雅黑" panose="020B0503020204020204" pitchFamily="34" charset="-122"/>
              </a:rPr>
              <a:t>篇。除作为合作作者的</a:t>
            </a:r>
            <a:r>
              <a:rPr lang="en-US" altLang="zh-CN" sz="2000" kern="0" cap="all" dirty="0">
                <a:ln w="0">
                  <a:noFill/>
                </a:ln>
                <a:solidFill>
                  <a:schemeClr val="accent1">
                    <a:lumMod val="10000"/>
                  </a:schemeClr>
                </a:solidFill>
                <a:latin typeface="微软雅黑" panose="020B0503020204020204" pitchFamily="34" charset="-122"/>
              </a:rPr>
              <a:t>1</a:t>
            </a:r>
            <a:r>
              <a:rPr lang="zh-CN" altLang="en-US" sz="2000" kern="0" cap="all" dirty="0">
                <a:ln w="0">
                  <a:noFill/>
                </a:ln>
                <a:solidFill>
                  <a:schemeClr val="accent1">
                    <a:lumMod val="10000"/>
                  </a:schemeClr>
                </a:solidFill>
                <a:latin typeface="微软雅黑" panose="020B0503020204020204" pitchFamily="34" charset="-122"/>
              </a:rPr>
              <a:t>篇论文外，贺海波作为第一作者的</a:t>
            </a:r>
            <a:r>
              <a:rPr lang="en-US" altLang="zh-CN" sz="2000" kern="0" cap="all" dirty="0">
                <a:ln w="0">
                  <a:noFill/>
                </a:ln>
                <a:solidFill>
                  <a:schemeClr val="accent1">
                    <a:lumMod val="10000"/>
                  </a:schemeClr>
                </a:solidFill>
                <a:latin typeface="微软雅黑" panose="020B0503020204020204" pitchFamily="34" charset="-122"/>
              </a:rPr>
              <a:t>8</a:t>
            </a:r>
            <a:r>
              <a:rPr lang="zh-CN" altLang="en-US" sz="2000" kern="0" cap="all" dirty="0">
                <a:ln w="0">
                  <a:noFill/>
                </a:ln>
                <a:solidFill>
                  <a:schemeClr val="accent1">
                    <a:lumMod val="10000"/>
                  </a:schemeClr>
                </a:solidFill>
                <a:latin typeface="微软雅黑" panose="020B0503020204020204" pitchFamily="34" charset="-122"/>
              </a:rPr>
              <a:t>篇论文均不同程度地存在剽窃、</a:t>
            </a:r>
            <a:r>
              <a:rPr lang="zh-CN" altLang="en-US" sz="2000" kern="0" cap="all" dirty="0">
                <a:ln w="0">
                  <a:noFill/>
                </a:ln>
                <a:solidFill>
                  <a:srgbClr val="FF0000"/>
                </a:solidFill>
                <a:latin typeface="微软雅黑" panose="020B0503020204020204" pitchFamily="34" charset="-122"/>
              </a:rPr>
              <a:t>抄袭原博士导师实验数据</a:t>
            </a:r>
            <a:r>
              <a:rPr lang="zh-CN" altLang="en-US" sz="2000" kern="0" cap="all" dirty="0">
                <a:ln w="0">
                  <a:noFill/>
                </a:ln>
                <a:solidFill>
                  <a:schemeClr val="accent1">
                    <a:lumMod val="10000"/>
                  </a:schemeClr>
                </a:solidFill>
                <a:latin typeface="微软雅黑" panose="020B0503020204020204" pitchFamily="34" charset="-122"/>
              </a:rPr>
              <a:t>，以及</a:t>
            </a:r>
            <a:r>
              <a:rPr lang="zh-CN" altLang="en-US" sz="2000" u="sng" kern="0" cap="all" dirty="0">
                <a:ln w="0">
                  <a:noFill/>
                </a:ln>
                <a:solidFill>
                  <a:schemeClr val="accent1">
                    <a:lumMod val="10000"/>
                  </a:schemeClr>
                </a:solidFill>
                <a:latin typeface="微软雅黑" panose="020B0503020204020204" pitchFamily="34" charset="-122"/>
              </a:rPr>
              <a:t>一稿两投、部分图表数据张冠李戴、重复发表、擅署他人名字、擅自标注基金资助、捏造知名专家帮助修改英语等严重学术不端行为。</a:t>
            </a:r>
            <a:endParaRPr lang="en-US" altLang="zh-CN" sz="2000" u="sng"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有鉴其问题确凿，本人供认不讳，学校当即作出了处分：去年</a:t>
            </a:r>
            <a:r>
              <a:rPr lang="en-US" altLang="zh-CN" sz="2000" kern="0" cap="all" dirty="0">
                <a:ln w="0">
                  <a:noFill/>
                </a:ln>
                <a:solidFill>
                  <a:schemeClr val="accent1">
                    <a:lumMod val="10000"/>
                  </a:schemeClr>
                </a:solidFill>
                <a:latin typeface="微软雅黑" panose="020B0503020204020204" pitchFamily="34" charset="-122"/>
              </a:rPr>
              <a:t>11</a:t>
            </a:r>
            <a:r>
              <a:rPr lang="zh-CN" altLang="en-US" sz="2000" kern="0" cap="all" dirty="0">
                <a:ln w="0">
                  <a:noFill/>
                </a:ln>
                <a:solidFill>
                  <a:schemeClr val="accent1">
                    <a:lumMod val="10000"/>
                  </a:schemeClr>
                </a:solidFill>
                <a:latin typeface="微软雅黑" panose="020B0503020204020204" pitchFamily="34" charset="-122"/>
              </a:rPr>
              <a:t>月决定撤销其副教授职务和任职资格，解除聘用合同。</a:t>
            </a:r>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330201" y="888524"/>
            <a:ext cx="8813799" cy="4307840"/>
          </a:xfrm>
          <a:prstGeom prst="rect">
            <a:avLst/>
          </a:prstGeom>
          <a:noFill/>
        </p:spPr>
        <p:txBody>
          <a:bodyPr wrap="square">
            <a:spAutoFit/>
          </a:bodyPr>
          <a:lstStyle/>
          <a:p>
            <a:r>
              <a:rPr lang="zh-CN" altLang="en-US" sz="2000" b="1" dirty="0">
                <a:solidFill>
                  <a:schemeClr val="accent1">
                    <a:lumMod val="10000"/>
                  </a:schemeClr>
                </a:solidFill>
              </a:rPr>
              <a:t>       </a:t>
            </a:r>
            <a:r>
              <a:rPr lang="zh-CN" altLang="en-US" sz="2000" b="1" dirty="0">
                <a:solidFill>
                  <a:schemeClr val="accent1">
                    <a:lumMod val="10000"/>
                  </a:schemeClr>
                </a:solidFill>
                <a:latin typeface="+mj-ea"/>
                <a:ea typeface="+mj-ea"/>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2000" b="1" dirty="0">
              <a:solidFill>
                <a:schemeClr val="accent1">
                  <a:lumMod val="10000"/>
                </a:schemeClr>
              </a:solidFill>
            </a:endParaRPr>
          </a:p>
          <a:p>
            <a:pPr indent="457200"/>
            <a:endParaRPr lang="en-US" altLang="zh-CN" sz="1600" b="1" dirty="0">
              <a:solidFill>
                <a:schemeClr val="accent1">
                  <a:lumMod val="10000"/>
                </a:schemeClr>
              </a:solidFill>
            </a:endParaRPr>
          </a:p>
          <a:p>
            <a:pPr indent="457200"/>
            <a:r>
              <a:rPr lang="zh-CN" altLang="en-US" sz="1800" u="sng" dirty="0">
                <a:solidFill>
                  <a:schemeClr val="accent1">
                    <a:lumMod val="10000"/>
                  </a:schemeClr>
                </a:solidFill>
              </a:rPr>
              <a:t>（</a:t>
            </a:r>
            <a:r>
              <a:rPr lang="en-US" altLang="zh-CN" sz="1800" u="sng" dirty="0">
                <a:solidFill>
                  <a:schemeClr val="accent1">
                    <a:lumMod val="10000"/>
                  </a:schemeClr>
                </a:solidFill>
              </a:rPr>
              <a:t>3</a:t>
            </a:r>
            <a:r>
              <a:rPr lang="zh-CN" altLang="en-US" sz="1800" u="sng" dirty="0">
                <a:solidFill>
                  <a:schemeClr val="accent1">
                    <a:lumMod val="10000"/>
                  </a:schemeClr>
                </a:solidFill>
              </a:rPr>
              <a:t>）图片和音视频剽窃</a:t>
            </a:r>
            <a:endParaRPr lang="zh-CN" altLang="en-US" sz="1800" u="sng" dirty="0">
              <a:solidFill>
                <a:schemeClr val="accent1">
                  <a:lumMod val="10000"/>
                </a:schemeClr>
              </a:solidFill>
            </a:endParaRPr>
          </a:p>
          <a:p>
            <a:pPr indent="457200"/>
            <a:r>
              <a:rPr lang="zh-CN" altLang="en-US" sz="1800" dirty="0">
                <a:solidFill>
                  <a:schemeClr val="accent1">
                    <a:lumMod val="10000"/>
                  </a:schemeClr>
                </a:solidFill>
              </a:rPr>
              <a:t>不加引注或说明地使用他人已发表文献中的图片和音视频，并以自己的名义发表，应界定为图片和音视频剽窃。</a:t>
            </a:r>
            <a:endParaRPr lang="en-US" altLang="zh-CN" sz="1800" dirty="0">
              <a:solidFill>
                <a:schemeClr val="accent1">
                  <a:lumMod val="10000"/>
                </a:schemeClr>
              </a:solidFill>
            </a:endParaRPr>
          </a:p>
          <a:p>
            <a:pPr indent="457200"/>
            <a:r>
              <a:rPr lang="zh-CN" altLang="en-US" sz="1800" dirty="0">
                <a:solidFill>
                  <a:schemeClr val="accent1">
                    <a:lumMod val="10000"/>
                  </a:schemeClr>
                </a:solidFill>
              </a:rPr>
              <a:t>图片和音视频剽窃的表现形式包括：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）不加引注或说明地</a:t>
            </a:r>
            <a:r>
              <a:rPr lang="zh-CN" altLang="en-US" sz="1800" dirty="0">
                <a:solidFill>
                  <a:srgbClr val="C00000"/>
                </a:solidFill>
              </a:rPr>
              <a:t>直接使用</a:t>
            </a:r>
            <a:r>
              <a:rPr lang="zh-CN" altLang="en-US" sz="1800" dirty="0">
                <a:solidFill>
                  <a:schemeClr val="accent1">
                    <a:lumMod val="10000"/>
                  </a:schemeClr>
                </a:solidFill>
              </a:rPr>
              <a:t>他人已发表文献中的图像、音视频等资料。</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）对他人已发表文献中的图片和音视频进行</a:t>
            </a:r>
            <a:r>
              <a:rPr lang="zh-CN" altLang="en-US" sz="1800" dirty="0">
                <a:solidFill>
                  <a:srgbClr val="C00000"/>
                </a:solidFill>
              </a:rPr>
              <a:t>些微修改</a:t>
            </a:r>
            <a:r>
              <a:rPr lang="zh-CN" altLang="en-US" sz="1800" dirty="0">
                <a:solidFill>
                  <a:schemeClr val="accent1">
                    <a:lumMod val="10000"/>
                  </a:schemeClr>
                </a:solidFill>
              </a:rPr>
              <a:t>后不加引注或说明地使用。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3</a:t>
            </a:r>
            <a:r>
              <a:rPr lang="zh-CN" altLang="en-US" sz="1800" dirty="0">
                <a:solidFill>
                  <a:schemeClr val="accent1">
                    <a:lumMod val="10000"/>
                  </a:schemeClr>
                </a:solidFill>
              </a:rPr>
              <a:t>）对他人已发表文献中的图片和音视频</a:t>
            </a:r>
            <a:r>
              <a:rPr lang="zh-CN" altLang="en-US" sz="1800" dirty="0">
                <a:solidFill>
                  <a:srgbClr val="C00000"/>
                </a:solidFill>
              </a:rPr>
              <a:t>添加</a:t>
            </a:r>
            <a:r>
              <a:rPr lang="zh-CN" altLang="en-US" sz="1800" dirty="0">
                <a:solidFill>
                  <a:schemeClr val="accent1">
                    <a:lumMod val="10000"/>
                  </a:schemeClr>
                </a:solidFill>
              </a:rPr>
              <a:t>一些内容后不加引注或说明地使用。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4</a:t>
            </a:r>
            <a:r>
              <a:rPr lang="zh-CN" altLang="en-US" sz="1800" dirty="0">
                <a:solidFill>
                  <a:schemeClr val="accent1">
                    <a:lumMod val="10000"/>
                  </a:schemeClr>
                </a:solidFill>
              </a:rPr>
              <a:t>）对他人已发表文献中的图片和音视频</a:t>
            </a:r>
            <a:r>
              <a:rPr lang="zh-CN" altLang="en-US" sz="1800" dirty="0">
                <a:solidFill>
                  <a:srgbClr val="C00000"/>
                </a:solidFill>
              </a:rPr>
              <a:t>删减</a:t>
            </a:r>
            <a:r>
              <a:rPr lang="zh-CN" altLang="en-US" sz="1800" dirty="0">
                <a:solidFill>
                  <a:schemeClr val="accent1">
                    <a:lumMod val="10000"/>
                  </a:schemeClr>
                </a:solidFill>
              </a:rPr>
              <a:t>部分内容后不加引注或说明地使用。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5</a:t>
            </a:r>
            <a:r>
              <a:rPr lang="zh-CN" altLang="en-US" sz="1800" dirty="0">
                <a:solidFill>
                  <a:schemeClr val="accent1">
                    <a:lumMod val="10000"/>
                  </a:schemeClr>
                </a:solidFill>
              </a:rPr>
              <a:t>）对他人已发表文献中的图片</a:t>
            </a:r>
            <a:r>
              <a:rPr lang="zh-CN" altLang="en-US" sz="1800" dirty="0">
                <a:solidFill>
                  <a:srgbClr val="C00000"/>
                </a:solidFill>
              </a:rPr>
              <a:t>增强部分内容</a:t>
            </a:r>
            <a:r>
              <a:rPr lang="zh-CN" altLang="en-US" sz="1800" dirty="0">
                <a:solidFill>
                  <a:schemeClr val="accent1">
                    <a:lumMod val="10000"/>
                  </a:schemeClr>
                </a:solidFill>
              </a:rPr>
              <a:t>后不加引注或说明地使用。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6</a:t>
            </a:r>
            <a:r>
              <a:rPr lang="zh-CN" altLang="en-US" sz="1800" dirty="0">
                <a:solidFill>
                  <a:schemeClr val="accent1">
                    <a:lumMod val="10000"/>
                  </a:schemeClr>
                </a:solidFill>
              </a:rPr>
              <a:t>）对他人已发表文献中的图片</a:t>
            </a:r>
            <a:r>
              <a:rPr lang="zh-CN" altLang="en-US" sz="1800" dirty="0">
                <a:solidFill>
                  <a:srgbClr val="C00000"/>
                </a:solidFill>
              </a:rPr>
              <a:t>弱化部分内容</a:t>
            </a:r>
            <a:r>
              <a:rPr lang="zh-CN" altLang="en-US" sz="1800" dirty="0">
                <a:solidFill>
                  <a:schemeClr val="accent1">
                    <a:lumMod val="10000"/>
                  </a:schemeClr>
                </a:solidFill>
              </a:rPr>
              <a:t>后不加引注或说明地使用。</a:t>
            </a:r>
            <a:endParaRPr lang="zh-CN" altLang="en-US" sz="1800" dirty="0">
              <a:solidFill>
                <a:schemeClr val="accent1">
                  <a:lumMod val="10000"/>
                </a:schemeClr>
              </a:solidFill>
            </a:endParaRPr>
          </a:p>
          <a:p>
            <a:endParaRPr lang="zh-CN" altLang="en-US" dirty="0"/>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52254" y="929005"/>
            <a:ext cx="8041006" cy="3723005"/>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3:</a:t>
            </a:r>
            <a:r>
              <a:rPr lang="zh-CN" altLang="en-US" sz="2000" b="1" kern="0" cap="all" dirty="0">
                <a:ln w="0">
                  <a:noFill/>
                </a:ln>
                <a:solidFill>
                  <a:schemeClr val="accent1">
                    <a:lumMod val="10000"/>
                  </a:schemeClr>
                </a:solidFill>
                <a:latin typeface="微软雅黑" panose="020B0503020204020204" pitchFamily="34" charset="-122"/>
              </a:rPr>
              <a:t>图片抄袭撤稿事件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en-GB" altLang="zh-CN" sz="1800" kern="0" cap="all" dirty="0">
                <a:ln w="0">
                  <a:noFill/>
                </a:ln>
                <a:solidFill>
                  <a:schemeClr val="accent1">
                    <a:lumMod val="10000"/>
                  </a:schemeClr>
                </a:solidFill>
                <a:latin typeface="微软雅黑" panose="020B0503020204020204" pitchFamily="34" charset="-122"/>
              </a:rPr>
              <a:t>Aesthetic Surgery Journal(ASJ) </a:t>
            </a:r>
            <a:r>
              <a:rPr lang="zh-CN" altLang="en-US" sz="1800" kern="0" cap="all" dirty="0">
                <a:ln w="0">
                  <a:noFill/>
                </a:ln>
                <a:solidFill>
                  <a:schemeClr val="accent1">
                    <a:lumMod val="10000"/>
                  </a:schemeClr>
                </a:solidFill>
                <a:latin typeface="微软雅黑" panose="020B0503020204020204" pitchFamily="34" charset="-122"/>
              </a:rPr>
              <a:t>的一篇论文被撤稿，理由是图片涉嫌抄袭。被撤稿的文章为 </a:t>
            </a:r>
            <a:r>
              <a:rPr lang="en-GB" altLang="zh-CN" sz="1800" kern="0" cap="all" dirty="0">
                <a:ln w="0">
                  <a:noFill/>
                </a:ln>
                <a:solidFill>
                  <a:schemeClr val="accent1">
                    <a:lumMod val="10000"/>
                  </a:schemeClr>
                </a:solidFill>
                <a:latin typeface="微软雅黑" panose="020B0503020204020204" pitchFamily="34" charset="-122"/>
              </a:rPr>
              <a:t>T-Shaped Excision of the Orbicularis </a:t>
            </a:r>
            <a:r>
              <a:rPr lang="en-GB" altLang="zh-CN" sz="1800" kern="0" cap="all" dirty="0" err="1">
                <a:ln w="0">
                  <a:noFill/>
                </a:ln>
                <a:solidFill>
                  <a:schemeClr val="accent1">
                    <a:lumMod val="10000"/>
                  </a:schemeClr>
                </a:solidFill>
                <a:latin typeface="微软雅黑" panose="020B0503020204020204" pitchFamily="34" charset="-122"/>
              </a:rPr>
              <a:t>Oris</a:t>
            </a:r>
            <a:r>
              <a:rPr lang="en-GB" altLang="zh-CN" sz="1800" kern="0" cap="all" dirty="0">
                <a:ln w="0">
                  <a:noFill/>
                </a:ln>
                <a:solidFill>
                  <a:schemeClr val="accent1">
                    <a:lumMod val="10000"/>
                  </a:schemeClr>
                </a:solidFill>
                <a:latin typeface="微软雅黑" panose="020B0503020204020204" pitchFamily="34" charset="-122"/>
              </a:rPr>
              <a:t> Muscle: An Innovative Technique for Upper Lip Lift Procedures</a:t>
            </a:r>
            <a:r>
              <a:rPr lang="zh-CN" altLang="en-GB" sz="1800" kern="0" cap="all" dirty="0">
                <a:ln w="0">
                  <a:noFill/>
                </a:ln>
                <a:solidFill>
                  <a:schemeClr val="accent1">
                    <a:lumMod val="10000"/>
                  </a:schemeClr>
                </a:solidFill>
                <a:latin typeface="微软雅黑" panose="020B0503020204020204" pitchFamily="34" charset="-122"/>
              </a:rPr>
              <a:t>，</a:t>
            </a:r>
            <a:r>
              <a:rPr lang="zh-CN" altLang="en-US" sz="1800" kern="0" cap="all" dirty="0">
                <a:ln w="0">
                  <a:noFill/>
                </a:ln>
                <a:solidFill>
                  <a:schemeClr val="accent1">
                    <a:lumMod val="10000"/>
                  </a:schemeClr>
                </a:solidFill>
                <a:latin typeface="微软雅黑" panose="020B0503020204020204" pitchFamily="34" charset="-122"/>
              </a:rPr>
              <a:t>由惠州市中心人民医院的几位医生完成。被抄袭的文章是 </a:t>
            </a:r>
            <a:r>
              <a:rPr lang="en-GB" altLang="zh-CN" sz="1800" kern="0" cap="all" dirty="0">
                <a:ln w="0">
                  <a:noFill/>
                </a:ln>
                <a:solidFill>
                  <a:schemeClr val="accent1">
                    <a:lumMod val="10000"/>
                  </a:schemeClr>
                </a:solidFill>
                <a:latin typeface="微软雅黑" panose="020B0503020204020204" pitchFamily="34" charset="-122"/>
              </a:rPr>
              <a:t>Application of Upper-lip Lifting Procedure in Perioral Rejuvenation</a:t>
            </a:r>
            <a:r>
              <a:rPr lang="zh-CN" altLang="en-GB" sz="1800" kern="0" cap="all" dirty="0">
                <a:ln w="0">
                  <a:noFill/>
                </a:ln>
                <a:solidFill>
                  <a:schemeClr val="accent1">
                    <a:lumMod val="10000"/>
                  </a:schemeClr>
                </a:solidFill>
                <a:latin typeface="微软雅黑" panose="020B0503020204020204" pitchFamily="34" charset="-122"/>
              </a:rPr>
              <a:t>（</a:t>
            </a:r>
            <a:r>
              <a:rPr lang="zh-CN" altLang="en-US" sz="1800" kern="0" cap="all" dirty="0">
                <a:ln w="0">
                  <a:noFill/>
                </a:ln>
                <a:solidFill>
                  <a:schemeClr val="accent1">
                    <a:lumMod val="10000"/>
                  </a:schemeClr>
                </a:solidFill>
                <a:latin typeface="微软雅黑" panose="020B0503020204020204" pitchFamily="34" charset="-122"/>
              </a:rPr>
              <a:t>上唇短缩术在唇部年轻化中的应用）发布在</a:t>
            </a:r>
            <a:r>
              <a:rPr lang="en-US" altLang="zh-CN" sz="1800" kern="0" cap="all" dirty="0">
                <a:ln w="0">
                  <a:noFill/>
                </a:ln>
                <a:solidFill>
                  <a:schemeClr val="accent1">
                    <a:lumMod val="10000"/>
                  </a:schemeClr>
                </a:solidFill>
                <a:latin typeface="微软雅黑" panose="020B0503020204020204" pitchFamily="34" charset="-122"/>
              </a:rPr>
              <a:t>《</a:t>
            </a:r>
            <a:r>
              <a:rPr lang="zh-CN" altLang="en-US" sz="1800" kern="0" cap="all" dirty="0">
                <a:ln w="0">
                  <a:noFill/>
                </a:ln>
                <a:solidFill>
                  <a:schemeClr val="accent1">
                    <a:lumMod val="10000"/>
                  </a:schemeClr>
                </a:solidFill>
                <a:latin typeface="微软雅黑" panose="020B0503020204020204" pitchFamily="34" charset="-122"/>
              </a:rPr>
              <a:t>中华医学美学美容杂志</a:t>
            </a:r>
            <a:r>
              <a:rPr lang="en-US" altLang="zh-CN" sz="1800" kern="0" cap="all" dirty="0">
                <a:ln w="0">
                  <a:noFill/>
                </a:ln>
                <a:solidFill>
                  <a:schemeClr val="accent1">
                    <a:lumMod val="10000"/>
                  </a:schemeClr>
                </a:solidFill>
                <a:latin typeface="微软雅黑" panose="020B0503020204020204" pitchFamily="34" charset="-122"/>
              </a:rPr>
              <a:t>》</a:t>
            </a:r>
            <a:r>
              <a:rPr lang="zh-CN" altLang="en-US" sz="1800" kern="0" cap="all" dirty="0">
                <a:ln w="0">
                  <a:noFill/>
                </a:ln>
                <a:solidFill>
                  <a:schemeClr val="accent1">
                    <a:lumMod val="10000"/>
                  </a:schemeClr>
                </a:solidFill>
                <a:latin typeface="微软雅黑" panose="020B0503020204020204" pitchFamily="34" charset="-122"/>
              </a:rPr>
              <a:t>期刊上，作者是潘柏林、谢宏彬、程宏。 </a:t>
            </a:r>
            <a:endParaRPr lang="en-US" altLang="zh-CN" sz="1800" kern="0" cap="all" dirty="0">
              <a:ln w="0">
                <a:noFill/>
              </a:ln>
              <a:solidFill>
                <a:schemeClr val="accent1">
                  <a:lumMod val="10000"/>
                </a:schemeClr>
              </a:solidFill>
              <a:latin typeface="微软雅黑" panose="020B0503020204020204" pitchFamily="34" charset="-122"/>
            </a:endParaRPr>
          </a:p>
          <a:p>
            <a:pPr indent="457200"/>
            <a:r>
              <a:rPr lang="en-GB" altLang="zh-CN" sz="1800" kern="0" cap="all" dirty="0">
                <a:ln w="0">
                  <a:noFill/>
                </a:ln>
                <a:solidFill>
                  <a:schemeClr val="accent1">
                    <a:lumMod val="10000"/>
                  </a:schemeClr>
                </a:solidFill>
                <a:latin typeface="微软雅黑" panose="020B0503020204020204" pitchFamily="34" charset="-122"/>
              </a:rPr>
              <a:t>ASJ </a:t>
            </a:r>
            <a:r>
              <a:rPr lang="zh-CN" altLang="en-US" sz="1800" kern="0" cap="all" dirty="0">
                <a:ln w="0">
                  <a:noFill/>
                </a:ln>
                <a:solidFill>
                  <a:schemeClr val="accent1">
                    <a:lumMod val="10000"/>
                  </a:schemeClr>
                </a:solidFill>
                <a:latin typeface="微软雅黑" panose="020B0503020204020204" pitchFamily="34" charset="-122"/>
              </a:rPr>
              <a:t>收到一位中国作者的消息，提出 </a:t>
            </a:r>
            <a:r>
              <a:rPr lang="en-GB" altLang="zh-CN" sz="1800" kern="0" cap="all" dirty="0">
                <a:ln w="0">
                  <a:noFill/>
                </a:ln>
                <a:solidFill>
                  <a:schemeClr val="accent1">
                    <a:lumMod val="10000"/>
                  </a:schemeClr>
                </a:solidFill>
                <a:latin typeface="微软雅黑" panose="020B0503020204020204" pitchFamily="34" charset="-122"/>
              </a:rPr>
              <a:t>ASJ </a:t>
            </a:r>
            <a:r>
              <a:rPr lang="zh-CN" altLang="en-US" sz="1800" kern="0" cap="all" dirty="0">
                <a:ln w="0">
                  <a:noFill/>
                </a:ln>
                <a:solidFill>
                  <a:schemeClr val="accent1">
                    <a:lumMod val="10000"/>
                  </a:schemeClr>
                </a:solidFill>
                <a:latin typeface="微软雅黑" panose="020B0503020204020204" pitchFamily="34" charset="-122"/>
              </a:rPr>
              <a:t>上发表的一篇论文使用了他此前发表的论文中的图片。他表示这是对其知识产权的侵犯。随后我们联系了被指控的论文原文作者，希望能在 </a:t>
            </a:r>
            <a:r>
              <a:rPr lang="en-US" altLang="zh-CN" sz="1800" kern="0" cap="all" dirty="0">
                <a:ln w="0">
                  <a:noFill/>
                </a:ln>
                <a:solidFill>
                  <a:schemeClr val="accent1">
                    <a:lumMod val="10000"/>
                  </a:schemeClr>
                </a:solidFill>
                <a:latin typeface="微软雅黑" panose="020B0503020204020204" pitchFamily="34" charset="-122"/>
              </a:rPr>
              <a:t>7 </a:t>
            </a:r>
            <a:r>
              <a:rPr lang="zh-CN" altLang="en-US" sz="1800" kern="0" cap="all" dirty="0">
                <a:ln w="0">
                  <a:noFill/>
                </a:ln>
                <a:solidFill>
                  <a:schemeClr val="accent1">
                    <a:lumMod val="10000"/>
                  </a:schemeClr>
                </a:solidFill>
                <a:latin typeface="微软雅黑" panose="020B0503020204020204" pitchFamily="34" charset="-122"/>
              </a:rPr>
              <a:t>天之内给出答复并作出解释，但没有收到回复。</a:t>
            </a:r>
            <a:r>
              <a:rPr lang="en-US" altLang="zh-CN" sz="1800" kern="0" cap="all" dirty="0">
                <a:ln w="0">
                  <a:noFill/>
                </a:ln>
                <a:solidFill>
                  <a:schemeClr val="accent1">
                    <a:lumMod val="10000"/>
                  </a:schemeClr>
                </a:solidFill>
                <a:latin typeface="微软雅黑" panose="020B0503020204020204" pitchFamily="34" charset="-122"/>
              </a:rPr>
              <a:t>ASJ</a:t>
            </a:r>
            <a:r>
              <a:rPr lang="zh-CN" altLang="en-US" sz="1800" kern="0" cap="all" dirty="0">
                <a:ln w="0">
                  <a:noFill/>
                </a:ln>
                <a:solidFill>
                  <a:schemeClr val="accent1">
                    <a:lumMod val="10000"/>
                  </a:schemeClr>
                </a:solidFill>
                <a:latin typeface="微软雅黑" panose="020B0503020204020204" pitchFamily="34" charset="-122"/>
              </a:rPr>
              <a:t>调查得知，图片的使用并未获得授权，这是一起学术不端行为，并决定撤稿。</a:t>
            </a:r>
            <a:endParaRPr lang="zh-CN" altLang="en-US" sz="18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25950" y="1002824"/>
            <a:ext cx="8098949" cy="4431030"/>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2000" b="1" dirty="0">
              <a:solidFill>
                <a:schemeClr val="accent1">
                  <a:lumMod val="10000"/>
                </a:schemeClr>
              </a:solidFill>
            </a:endParaRPr>
          </a:p>
          <a:p>
            <a:endParaRPr lang="en-US" altLang="zh-CN" sz="2000" b="1" dirty="0">
              <a:solidFill>
                <a:schemeClr val="accent1">
                  <a:lumMod val="10000"/>
                </a:schemeClr>
              </a:solidFill>
            </a:endParaRPr>
          </a:p>
          <a:p>
            <a:pPr indent="457200"/>
            <a:r>
              <a:rPr lang="zh-CN" altLang="en-US" sz="1800" u="sng" dirty="0">
                <a:solidFill>
                  <a:schemeClr val="accent1">
                    <a:lumMod val="10000"/>
                  </a:schemeClr>
                </a:solidFill>
              </a:rPr>
              <a:t>（</a:t>
            </a:r>
            <a:r>
              <a:rPr lang="en-US" altLang="zh-CN" sz="1800" u="sng" dirty="0">
                <a:solidFill>
                  <a:schemeClr val="accent1">
                    <a:lumMod val="10000"/>
                  </a:schemeClr>
                </a:solidFill>
              </a:rPr>
              <a:t>4</a:t>
            </a:r>
            <a:r>
              <a:rPr lang="zh-CN" altLang="en-US" sz="1800" u="sng" dirty="0">
                <a:solidFill>
                  <a:schemeClr val="accent1">
                    <a:lumMod val="10000"/>
                  </a:schemeClr>
                </a:solidFill>
              </a:rPr>
              <a:t>）</a:t>
            </a:r>
            <a:r>
              <a:rPr lang="en-US" altLang="zh-CN" sz="1800" u="sng" dirty="0">
                <a:solidFill>
                  <a:schemeClr val="accent1">
                    <a:lumMod val="10000"/>
                  </a:schemeClr>
                </a:solidFill>
              </a:rPr>
              <a:t> </a:t>
            </a:r>
            <a:r>
              <a:rPr lang="zh-CN" altLang="en-US" sz="1800" u="sng" dirty="0">
                <a:solidFill>
                  <a:schemeClr val="accent1">
                    <a:lumMod val="10000"/>
                  </a:schemeClr>
                </a:solidFill>
              </a:rPr>
              <a:t>研究</a:t>
            </a:r>
            <a:r>
              <a:rPr lang="en-US" altLang="zh-CN" sz="1800" u="sng" dirty="0">
                <a:solidFill>
                  <a:schemeClr val="accent1">
                    <a:lumMod val="10000"/>
                  </a:schemeClr>
                </a:solidFill>
              </a:rPr>
              <a:t>(</a:t>
            </a:r>
            <a:r>
              <a:rPr lang="zh-CN" altLang="en-US" sz="1800" u="sng" dirty="0">
                <a:solidFill>
                  <a:schemeClr val="accent1">
                    <a:lumMod val="10000"/>
                  </a:schemeClr>
                </a:solidFill>
              </a:rPr>
              <a:t>实验</a:t>
            </a:r>
            <a:r>
              <a:rPr lang="en-US" altLang="zh-CN" sz="1800" u="sng" dirty="0">
                <a:solidFill>
                  <a:schemeClr val="accent1">
                    <a:lumMod val="10000"/>
                  </a:schemeClr>
                </a:solidFill>
              </a:rPr>
              <a:t>)</a:t>
            </a:r>
            <a:r>
              <a:rPr lang="zh-CN" altLang="en-US" sz="1800" u="sng" dirty="0">
                <a:solidFill>
                  <a:schemeClr val="accent1">
                    <a:lumMod val="10000"/>
                  </a:schemeClr>
                </a:solidFill>
              </a:rPr>
              <a:t>方法剽窃</a:t>
            </a:r>
            <a:endParaRPr lang="zh-CN" altLang="en-US" sz="1800" u="sng" dirty="0">
              <a:solidFill>
                <a:schemeClr val="accent1">
                  <a:lumMod val="10000"/>
                </a:schemeClr>
              </a:solidFill>
            </a:endParaRPr>
          </a:p>
          <a:p>
            <a:pPr indent="457200"/>
            <a:r>
              <a:rPr lang="zh-CN" altLang="en-US" sz="1800" dirty="0">
                <a:solidFill>
                  <a:schemeClr val="accent1">
                    <a:lumMod val="10000"/>
                  </a:schemeClr>
                </a:solidFill>
              </a:rPr>
              <a:t>不加引注或说明地使用他人具有独创性的研究（实验）方法，并以自己的名义发表，应界定为研究（实验）方法剽窃。研究（实验）方法剽窃的表现形式包括：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）不加引注或说明地</a:t>
            </a:r>
            <a:r>
              <a:rPr lang="zh-CN" altLang="en-US" sz="1800" dirty="0">
                <a:solidFill>
                  <a:srgbClr val="C00000"/>
                </a:solidFill>
              </a:rPr>
              <a:t>直接使用</a:t>
            </a:r>
            <a:r>
              <a:rPr lang="zh-CN" altLang="en-US" sz="1800" dirty="0">
                <a:solidFill>
                  <a:schemeClr val="accent1">
                    <a:lumMod val="10000"/>
                  </a:schemeClr>
                </a:solidFill>
              </a:rPr>
              <a:t>他人已发表文献中具有独创性的研究（实验）方法。</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a:t>
            </a:r>
            <a:r>
              <a:rPr lang="zh-CN" altLang="en-US" sz="1800" dirty="0">
                <a:solidFill>
                  <a:srgbClr val="C00000"/>
                </a:solidFill>
              </a:rPr>
              <a:t>修改</a:t>
            </a:r>
            <a:r>
              <a:rPr lang="zh-CN" altLang="en-US" sz="1800" dirty="0">
                <a:solidFill>
                  <a:schemeClr val="accent1">
                    <a:lumMod val="10000"/>
                  </a:schemeClr>
                </a:solidFill>
              </a:rPr>
              <a:t>他人已发表文献中具有独创性的研究（实验）方法的一些</a:t>
            </a:r>
            <a:r>
              <a:rPr lang="zh-CN" altLang="en-US" sz="1800" dirty="0">
                <a:solidFill>
                  <a:srgbClr val="C00000"/>
                </a:solidFill>
              </a:rPr>
              <a:t>非核心元素</a:t>
            </a:r>
            <a:r>
              <a:rPr lang="zh-CN" altLang="en-US" sz="1800" dirty="0">
                <a:solidFill>
                  <a:schemeClr val="accent1">
                    <a:lumMod val="10000"/>
                  </a:schemeClr>
                </a:solidFill>
              </a:rPr>
              <a:t>后不加引注或说明地使用。</a:t>
            </a:r>
            <a:endParaRPr lang="zh-CN" altLang="en-US" sz="1800" dirty="0">
              <a:solidFill>
                <a:schemeClr val="accent1">
                  <a:lumMod val="10000"/>
                </a:schemeClr>
              </a:solidFill>
            </a:endParaRPr>
          </a:p>
          <a:p>
            <a:endParaRPr lang="en-US" altLang="zh-CN" sz="2000" b="1" dirty="0">
              <a:solidFill>
                <a:schemeClr val="accent1">
                  <a:lumMod val="10000"/>
                </a:schemeClr>
              </a:solidFill>
            </a:endParaRPr>
          </a:p>
          <a:p>
            <a:endParaRPr lang="en-US" altLang="zh-CN" sz="2000" b="1" dirty="0">
              <a:solidFill>
                <a:schemeClr val="accent1">
                  <a:lumMod val="10000"/>
                </a:schemeClr>
              </a:solidFill>
            </a:endParaRPr>
          </a:p>
          <a:p>
            <a:endParaRPr lang="zh-CN" altLang="en-US" dirty="0"/>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28876" y="888524"/>
            <a:ext cx="8615124" cy="3861435"/>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3200" b="1" dirty="0">
              <a:solidFill>
                <a:schemeClr val="accent1">
                  <a:lumMod val="10000"/>
                </a:schemeClr>
              </a:solidFill>
            </a:endParaRPr>
          </a:p>
          <a:p>
            <a:endParaRPr lang="en-US" altLang="zh-CN" sz="1800" dirty="0">
              <a:solidFill>
                <a:schemeClr val="accent1">
                  <a:lumMod val="10000"/>
                </a:schemeClr>
              </a:solidFill>
            </a:endParaRPr>
          </a:p>
          <a:p>
            <a:pPr indent="457200"/>
            <a:r>
              <a:rPr lang="zh-CN" altLang="en-US" sz="1800" u="sng" dirty="0">
                <a:solidFill>
                  <a:schemeClr val="accent1">
                    <a:lumMod val="10000"/>
                  </a:schemeClr>
                </a:solidFill>
              </a:rPr>
              <a:t>（</a:t>
            </a:r>
            <a:r>
              <a:rPr lang="en-US" altLang="zh-CN" sz="1800" u="sng" dirty="0">
                <a:solidFill>
                  <a:schemeClr val="accent1">
                    <a:lumMod val="10000"/>
                  </a:schemeClr>
                </a:solidFill>
              </a:rPr>
              <a:t>5</a:t>
            </a:r>
            <a:r>
              <a:rPr lang="zh-CN" altLang="en-US" sz="1800" u="sng" dirty="0">
                <a:solidFill>
                  <a:schemeClr val="accent1">
                    <a:lumMod val="10000"/>
                  </a:schemeClr>
                </a:solidFill>
              </a:rPr>
              <a:t>）文字表述剽窃（</a:t>
            </a:r>
            <a:r>
              <a:rPr lang="en-US" altLang="zh-CN" sz="1800" u="sng" dirty="0">
                <a:solidFill>
                  <a:schemeClr val="accent1">
                    <a:lumMod val="10000"/>
                  </a:schemeClr>
                </a:solidFill>
              </a:rPr>
              <a:t>7</a:t>
            </a:r>
            <a:r>
              <a:rPr lang="zh-CN" altLang="en-US" sz="1800" u="sng" dirty="0">
                <a:solidFill>
                  <a:schemeClr val="accent1">
                    <a:lumMod val="10000"/>
                  </a:schemeClr>
                </a:solidFill>
              </a:rPr>
              <a:t>种情形）</a:t>
            </a:r>
            <a:endParaRPr lang="en-US" altLang="zh-CN" sz="1800" u="sng" dirty="0">
              <a:solidFill>
                <a:schemeClr val="accent1">
                  <a:lumMod val="10000"/>
                </a:schemeClr>
              </a:solidFill>
            </a:endParaRPr>
          </a:p>
          <a:p>
            <a:pPr indent="457200"/>
            <a:r>
              <a:rPr lang="zh-CN" altLang="en-US" sz="1800" dirty="0">
                <a:solidFill>
                  <a:schemeClr val="accent1">
                    <a:lumMod val="10000"/>
                  </a:schemeClr>
                </a:solidFill>
              </a:rPr>
              <a:t>不加引注地使用他人已发表文献中具有完整语义的文字表述，并以自己的名义发表，应界定为文字表述剽窃。</a:t>
            </a:r>
            <a:endParaRPr lang="en-US" altLang="zh-CN" sz="1800" dirty="0">
              <a:solidFill>
                <a:schemeClr val="accent1">
                  <a:lumMod val="10000"/>
                </a:schemeClr>
              </a:solidFill>
            </a:endParaRPr>
          </a:p>
          <a:p>
            <a:pPr indent="457200"/>
            <a:r>
              <a:rPr lang="zh-CN" altLang="en-US" sz="1800" dirty="0">
                <a:solidFill>
                  <a:schemeClr val="accent1">
                    <a:lumMod val="10000"/>
                  </a:schemeClr>
                </a:solidFill>
              </a:rPr>
              <a:t>文字表述剽窃的表现形式包括：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）不加引注地</a:t>
            </a:r>
            <a:r>
              <a:rPr lang="zh-CN" altLang="en-US" sz="1800" dirty="0">
                <a:solidFill>
                  <a:srgbClr val="C00000"/>
                </a:solidFill>
              </a:rPr>
              <a:t>直接使用</a:t>
            </a:r>
            <a:r>
              <a:rPr lang="zh-CN" altLang="en-US" sz="1800" dirty="0">
                <a:solidFill>
                  <a:schemeClr val="accent1">
                    <a:lumMod val="10000"/>
                  </a:schemeClr>
                </a:solidFill>
              </a:rPr>
              <a:t>他人已发表文献中的文字表述。</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a:t>
            </a:r>
            <a:r>
              <a:rPr lang="zh-CN" altLang="en-US" sz="1800" dirty="0">
                <a:solidFill>
                  <a:srgbClr val="C00000"/>
                </a:solidFill>
              </a:rPr>
              <a:t>成段使用</a:t>
            </a:r>
            <a:r>
              <a:rPr lang="zh-CN" altLang="en-US" sz="1800" dirty="0">
                <a:solidFill>
                  <a:schemeClr val="accent1">
                    <a:lumMod val="10000"/>
                  </a:schemeClr>
                </a:solidFill>
              </a:rPr>
              <a:t>他人已发表文献中的文字表述，虽然进行了引注，但对所使用文字</a:t>
            </a:r>
            <a:r>
              <a:rPr lang="zh-CN" altLang="en-US" sz="1800" dirty="0">
                <a:solidFill>
                  <a:srgbClr val="C00000"/>
                </a:solidFill>
              </a:rPr>
              <a:t>不加引号</a:t>
            </a:r>
            <a:r>
              <a:rPr lang="zh-CN" altLang="en-US" sz="1800" dirty="0">
                <a:solidFill>
                  <a:schemeClr val="accent1">
                    <a:lumMod val="10000"/>
                  </a:schemeClr>
                </a:solidFill>
              </a:rPr>
              <a:t>，或者</a:t>
            </a:r>
            <a:r>
              <a:rPr lang="zh-CN" altLang="en-US" sz="1800" dirty="0">
                <a:solidFill>
                  <a:srgbClr val="C00000"/>
                </a:solidFill>
              </a:rPr>
              <a:t>不改变字体</a:t>
            </a:r>
            <a:r>
              <a:rPr lang="zh-CN" altLang="en-US" sz="1800" dirty="0">
                <a:solidFill>
                  <a:schemeClr val="accent1">
                    <a:lumMod val="10000"/>
                  </a:schemeClr>
                </a:solidFill>
              </a:rPr>
              <a:t>，或者</a:t>
            </a:r>
            <a:r>
              <a:rPr lang="zh-CN" altLang="en-US" sz="1800" dirty="0">
                <a:solidFill>
                  <a:srgbClr val="C00000"/>
                </a:solidFill>
              </a:rPr>
              <a:t>不使用特定的排列方式</a:t>
            </a:r>
            <a:r>
              <a:rPr lang="zh-CN" altLang="en-US" sz="1800" dirty="0">
                <a:solidFill>
                  <a:schemeClr val="accent1">
                    <a:lumMod val="10000"/>
                  </a:schemeClr>
                </a:solidFill>
              </a:rPr>
              <a:t>显示。</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3</a:t>
            </a:r>
            <a:r>
              <a:rPr lang="zh-CN" altLang="en-US" sz="1800" dirty="0">
                <a:solidFill>
                  <a:schemeClr val="accent1">
                    <a:lumMod val="10000"/>
                  </a:schemeClr>
                </a:solidFill>
              </a:rPr>
              <a:t>）</a:t>
            </a:r>
            <a:r>
              <a:rPr lang="zh-CN" altLang="en-US" sz="1800" dirty="0">
                <a:solidFill>
                  <a:srgbClr val="C00000"/>
                </a:solidFill>
              </a:rPr>
              <a:t>多处使用</a:t>
            </a:r>
            <a:r>
              <a:rPr lang="zh-CN" altLang="en-US" sz="1800" dirty="0">
                <a:solidFill>
                  <a:schemeClr val="accent1">
                    <a:lumMod val="10000"/>
                  </a:schemeClr>
                </a:solidFill>
              </a:rPr>
              <a:t>某一已发表文献中的文字表述，却只在其中</a:t>
            </a:r>
            <a:r>
              <a:rPr lang="zh-CN" altLang="en-US" sz="1800" dirty="0">
                <a:solidFill>
                  <a:srgbClr val="C00000"/>
                </a:solidFill>
              </a:rPr>
              <a:t>一处或几处进行引注</a:t>
            </a:r>
            <a:r>
              <a:rPr lang="zh-CN" altLang="en-US" sz="1800" dirty="0">
                <a:solidFill>
                  <a:schemeClr val="accent1">
                    <a:lumMod val="10000"/>
                  </a:schemeClr>
                </a:solidFill>
              </a:rPr>
              <a:t>。</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4</a:t>
            </a:r>
            <a:r>
              <a:rPr lang="zh-CN" altLang="en-US" sz="1800" dirty="0">
                <a:solidFill>
                  <a:schemeClr val="accent1">
                    <a:lumMod val="10000"/>
                  </a:schemeClr>
                </a:solidFill>
              </a:rPr>
              <a:t>）</a:t>
            </a:r>
            <a:r>
              <a:rPr lang="zh-CN" altLang="en-US" sz="1800" dirty="0">
                <a:solidFill>
                  <a:srgbClr val="C00000"/>
                </a:solidFill>
              </a:rPr>
              <a:t>连续使用</a:t>
            </a:r>
            <a:r>
              <a:rPr lang="zh-CN" altLang="en-US" sz="1800" dirty="0">
                <a:solidFill>
                  <a:schemeClr val="accent1">
                    <a:lumMod val="10000"/>
                  </a:schemeClr>
                </a:solidFill>
              </a:rPr>
              <a:t>来源于多个文献的文字表述，却只标注其中</a:t>
            </a:r>
            <a:r>
              <a:rPr lang="zh-CN" altLang="en-US" sz="1800" dirty="0">
                <a:solidFill>
                  <a:srgbClr val="C00000"/>
                </a:solidFill>
              </a:rPr>
              <a:t>一个或几个文献来源</a:t>
            </a:r>
            <a:r>
              <a:rPr lang="zh-CN" altLang="en-US" sz="1800" dirty="0">
                <a:solidFill>
                  <a:schemeClr val="accent1">
                    <a:lumMod val="10000"/>
                  </a:schemeClr>
                </a:solidFill>
              </a:rPr>
              <a:t>。</a:t>
            </a:r>
            <a:endParaRPr lang="zh-CN" altLang="en-US" sz="1800"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90776" y="1194450"/>
            <a:ext cx="8475423" cy="2754600"/>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3200" b="1" dirty="0">
              <a:solidFill>
                <a:schemeClr val="accent1">
                  <a:lumMod val="10000"/>
                </a:schemeClr>
              </a:solidFill>
            </a:endParaRPr>
          </a:p>
          <a:p>
            <a:endParaRPr lang="en-US" altLang="zh-CN" sz="1800" dirty="0">
              <a:solidFill>
                <a:schemeClr val="accent1">
                  <a:lumMod val="10000"/>
                </a:schemeClr>
              </a:solidFill>
            </a:endParaRPr>
          </a:p>
          <a:p>
            <a:pPr indent="457200"/>
            <a:r>
              <a:rPr lang="en-US" altLang="zh-CN" sz="1800" dirty="0">
                <a:solidFill>
                  <a:schemeClr val="accent1">
                    <a:lumMod val="10000"/>
                  </a:schemeClr>
                </a:solidFill>
              </a:rPr>
              <a:t>5</a:t>
            </a:r>
            <a:r>
              <a:rPr lang="zh-CN" altLang="en-US" sz="1800" dirty="0">
                <a:solidFill>
                  <a:schemeClr val="accent1">
                    <a:lumMod val="10000"/>
                  </a:schemeClr>
                </a:solidFill>
              </a:rPr>
              <a:t>）不加引注、不改变其本意地</a:t>
            </a:r>
            <a:r>
              <a:rPr lang="zh-CN" altLang="en-US" sz="1800" dirty="0">
                <a:solidFill>
                  <a:srgbClr val="C00000"/>
                </a:solidFill>
              </a:rPr>
              <a:t>转述</a:t>
            </a:r>
            <a:r>
              <a:rPr lang="zh-CN" altLang="en-US" sz="1800" dirty="0">
                <a:solidFill>
                  <a:schemeClr val="accent1">
                    <a:lumMod val="10000"/>
                  </a:schemeClr>
                </a:solidFill>
              </a:rPr>
              <a:t>他人已发表文献中的文字表述，包括概括、删减他人已发表文献中的文字，或者</a:t>
            </a:r>
            <a:r>
              <a:rPr lang="zh-CN" altLang="en-US" sz="1800" dirty="0">
                <a:solidFill>
                  <a:srgbClr val="C00000"/>
                </a:solidFill>
              </a:rPr>
              <a:t>改变</a:t>
            </a:r>
            <a:r>
              <a:rPr lang="zh-CN" altLang="en-US" sz="1800" dirty="0">
                <a:solidFill>
                  <a:schemeClr val="accent1">
                    <a:lumMod val="10000"/>
                  </a:schemeClr>
                </a:solidFill>
              </a:rPr>
              <a:t>他人已发表文献中的文字表述的</a:t>
            </a:r>
            <a:r>
              <a:rPr lang="zh-CN" altLang="en-US" sz="1800" dirty="0">
                <a:solidFill>
                  <a:srgbClr val="C00000"/>
                </a:solidFill>
              </a:rPr>
              <a:t>句式</a:t>
            </a:r>
            <a:r>
              <a:rPr lang="zh-CN" altLang="en-US" sz="1800" dirty="0">
                <a:solidFill>
                  <a:schemeClr val="accent1">
                    <a:lumMod val="10000"/>
                  </a:schemeClr>
                </a:solidFill>
              </a:rPr>
              <a:t>，或者用类似词语对他人已发表文献中的文字表述进行</a:t>
            </a:r>
            <a:r>
              <a:rPr lang="zh-CN" altLang="en-US" sz="1800" dirty="0">
                <a:solidFill>
                  <a:srgbClr val="C00000"/>
                </a:solidFill>
              </a:rPr>
              <a:t>同义替换</a:t>
            </a:r>
            <a:r>
              <a:rPr lang="zh-CN" altLang="en-US" sz="1800" dirty="0">
                <a:solidFill>
                  <a:schemeClr val="accent1">
                    <a:lumMod val="10000"/>
                  </a:schemeClr>
                </a:solidFill>
              </a:rPr>
              <a:t>。</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6</a:t>
            </a:r>
            <a:r>
              <a:rPr lang="zh-CN" altLang="en-US" sz="1800" dirty="0">
                <a:solidFill>
                  <a:schemeClr val="accent1">
                    <a:lumMod val="10000"/>
                  </a:schemeClr>
                </a:solidFill>
              </a:rPr>
              <a:t>）对他人已发表文献中的文字表述</a:t>
            </a:r>
            <a:r>
              <a:rPr lang="zh-CN" altLang="en-US" sz="1800" dirty="0">
                <a:solidFill>
                  <a:srgbClr val="C00000"/>
                </a:solidFill>
              </a:rPr>
              <a:t>增加</a:t>
            </a:r>
            <a:r>
              <a:rPr lang="zh-CN" altLang="en-US" sz="1800" dirty="0">
                <a:solidFill>
                  <a:schemeClr val="accent1">
                    <a:lumMod val="10000"/>
                  </a:schemeClr>
                </a:solidFill>
              </a:rPr>
              <a:t>一些词句后</a:t>
            </a:r>
            <a:r>
              <a:rPr lang="zh-CN" altLang="en-US" sz="1800" dirty="0">
                <a:solidFill>
                  <a:srgbClr val="C00000"/>
                </a:solidFill>
              </a:rPr>
              <a:t>不加引注</a:t>
            </a:r>
            <a:r>
              <a:rPr lang="zh-CN" altLang="en-US" sz="1800" dirty="0">
                <a:solidFill>
                  <a:schemeClr val="accent1">
                    <a:lumMod val="10000"/>
                  </a:schemeClr>
                </a:solidFill>
              </a:rPr>
              <a:t>地使用。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7</a:t>
            </a:r>
            <a:r>
              <a:rPr lang="zh-CN" altLang="en-US" sz="1800" dirty="0">
                <a:solidFill>
                  <a:schemeClr val="accent1">
                    <a:lumMod val="10000"/>
                  </a:schemeClr>
                </a:solidFill>
              </a:rPr>
              <a:t>）对他人已发表文献中的文字表述</a:t>
            </a:r>
            <a:r>
              <a:rPr lang="zh-CN" altLang="en-US" sz="1800" dirty="0">
                <a:solidFill>
                  <a:srgbClr val="C00000"/>
                </a:solidFill>
              </a:rPr>
              <a:t>删减</a:t>
            </a:r>
            <a:r>
              <a:rPr lang="zh-CN" altLang="en-US" sz="1800" dirty="0">
                <a:solidFill>
                  <a:schemeClr val="accent1">
                    <a:lumMod val="10000"/>
                  </a:schemeClr>
                </a:solidFill>
              </a:rPr>
              <a:t>一些词句后</a:t>
            </a:r>
            <a:r>
              <a:rPr lang="zh-CN" altLang="en-US" sz="1800" dirty="0">
                <a:solidFill>
                  <a:srgbClr val="C00000"/>
                </a:solidFill>
              </a:rPr>
              <a:t>不加引注</a:t>
            </a:r>
            <a:r>
              <a:rPr lang="zh-CN" altLang="en-US" sz="1800" dirty="0">
                <a:solidFill>
                  <a:schemeClr val="accent1">
                    <a:lumMod val="10000"/>
                  </a:schemeClr>
                </a:solidFill>
              </a:rPr>
              <a:t>地使用。</a:t>
            </a:r>
            <a:endParaRPr lang="zh-CN" altLang="en-US" sz="1800"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r>
              <a:rPr lang="zh-CN" altLang="en-US" sz="1600" dirty="0">
                <a:solidFill>
                  <a:schemeClr val="accent1">
                    <a:lumMod val="10000"/>
                  </a:schemeClr>
                </a:solidFill>
              </a:rPr>
              <a:t> </a:t>
            </a:r>
            <a:endParaRPr lang="zh-CN" altLang="en-US" sz="1600" dirty="0">
              <a:solidFill>
                <a:schemeClr val="accent1">
                  <a:lumMod val="10000"/>
                </a:schemeClr>
              </a:solidFill>
            </a:endParaRPr>
          </a:p>
        </p:txBody>
      </p:sp>
      <p:sp>
        <p:nvSpPr>
          <p:cNvPr id="7" name="矩形 6"/>
          <p:cNvSpPr/>
          <p:nvPr/>
        </p:nvSpPr>
        <p:spPr>
          <a:xfrm>
            <a:off x="0"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409065" y="1800860"/>
            <a:ext cx="6787515"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l" defTabSz="685800" rtl="0" eaLnBrk="1" fontAlgn="base" latinLnBrk="0" hangingPunct="1">
              <a:lnSpc>
                <a:spcPct val="150000"/>
              </a:lnSpc>
              <a:spcBef>
                <a:spcPct val="0"/>
              </a:spcBef>
              <a:spcAft>
                <a:spcPct val="0"/>
              </a:spcAft>
              <a:buClrTx/>
              <a:buSzTx/>
              <a:buFontTx/>
              <a:buNone/>
              <a:defRPr/>
            </a:pPr>
            <a:r>
              <a:rPr lang="zh-CN" altLang="en-US" b="1" dirty="0">
                <a:solidFill>
                  <a:srgbClr val="C4261D"/>
                </a:solidFill>
                <a:latin typeface="微软雅黑" panose="020B0503020204020204" pitchFamily="34" charset="-122"/>
              </a:rPr>
              <a:t>第一部分：</a:t>
            </a:r>
            <a:endParaRPr lang="zh-CN" altLang="en-US" sz="3200" b="1" dirty="0">
              <a:solidFill>
                <a:srgbClr val="C4261D"/>
              </a:solidFill>
              <a:latin typeface="微软雅黑" panose="020B0503020204020204" pitchFamily="34" charset="-122"/>
            </a:endParaRPr>
          </a:p>
          <a:p>
            <a:pPr marL="0" marR="0" lvl="0" indent="0" algn="l" defTabSz="685800" rtl="0" eaLnBrk="1" fontAlgn="base" latinLnBrk="0" hangingPunct="1">
              <a:lnSpc>
                <a:spcPct val="150000"/>
              </a:lnSpc>
              <a:spcBef>
                <a:spcPct val="0"/>
              </a:spcBef>
              <a:spcAft>
                <a:spcPct val="0"/>
              </a:spcAft>
              <a:buClrTx/>
              <a:buSzTx/>
              <a:buFontTx/>
              <a:buNone/>
              <a:defRPr/>
            </a:pPr>
            <a:r>
              <a:rPr lang="zh-CN" altLang="en-US" sz="3200" b="1" kern="0" cap="all" dirty="0">
                <a:ln w="0">
                  <a:noFill/>
                </a:ln>
                <a:gradFill>
                  <a:gsLst>
                    <a:gs pos="0">
                      <a:srgbClr val="FE4444"/>
                    </a:gs>
                    <a:gs pos="100000">
                      <a:srgbClr val="832B2B"/>
                    </a:gs>
                  </a:gsLst>
                  <a:lin scaled="0"/>
                </a:gradFill>
                <a:latin typeface="微软雅黑" panose="020B0503020204020204" pitchFamily="34" charset="-122"/>
                <a:sym typeface="+mn-ea"/>
              </a:rPr>
              <a:t>以习近平同志为核心的党中央</a:t>
            </a:r>
            <a:endParaRPr lang="zh-CN" altLang="en-US" sz="3200" b="1" kern="0" cap="all" dirty="0">
              <a:ln w="0">
                <a:noFill/>
              </a:ln>
              <a:gradFill>
                <a:gsLst>
                  <a:gs pos="0">
                    <a:srgbClr val="FE4444"/>
                  </a:gs>
                  <a:gs pos="100000">
                    <a:srgbClr val="832B2B"/>
                  </a:gs>
                </a:gsLst>
                <a:lin scaled="0"/>
              </a:gradFill>
              <a:latin typeface="微软雅黑" panose="020B0503020204020204" pitchFamily="34" charset="-122"/>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lang="en-US" altLang="zh-CN" sz="3200" b="1" kern="0" cap="all" dirty="0">
                <a:ln w="0">
                  <a:noFill/>
                </a:ln>
                <a:gradFill>
                  <a:gsLst>
                    <a:gs pos="0">
                      <a:srgbClr val="FE4444"/>
                    </a:gs>
                    <a:gs pos="100000">
                      <a:srgbClr val="832B2B"/>
                    </a:gs>
                  </a:gsLst>
                  <a:lin scaled="0"/>
                </a:gradFill>
                <a:latin typeface="微软雅黑" panose="020B0503020204020204" pitchFamily="34" charset="-122"/>
                <a:sym typeface="+mn-ea"/>
              </a:rPr>
              <a:t>    </a:t>
            </a:r>
            <a:r>
              <a:rPr lang="zh-CN" altLang="en-US" sz="3200" b="1" kern="0" cap="all" dirty="0">
                <a:ln w="0">
                  <a:noFill/>
                </a:ln>
                <a:gradFill>
                  <a:gsLst>
                    <a:gs pos="0">
                      <a:srgbClr val="FE4444"/>
                    </a:gs>
                    <a:gs pos="100000">
                      <a:srgbClr val="832B2B"/>
                    </a:gs>
                  </a:gsLst>
                  <a:lin scaled="0"/>
                </a:gradFill>
                <a:latin typeface="微软雅黑" panose="020B0503020204020204" pitchFamily="34" charset="-122"/>
                <a:sym typeface="+mn-ea"/>
              </a:rPr>
              <a:t>一直高度重视科研作风学风建设</a:t>
            </a:r>
            <a:endParaRPr lang="en-US" altLang="zh-CN" sz="3200" b="1" dirty="0">
              <a:solidFill>
                <a:srgbClr val="C4261D"/>
              </a:solidFill>
              <a:latin typeface="微软雅黑" panose="020B0503020204020204" pitchFamily="34" charset="-122"/>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635" y="0"/>
            <a:ext cx="9144000" cy="1133475"/>
          </a:xfrm>
          <a:prstGeom prst="rect">
            <a:avLst/>
          </a:prstGeom>
          <a:noFill/>
          <a:ln w="9525">
            <a:noFill/>
          </a:ln>
        </p:spPr>
      </p:pic>
      <p:sp>
        <p:nvSpPr>
          <p:cNvPr id="2" name="文本框 1"/>
          <p:cNvSpPr txBox="1"/>
          <p:nvPr/>
        </p:nvSpPr>
        <p:spPr>
          <a:xfrm>
            <a:off x="2429130" y="3226254"/>
            <a:ext cx="4286885" cy="707886"/>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913127" y="1256824"/>
            <a:ext cx="7755012" cy="2246769"/>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4:</a:t>
            </a:r>
            <a:r>
              <a:rPr lang="zh-CN" altLang="en-US" sz="2000" b="1" kern="0" cap="all" dirty="0">
                <a:ln w="0">
                  <a:noFill/>
                </a:ln>
                <a:solidFill>
                  <a:schemeClr val="accent1">
                    <a:lumMod val="10000"/>
                  </a:schemeClr>
                </a:solidFill>
                <a:latin typeface="微软雅黑" panose="020B0503020204020204" pitchFamily="34" charset="-122"/>
              </a:rPr>
              <a:t>翟天临学术造假事件</a:t>
            </a:r>
            <a:endParaRPr lang="en-US" altLang="zh-CN" sz="2000" b="1" kern="0" cap="all" dirty="0">
              <a:ln w="0">
                <a:noFill/>
              </a:ln>
              <a:solidFill>
                <a:schemeClr val="accent1">
                  <a:lumMod val="10000"/>
                </a:schemeClr>
              </a:solidFill>
              <a:latin typeface="微软雅黑" panose="020B0503020204020204" pitchFamily="34" charset="-122"/>
            </a:endParaRPr>
          </a:p>
          <a:p>
            <a:r>
              <a:rPr lang="zh-CN" altLang="en-US" sz="2000" b="1" kern="0" cap="all" dirty="0">
                <a:ln w="0">
                  <a:noFill/>
                </a:ln>
                <a:solidFill>
                  <a:schemeClr val="accent1">
                    <a:lumMod val="10000"/>
                  </a:schemeClr>
                </a:solidFill>
                <a:latin typeface="微软雅黑" panose="020B0503020204020204" pitchFamily="34" charset="-122"/>
              </a:rPr>
              <a:t>      </a:t>
            </a:r>
            <a:r>
              <a:rPr lang="en-US" altLang="zh-CN" sz="2000" kern="0" cap="all" dirty="0">
                <a:ln w="0">
                  <a:noFill/>
                </a:ln>
                <a:solidFill>
                  <a:schemeClr val="accent1">
                    <a:lumMod val="10000"/>
                  </a:schemeClr>
                </a:solidFill>
                <a:latin typeface="微软雅黑" panose="020B0503020204020204" pitchFamily="34" charset="-122"/>
              </a:rPr>
              <a:t>2019</a:t>
            </a:r>
            <a:r>
              <a:rPr lang="zh-CN" altLang="en-US" sz="2000" kern="0" cap="all" dirty="0">
                <a:ln w="0">
                  <a:noFill/>
                </a:ln>
                <a:solidFill>
                  <a:schemeClr val="accent1">
                    <a:lumMod val="10000"/>
                  </a:schemeClr>
                </a:solidFill>
                <a:latin typeface="微软雅黑" panose="020B0503020204020204" pitchFamily="34" charset="-122"/>
              </a:rPr>
              <a:t>年</a:t>
            </a:r>
            <a:r>
              <a:rPr lang="en-US" altLang="zh-CN" sz="2000" kern="0" cap="all" dirty="0">
                <a:ln w="0">
                  <a:noFill/>
                </a:ln>
                <a:solidFill>
                  <a:schemeClr val="accent1">
                    <a:lumMod val="10000"/>
                  </a:schemeClr>
                </a:solidFill>
                <a:latin typeface="微软雅黑" panose="020B0503020204020204" pitchFamily="34" charset="-122"/>
              </a:rPr>
              <a:t>2</a:t>
            </a:r>
            <a:r>
              <a:rPr lang="zh-CN" altLang="en-US" sz="2000" kern="0" cap="all" dirty="0">
                <a:ln w="0">
                  <a:noFill/>
                </a:ln>
                <a:solidFill>
                  <a:schemeClr val="accent1">
                    <a:lumMod val="10000"/>
                  </a:schemeClr>
                </a:solidFill>
                <a:latin typeface="微软雅黑" panose="020B0503020204020204" pitchFamily="34" charset="-122"/>
              </a:rPr>
              <a:t>月，演员翟天临学术不端引爆。翟天临</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广电时评</a:t>
            </a:r>
            <a:r>
              <a:rPr lang="en-US" altLang="zh-CN" sz="2000" kern="0" cap="all" dirty="0">
                <a:ln w="0">
                  <a:noFill/>
                </a:ln>
                <a:solidFill>
                  <a:schemeClr val="accent1">
                    <a:lumMod val="10000"/>
                  </a:schemeClr>
                </a:solidFill>
                <a:latin typeface="微软雅黑" panose="020B0503020204020204" pitchFamily="34" charset="-122"/>
              </a:rPr>
              <a:t>》2018</a:t>
            </a:r>
            <a:r>
              <a:rPr lang="zh-CN" altLang="en-US" sz="2000" kern="0" cap="all" dirty="0">
                <a:ln w="0">
                  <a:noFill/>
                </a:ln>
                <a:solidFill>
                  <a:schemeClr val="accent1">
                    <a:lumMod val="10000"/>
                  </a:schemeClr>
                </a:solidFill>
                <a:latin typeface="微软雅黑" panose="020B0503020204020204" pitchFamily="34" charset="-122"/>
              </a:rPr>
              <a:t>年第</a:t>
            </a:r>
            <a:r>
              <a:rPr lang="en-US" altLang="zh-CN" sz="2000" kern="0" cap="all" dirty="0">
                <a:ln w="0">
                  <a:noFill/>
                </a:ln>
                <a:solidFill>
                  <a:schemeClr val="accent1">
                    <a:lumMod val="10000"/>
                  </a:schemeClr>
                </a:solidFill>
                <a:latin typeface="微软雅黑" panose="020B0503020204020204" pitchFamily="34" charset="-122"/>
              </a:rPr>
              <a:t>8</a:t>
            </a:r>
            <a:r>
              <a:rPr lang="zh-CN" altLang="en-US" sz="2000" kern="0" cap="all" dirty="0">
                <a:ln w="0">
                  <a:noFill/>
                </a:ln>
                <a:solidFill>
                  <a:schemeClr val="accent1">
                    <a:lumMod val="10000"/>
                  </a:schemeClr>
                </a:solidFill>
                <a:latin typeface="微软雅黑" panose="020B0503020204020204" pitchFamily="34" charset="-122"/>
              </a:rPr>
              <a:t>期中发表的论文</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谈电视剧</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白鹿原</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中“白孝文”的表演创作</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在知网检测后，结果显示文字复制比率达</a:t>
            </a:r>
            <a:r>
              <a:rPr lang="en-US" altLang="zh-CN" sz="2000" kern="0" cap="all" dirty="0">
                <a:ln w="0">
                  <a:noFill/>
                </a:ln>
                <a:solidFill>
                  <a:schemeClr val="accent1">
                    <a:lumMod val="10000"/>
                  </a:schemeClr>
                </a:solidFill>
                <a:latin typeface="微软雅黑" panose="020B0503020204020204" pitchFamily="34" charset="-122"/>
              </a:rPr>
              <a:t>39.4%</a:t>
            </a:r>
            <a:r>
              <a:rPr lang="zh-CN" altLang="en-US" sz="2000" kern="0" cap="all" dirty="0">
                <a:ln w="0">
                  <a:noFill/>
                </a:ln>
                <a:solidFill>
                  <a:schemeClr val="accent1">
                    <a:lumMod val="10000"/>
                  </a:schemeClr>
                </a:solidFill>
                <a:latin typeface="微软雅黑" panose="020B0503020204020204" pitchFamily="34" charset="-122"/>
              </a:rPr>
              <a:t>，涉嫌抄袭。</a:t>
            </a:r>
            <a:endParaRPr lang="en-US" altLang="zh-CN" sz="2000"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北京大学在官方微博发布</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关于招募翟天临为博士后的调查说明</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，确认翟天临存在学术不端行为，同意对其作出退站处理。</a:t>
            </a:r>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1588"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82600" y="1002824"/>
            <a:ext cx="8661400" cy="4338320"/>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2000" b="1" dirty="0">
              <a:solidFill>
                <a:schemeClr val="accent1">
                  <a:lumMod val="10000"/>
                </a:schemeClr>
              </a:solidFill>
            </a:endParaRPr>
          </a:p>
          <a:p>
            <a:endParaRPr lang="en-US" altLang="zh-CN" dirty="0">
              <a:solidFill>
                <a:schemeClr val="accent1">
                  <a:lumMod val="10000"/>
                </a:schemeClr>
              </a:solidFill>
            </a:endParaRPr>
          </a:p>
          <a:p>
            <a:pPr indent="457200"/>
            <a:r>
              <a:rPr lang="zh-CN" altLang="en-US" sz="1800" u="sng" dirty="0">
                <a:solidFill>
                  <a:schemeClr val="accent1">
                    <a:lumMod val="10000"/>
                  </a:schemeClr>
                </a:solidFill>
              </a:rPr>
              <a:t>（</a:t>
            </a:r>
            <a:r>
              <a:rPr lang="en-US" altLang="zh-CN" sz="1800" u="sng" dirty="0">
                <a:solidFill>
                  <a:schemeClr val="accent1">
                    <a:lumMod val="10000"/>
                  </a:schemeClr>
                </a:solidFill>
              </a:rPr>
              <a:t>6</a:t>
            </a:r>
            <a:r>
              <a:rPr lang="zh-CN" altLang="en-US" sz="1800" u="sng" dirty="0">
                <a:solidFill>
                  <a:schemeClr val="accent1">
                    <a:lumMod val="10000"/>
                  </a:schemeClr>
                </a:solidFill>
              </a:rPr>
              <a:t>）整体剽窃</a:t>
            </a:r>
            <a:endParaRPr lang="zh-CN" altLang="en-US" sz="1800" u="sng" dirty="0">
              <a:solidFill>
                <a:schemeClr val="accent1">
                  <a:lumMod val="10000"/>
                </a:schemeClr>
              </a:solidFill>
            </a:endParaRPr>
          </a:p>
          <a:p>
            <a:pPr indent="457200"/>
            <a:r>
              <a:rPr lang="zh-CN" altLang="en-US" sz="1800" dirty="0">
                <a:solidFill>
                  <a:schemeClr val="accent1">
                    <a:lumMod val="10000"/>
                  </a:schemeClr>
                </a:solidFill>
              </a:rPr>
              <a:t>论文的主体或论文某一部分的主体过度引用或大量引用他人已发表文献的内容，应界定为整体剽窃。</a:t>
            </a:r>
            <a:endParaRPr lang="en-US" altLang="zh-CN" sz="1800" dirty="0">
              <a:solidFill>
                <a:schemeClr val="accent1">
                  <a:lumMod val="10000"/>
                </a:schemeClr>
              </a:solidFill>
            </a:endParaRPr>
          </a:p>
          <a:p>
            <a:pPr indent="457200"/>
            <a:r>
              <a:rPr lang="zh-CN" altLang="en-US" sz="1800" dirty="0">
                <a:solidFill>
                  <a:schemeClr val="accent1">
                    <a:lumMod val="10000"/>
                  </a:schemeClr>
                </a:solidFill>
              </a:rPr>
              <a:t>整体剽窃的表现形式包括：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a:t>
            </a:r>
            <a:r>
              <a:rPr lang="zh-CN" altLang="en-US" sz="1800" dirty="0">
                <a:solidFill>
                  <a:srgbClr val="C00000"/>
                </a:solidFill>
              </a:rPr>
              <a:t>直接使用</a:t>
            </a:r>
            <a:r>
              <a:rPr lang="zh-CN" altLang="en-US" sz="1800" dirty="0">
                <a:solidFill>
                  <a:schemeClr val="accent1">
                    <a:lumMod val="10000"/>
                  </a:schemeClr>
                </a:solidFill>
              </a:rPr>
              <a:t>他人已发表文献的</a:t>
            </a:r>
            <a:r>
              <a:rPr lang="zh-CN" altLang="en-US" sz="1800" dirty="0">
                <a:solidFill>
                  <a:srgbClr val="C00000"/>
                </a:solidFill>
              </a:rPr>
              <a:t>全部或大部分</a:t>
            </a:r>
            <a:r>
              <a:rPr lang="zh-CN" altLang="en-US" sz="1800" dirty="0">
                <a:solidFill>
                  <a:schemeClr val="accent1">
                    <a:lumMod val="10000"/>
                  </a:schemeClr>
                </a:solidFill>
              </a:rPr>
              <a:t>内容。</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）在他人已发表文献的基础上</a:t>
            </a:r>
            <a:r>
              <a:rPr lang="zh-CN" altLang="en-US" sz="1800" dirty="0">
                <a:solidFill>
                  <a:srgbClr val="C00000"/>
                </a:solidFill>
              </a:rPr>
              <a:t>增加</a:t>
            </a:r>
            <a:r>
              <a:rPr lang="zh-CN" altLang="en-US" sz="1800" dirty="0">
                <a:solidFill>
                  <a:schemeClr val="accent1">
                    <a:lumMod val="10000"/>
                  </a:schemeClr>
                </a:solidFill>
              </a:rPr>
              <a:t>部分内容后</a:t>
            </a:r>
            <a:r>
              <a:rPr lang="zh-CN" altLang="en-US" sz="1800" dirty="0">
                <a:solidFill>
                  <a:srgbClr val="C00000"/>
                </a:solidFill>
              </a:rPr>
              <a:t>以自己的名义</a:t>
            </a:r>
            <a:r>
              <a:rPr lang="zh-CN" altLang="en-US" sz="1800" dirty="0">
                <a:solidFill>
                  <a:schemeClr val="accent1">
                    <a:lumMod val="10000"/>
                  </a:schemeClr>
                </a:solidFill>
              </a:rPr>
              <a:t>发表，如补充一些数据，或者补充一些新的分析等。</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3</a:t>
            </a:r>
            <a:r>
              <a:rPr lang="zh-CN" altLang="en-US" sz="1800" dirty="0">
                <a:solidFill>
                  <a:schemeClr val="accent1">
                    <a:lumMod val="10000"/>
                  </a:schemeClr>
                </a:solidFill>
              </a:rPr>
              <a:t>）对他人已发表文献的全部或大部分内容进行</a:t>
            </a:r>
            <a:r>
              <a:rPr lang="zh-CN" altLang="en-US" sz="1800" dirty="0">
                <a:solidFill>
                  <a:srgbClr val="C00000"/>
                </a:solidFill>
              </a:rPr>
              <a:t>缩减</a:t>
            </a:r>
            <a:r>
              <a:rPr lang="zh-CN" altLang="en-US" sz="1800" dirty="0">
                <a:solidFill>
                  <a:schemeClr val="accent1">
                    <a:lumMod val="10000"/>
                  </a:schemeClr>
                </a:solidFill>
              </a:rPr>
              <a:t>后</a:t>
            </a:r>
            <a:r>
              <a:rPr lang="zh-CN" altLang="en-US" sz="1800" dirty="0">
                <a:solidFill>
                  <a:srgbClr val="C00000"/>
                </a:solidFill>
              </a:rPr>
              <a:t>以自己的名义</a:t>
            </a:r>
            <a:r>
              <a:rPr lang="zh-CN" altLang="en-US" sz="1800" dirty="0">
                <a:solidFill>
                  <a:schemeClr val="accent1">
                    <a:lumMod val="10000"/>
                  </a:schemeClr>
                </a:solidFill>
              </a:rPr>
              <a:t>发表。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4</a:t>
            </a:r>
            <a:r>
              <a:rPr lang="zh-CN" altLang="en-US" sz="1800" dirty="0">
                <a:solidFill>
                  <a:schemeClr val="accent1">
                    <a:lumMod val="10000"/>
                  </a:schemeClr>
                </a:solidFill>
              </a:rPr>
              <a:t>）</a:t>
            </a:r>
            <a:r>
              <a:rPr lang="zh-CN" altLang="en-US" sz="1800" dirty="0">
                <a:solidFill>
                  <a:srgbClr val="C00000"/>
                </a:solidFill>
              </a:rPr>
              <a:t>替换</a:t>
            </a:r>
            <a:r>
              <a:rPr lang="zh-CN" altLang="en-US" sz="1800" dirty="0">
                <a:solidFill>
                  <a:schemeClr val="accent1">
                    <a:lumMod val="10000"/>
                  </a:schemeClr>
                </a:solidFill>
              </a:rPr>
              <a:t>他人已发表文献中的研究对象后</a:t>
            </a:r>
            <a:r>
              <a:rPr lang="zh-CN" altLang="en-US" sz="1800" dirty="0">
                <a:solidFill>
                  <a:srgbClr val="C00000"/>
                </a:solidFill>
              </a:rPr>
              <a:t>以自己的名义</a:t>
            </a:r>
            <a:r>
              <a:rPr lang="zh-CN" altLang="en-US" sz="1800" dirty="0">
                <a:solidFill>
                  <a:schemeClr val="accent1">
                    <a:lumMod val="10000"/>
                  </a:schemeClr>
                </a:solidFill>
              </a:rPr>
              <a:t>发表。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5</a:t>
            </a:r>
            <a:r>
              <a:rPr lang="zh-CN" altLang="en-US" sz="1800" dirty="0">
                <a:solidFill>
                  <a:schemeClr val="accent1">
                    <a:lumMod val="10000"/>
                  </a:schemeClr>
                </a:solidFill>
              </a:rPr>
              <a:t>）</a:t>
            </a:r>
            <a:r>
              <a:rPr lang="zh-CN" altLang="en-US" sz="1800" dirty="0">
                <a:solidFill>
                  <a:srgbClr val="C00000"/>
                </a:solidFill>
              </a:rPr>
              <a:t>改变</a:t>
            </a:r>
            <a:r>
              <a:rPr lang="zh-CN" altLang="en-US" sz="1800" dirty="0">
                <a:solidFill>
                  <a:schemeClr val="accent1">
                    <a:lumMod val="10000"/>
                  </a:schemeClr>
                </a:solidFill>
              </a:rPr>
              <a:t>他人已发表文献的结构、段落顺序后</a:t>
            </a:r>
            <a:r>
              <a:rPr lang="zh-CN" altLang="en-US" sz="1800" dirty="0">
                <a:solidFill>
                  <a:srgbClr val="C00000"/>
                </a:solidFill>
              </a:rPr>
              <a:t>以自己的名义</a:t>
            </a:r>
            <a:r>
              <a:rPr lang="zh-CN" altLang="en-US" sz="1800" dirty="0">
                <a:solidFill>
                  <a:schemeClr val="accent1">
                    <a:lumMod val="10000"/>
                  </a:schemeClr>
                </a:solidFill>
              </a:rPr>
              <a:t>发表。</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6</a:t>
            </a:r>
            <a:r>
              <a:rPr lang="zh-CN" altLang="en-US" sz="1800" dirty="0">
                <a:solidFill>
                  <a:schemeClr val="accent1">
                    <a:lumMod val="10000"/>
                  </a:schemeClr>
                </a:solidFill>
              </a:rPr>
              <a:t>）将多篇他人已发表文献</a:t>
            </a:r>
            <a:r>
              <a:rPr lang="zh-CN" altLang="en-US" sz="1800" dirty="0">
                <a:solidFill>
                  <a:srgbClr val="C00000"/>
                </a:solidFill>
              </a:rPr>
              <a:t>拼接</a:t>
            </a:r>
            <a:r>
              <a:rPr lang="zh-CN" altLang="en-US" sz="1800" dirty="0">
                <a:solidFill>
                  <a:schemeClr val="accent1">
                    <a:lumMod val="10000"/>
                  </a:schemeClr>
                </a:solidFill>
              </a:rPr>
              <a:t>成一篇论文后发表。</a:t>
            </a:r>
            <a:endParaRPr lang="zh-CN" altLang="en-US" sz="1800"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r>
              <a:rPr lang="zh-CN" altLang="en-US" sz="1600" dirty="0">
                <a:solidFill>
                  <a:schemeClr val="accent1">
                    <a:lumMod val="10000"/>
                  </a:schemeClr>
                </a:solidFill>
              </a:rPr>
              <a:t>   </a:t>
            </a:r>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1"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8198" y="928371"/>
            <a:ext cx="7484110" cy="3784600"/>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5:</a:t>
            </a:r>
            <a:r>
              <a:rPr lang="zh-CN" altLang="en-US" sz="2000" b="1" kern="0" cap="all" dirty="0">
                <a:ln w="0">
                  <a:noFill/>
                </a:ln>
                <a:solidFill>
                  <a:schemeClr val="accent1">
                    <a:lumMod val="10000"/>
                  </a:schemeClr>
                </a:solidFill>
                <a:latin typeface="微软雅黑" panose="020B0503020204020204" pitchFamily="34" charset="-122"/>
              </a:rPr>
              <a:t>李富斌剽窃事件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作为新中国首次披露和处理的科研失信案件，李富斌事件引起了国内学术界和媒体的广泛关注。</a:t>
            </a:r>
            <a:r>
              <a:rPr lang="en-US" altLang="zh-CN" sz="2000" kern="0" cap="all" dirty="0">
                <a:ln w="0">
                  <a:noFill/>
                </a:ln>
                <a:solidFill>
                  <a:schemeClr val="accent1">
                    <a:lumMod val="10000"/>
                  </a:schemeClr>
                </a:solidFill>
                <a:latin typeface="微软雅黑" panose="020B0503020204020204" pitchFamily="34" charset="-122"/>
              </a:rPr>
              <a:t>1963</a:t>
            </a:r>
            <a:r>
              <a:rPr lang="zh-CN" altLang="en-US" sz="2000" kern="0" cap="all" dirty="0">
                <a:ln w="0">
                  <a:noFill/>
                </a:ln>
                <a:solidFill>
                  <a:schemeClr val="accent1">
                    <a:lumMod val="10000"/>
                  </a:schemeClr>
                </a:solidFill>
                <a:latin typeface="微软雅黑" panose="020B0503020204020204" pitchFamily="34" charset="-122"/>
              </a:rPr>
              <a:t>年，年仅</a:t>
            </a:r>
            <a:r>
              <a:rPr lang="en-US" altLang="zh-CN" sz="2000" kern="0" cap="all" dirty="0">
                <a:ln w="0">
                  <a:noFill/>
                </a:ln>
                <a:solidFill>
                  <a:schemeClr val="accent1">
                    <a:lumMod val="10000"/>
                  </a:schemeClr>
                </a:solidFill>
                <a:latin typeface="微软雅黑" panose="020B0503020204020204" pitchFamily="34" charset="-122"/>
              </a:rPr>
              <a:t>16</a:t>
            </a:r>
            <a:r>
              <a:rPr lang="zh-CN" altLang="en-US" sz="2000" kern="0" cap="all" dirty="0">
                <a:ln w="0">
                  <a:noFill/>
                </a:ln>
                <a:solidFill>
                  <a:schemeClr val="accent1">
                    <a:lumMod val="10000"/>
                  </a:schemeClr>
                </a:solidFill>
                <a:latin typeface="微软雅黑" panose="020B0503020204020204" pitchFamily="34" charset="-122"/>
              </a:rPr>
              <a:t>岁的李富斌考入兰州大学现代物理系学习原子核物理专业，毕业后在大学任教，并在国际知名期刊上发表论文。仅</a:t>
            </a:r>
            <a:r>
              <a:rPr lang="en-US" altLang="zh-CN" sz="2000" kern="0" cap="all" dirty="0">
                <a:ln w="0">
                  <a:noFill/>
                </a:ln>
                <a:solidFill>
                  <a:schemeClr val="accent1">
                    <a:lumMod val="10000"/>
                  </a:schemeClr>
                </a:solidFill>
                <a:latin typeface="微软雅黑" panose="020B0503020204020204" pitchFamily="34" charset="-122"/>
              </a:rPr>
              <a:t>1990</a:t>
            </a:r>
            <a:r>
              <a:rPr lang="zh-CN" altLang="en-US" sz="2000" kern="0" cap="all" dirty="0">
                <a:ln w="0">
                  <a:noFill/>
                </a:ln>
                <a:solidFill>
                  <a:schemeClr val="accent1">
                    <a:lumMod val="10000"/>
                  </a:schemeClr>
                </a:solidFill>
                <a:latin typeface="微软雅黑" panose="020B0503020204020204" pitchFamily="34" charset="-122"/>
              </a:rPr>
              <a:t>年，他就在</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瑞士物理学报</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上发表了</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标量粒子和旋量粒子的非相对论超对称二体方程</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，在美国</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数学物理杂志</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上发表了</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在直接相互作用中</a:t>
            </a:r>
            <a:r>
              <a:rPr lang="en-GB" altLang="zh-CN" sz="2000" kern="0" cap="all" dirty="0">
                <a:ln w="0">
                  <a:noFill/>
                </a:ln>
                <a:solidFill>
                  <a:schemeClr val="accent1">
                    <a:lumMod val="10000"/>
                  </a:schemeClr>
                </a:solidFill>
                <a:latin typeface="微软雅黑" panose="020B0503020204020204" pitchFamily="34" charset="-122"/>
              </a:rPr>
              <a:t>N</a:t>
            </a:r>
            <a:r>
              <a:rPr lang="zh-CN" altLang="en-US" sz="2000" kern="0" cap="all" dirty="0">
                <a:ln w="0">
                  <a:noFill/>
                </a:ln>
                <a:solidFill>
                  <a:schemeClr val="accent1">
                    <a:lumMod val="10000"/>
                  </a:schemeClr>
                </a:solidFill>
                <a:latin typeface="微软雅黑" panose="020B0503020204020204" pitchFamily="34" charset="-122"/>
              </a:rPr>
              <a:t>个相对交粒子的非相互作用定理的证明</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，此外他还在加拿大</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物理杂志</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上发表了另一篇关于量子色动力学的文章。随着其在国际知名期刊上发表的文章逐渐增多，李富斌不仅以 “</a:t>
            </a:r>
            <a:r>
              <a:rPr lang="zh-CN" altLang="en-US" sz="2000" u="sng" kern="0" cap="all" dirty="0">
                <a:ln w="0">
                  <a:noFill/>
                </a:ln>
                <a:solidFill>
                  <a:schemeClr val="accent1">
                    <a:lumMod val="10000"/>
                  </a:schemeClr>
                </a:solidFill>
                <a:latin typeface="微软雅黑" panose="020B0503020204020204" pitchFamily="34" charset="-122"/>
              </a:rPr>
              <a:t>富有创新精神”和“高产”成为“艰苦条件下的成才典型”</a:t>
            </a:r>
            <a:r>
              <a:rPr lang="zh-CN" altLang="en-US" sz="2000" kern="0" cap="all" dirty="0">
                <a:ln w="0">
                  <a:noFill/>
                </a:ln>
                <a:solidFill>
                  <a:schemeClr val="accent1">
                    <a:lumMod val="10000"/>
                  </a:schemeClr>
                </a:solidFill>
                <a:latin typeface="微软雅黑" panose="020B0503020204020204" pitchFamily="34" charset="-122"/>
              </a:rPr>
              <a:t>，并调入中国矿业大学数理系任教。</a:t>
            </a:r>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1"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8198" y="928371"/>
            <a:ext cx="7484110" cy="4093428"/>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5:</a:t>
            </a:r>
            <a:r>
              <a:rPr lang="zh-CN" altLang="en-US" sz="2000" b="1" kern="0" cap="all" dirty="0">
                <a:ln w="0">
                  <a:noFill/>
                </a:ln>
                <a:solidFill>
                  <a:schemeClr val="accent1">
                    <a:lumMod val="10000"/>
                  </a:schemeClr>
                </a:solidFill>
                <a:latin typeface="微软雅黑" panose="020B0503020204020204" pitchFamily="34" charset="-122"/>
              </a:rPr>
              <a:t>李富斌剽窃事件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然而，两位旅居国外的青年学者致信时任中国科学院理论物理研究所所长的郝柏林，向他通报了 </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瑞士物理学报</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和</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数学物理杂志</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上刊登的两篇撤销论文的声明，</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瑞士物理学报</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的声明指出，李富斌在</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瑞士物理学报</a:t>
            </a:r>
            <a:r>
              <a:rPr lang="en-US" altLang="zh-CN" sz="2000" kern="0" cap="all" dirty="0">
                <a:ln w="0">
                  <a:noFill/>
                </a:ln>
                <a:solidFill>
                  <a:schemeClr val="accent1">
                    <a:lumMod val="10000"/>
                  </a:schemeClr>
                </a:solidFill>
                <a:latin typeface="微软雅黑" panose="020B0503020204020204" pitchFamily="34" charset="-122"/>
              </a:rPr>
              <a:t>》1990</a:t>
            </a:r>
            <a:r>
              <a:rPr lang="zh-CN" altLang="en-US" sz="2000" kern="0" cap="all" dirty="0">
                <a:ln w="0">
                  <a:noFill/>
                </a:ln>
                <a:solidFill>
                  <a:schemeClr val="accent1">
                    <a:lumMod val="10000"/>
                  </a:schemeClr>
                </a:solidFill>
                <a:latin typeface="微软雅黑" panose="020B0503020204020204" pitchFamily="34" charset="-122"/>
              </a:rPr>
              <a:t>年第</a:t>
            </a:r>
            <a:r>
              <a:rPr lang="en-US" altLang="zh-CN" sz="2000" kern="0" cap="all" dirty="0">
                <a:ln w="0">
                  <a:noFill/>
                </a:ln>
                <a:solidFill>
                  <a:schemeClr val="accent1">
                    <a:lumMod val="10000"/>
                  </a:schemeClr>
                </a:solidFill>
                <a:latin typeface="微软雅黑" panose="020B0503020204020204" pitchFamily="34" charset="-122"/>
              </a:rPr>
              <a:t>63 </a:t>
            </a:r>
            <a:r>
              <a:rPr lang="zh-CN" altLang="en-US" sz="2000" kern="0" cap="all" dirty="0">
                <a:ln w="0">
                  <a:noFill/>
                </a:ln>
                <a:solidFill>
                  <a:schemeClr val="accent1">
                    <a:lumMod val="10000"/>
                  </a:schemeClr>
                </a:solidFill>
                <a:latin typeface="微软雅黑" panose="020B0503020204020204" pitchFamily="34" charset="-122"/>
              </a:rPr>
              <a:t>卷 </a:t>
            </a:r>
            <a:r>
              <a:rPr lang="en-US" altLang="zh-CN" sz="2000" kern="0" cap="all" dirty="0">
                <a:ln w="0">
                  <a:noFill/>
                </a:ln>
                <a:solidFill>
                  <a:schemeClr val="accent1">
                    <a:lumMod val="10000"/>
                  </a:schemeClr>
                </a:solidFill>
                <a:latin typeface="微软雅黑" panose="020B0503020204020204" pitchFamily="34" charset="-122"/>
              </a:rPr>
              <a:t>922 </a:t>
            </a:r>
            <a:r>
              <a:rPr lang="zh-CN" altLang="en-US" sz="2000" kern="0" cap="all" dirty="0">
                <a:ln w="0">
                  <a:noFill/>
                </a:ln>
                <a:solidFill>
                  <a:schemeClr val="accent1">
                    <a:lumMod val="10000"/>
                  </a:schemeClr>
                </a:solidFill>
                <a:latin typeface="微软雅黑" panose="020B0503020204020204" pitchFamily="34" charset="-122"/>
              </a:rPr>
              <a:t>页上发表的题为“标量粒子和旋量粒子的非相对论超对称二体方程” 的论文，实际上是逐字逐段地抄袭土耳其安卡拉大学爱丁和爱马尔教授三年前发表在</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新试验</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上的文章 “欧几里得超对称与相对论二体系统”（</a:t>
            </a:r>
            <a:r>
              <a:rPr lang="en-US" altLang="zh-CN" sz="2000" kern="0" cap="all" dirty="0">
                <a:ln w="0">
                  <a:noFill/>
                </a:ln>
                <a:solidFill>
                  <a:schemeClr val="accent1">
                    <a:lumMod val="10000"/>
                  </a:schemeClr>
                </a:solidFill>
                <a:latin typeface="微软雅黑" panose="020B0503020204020204" pitchFamily="34" charset="-122"/>
              </a:rPr>
              <a:t>1988 </a:t>
            </a:r>
            <a:r>
              <a:rPr lang="zh-CN" altLang="en-US" sz="2000" kern="0" cap="all" dirty="0">
                <a:ln w="0">
                  <a:noFill/>
                </a:ln>
                <a:solidFill>
                  <a:schemeClr val="accent1">
                    <a:lumMod val="10000"/>
                  </a:schemeClr>
                </a:solidFill>
                <a:latin typeface="微软雅黑" panose="020B0503020204020204" pitchFamily="34" charset="-122"/>
              </a:rPr>
              <a:t>年第</a:t>
            </a:r>
            <a:r>
              <a:rPr lang="en-US" altLang="zh-CN" sz="2000" kern="0" cap="all" dirty="0">
                <a:ln w="0">
                  <a:noFill/>
                </a:ln>
                <a:solidFill>
                  <a:schemeClr val="accent1">
                    <a:lumMod val="10000"/>
                  </a:schemeClr>
                </a:solidFill>
                <a:latin typeface="微软雅黑" panose="020B0503020204020204" pitchFamily="34" charset="-122"/>
              </a:rPr>
              <a:t>9</a:t>
            </a:r>
            <a:r>
              <a:rPr lang="en-GB" altLang="zh-CN" sz="2000" kern="0" cap="all" dirty="0">
                <a:ln w="0">
                  <a:noFill/>
                </a:ln>
                <a:solidFill>
                  <a:schemeClr val="accent1">
                    <a:lumMod val="10000"/>
                  </a:schemeClr>
                </a:solidFill>
                <a:latin typeface="微软雅黑" panose="020B0503020204020204" pitchFamily="34" charset="-122"/>
              </a:rPr>
              <a:t>9A </a:t>
            </a:r>
            <a:r>
              <a:rPr lang="zh-CN" altLang="en-US" sz="2000" kern="0" cap="all" dirty="0">
                <a:ln w="0">
                  <a:noFill/>
                </a:ln>
                <a:solidFill>
                  <a:schemeClr val="accent1">
                    <a:lumMod val="10000"/>
                  </a:schemeClr>
                </a:solidFill>
                <a:latin typeface="微软雅黑" panose="020B0503020204020204" pitchFamily="34" charset="-122"/>
              </a:rPr>
              <a:t>卷</a:t>
            </a:r>
            <a:r>
              <a:rPr lang="en-US" altLang="zh-CN" sz="2000" kern="0" cap="all" dirty="0">
                <a:ln w="0">
                  <a:noFill/>
                </a:ln>
                <a:solidFill>
                  <a:schemeClr val="accent1">
                    <a:lumMod val="10000"/>
                  </a:schemeClr>
                </a:solidFill>
                <a:latin typeface="微软雅黑" panose="020B0503020204020204" pitchFamily="34" charset="-122"/>
              </a:rPr>
              <a:t>85</a:t>
            </a:r>
            <a:r>
              <a:rPr lang="zh-CN" altLang="en-US" sz="2000" kern="0" cap="all" dirty="0">
                <a:ln w="0">
                  <a:noFill/>
                </a:ln>
                <a:solidFill>
                  <a:schemeClr val="accent1">
                    <a:lumMod val="10000"/>
                  </a:schemeClr>
                </a:solidFill>
                <a:latin typeface="微软雅黑" panose="020B0503020204020204" pitchFamily="34" charset="-122"/>
              </a:rPr>
              <a:t>页）所形成的。</a:t>
            </a:r>
            <a:endParaRPr lang="en-US" altLang="zh-CN" sz="2000"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而</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数学物理杂志</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的声明则称，李富斌在</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数学物理杂志</a:t>
            </a:r>
            <a:r>
              <a:rPr lang="en-US" altLang="zh-CN" sz="2000" kern="0" cap="all" dirty="0">
                <a:ln w="0">
                  <a:noFill/>
                </a:ln>
                <a:solidFill>
                  <a:schemeClr val="accent1">
                    <a:lumMod val="10000"/>
                  </a:schemeClr>
                </a:solidFill>
                <a:latin typeface="微软雅黑" panose="020B0503020204020204" pitchFamily="34" charset="-122"/>
              </a:rPr>
              <a:t>》(1990</a:t>
            </a:r>
            <a:r>
              <a:rPr lang="zh-CN" altLang="en-US" sz="2000" kern="0" cap="all" dirty="0">
                <a:ln w="0">
                  <a:noFill/>
                </a:ln>
                <a:solidFill>
                  <a:schemeClr val="accent1">
                    <a:lumMod val="10000"/>
                  </a:schemeClr>
                </a:solidFill>
                <a:latin typeface="微软雅黑" panose="020B0503020204020204" pitchFamily="34" charset="-122"/>
              </a:rPr>
              <a:t>年 </a:t>
            </a:r>
            <a:r>
              <a:rPr lang="en-US" altLang="zh-CN" sz="2000" kern="0" cap="all" dirty="0">
                <a:ln w="0">
                  <a:noFill/>
                </a:ln>
                <a:solidFill>
                  <a:schemeClr val="accent1">
                    <a:lumMod val="10000"/>
                  </a:schemeClr>
                </a:solidFill>
                <a:latin typeface="微软雅黑" panose="020B0503020204020204" pitchFamily="34" charset="-122"/>
              </a:rPr>
              <a:t>31 </a:t>
            </a:r>
            <a:r>
              <a:rPr lang="zh-CN" altLang="en-US" sz="2000" kern="0" cap="all" dirty="0">
                <a:ln w="0">
                  <a:noFill/>
                </a:ln>
                <a:solidFill>
                  <a:schemeClr val="accent1">
                    <a:lumMod val="10000"/>
                  </a:schemeClr>
                </a:solidFill>
                <a:latin typeface="微软雅黑" panose="020B0503020204020204" pitchFamily="34" charset="-122"/>
              </a:rPr>
              <a:t>卷 </a:t>
            </a:r>
            <a:r>
              <a:rPr lang="en-US" altLang="zh-CN" sz="2000" kern="0" cap="all" dirty="0">
                <a:ln w="0">
                  <a:noFill/>
                </a:ln>
                <a:solidFill>
                  <a:schemeClr val="accent1">
                    <a:lumMod val="10000"/>
                  </a:schemeClr>
                </a:solidFill>
                <a:latin typeface="微软雅黑" panose="020B0503020204020204" pitchFamily="34" charset="-122"/>
              </a:rPr>
              <a:t>1395~1399 </a:t>
            </a:r>
            <a:r>
              <a:rPr lang="zh-CN" altLang="en-US" sz="2000" kern="0" cap="all" dirty="0">
                <a:ln w="0">
                  <a:noFill/>
                </a:ln>
                <a:solidFill>
                  <a:schemeClr val="accent1">
                    <a:lumMod val="10000"/>
                  </a:schemeClr>
                </a:solidFill>
                <a:latin typeface="微软雅黑" panose="020B0503020204020204" pitchFamily="34" charset="-122"/>
              </a:rPr>
              <a:t>页</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发表的</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在直接相互作用中</a:t>
            </a:r>
            <a:r>
              <a:rPr lang="en-GB" altLang="zh-CN" sz="2000" kern="0" cap="all" dirty="0">
                <a:ln w="0">
                  <a:noFill/>
                </a:ln>
                <a:solidFill>
                  <a:schemeClr val="accent1">
                    <a:lumMod val="10000"/>
                  </a:schemeClr>
                </a:solidFill>
                <a:latin typeface="微软雅黑" panose="020B0503020204020204" pitchFamily="34" charset="-122"/>
              </a:rPr>
              <a:t>N</a:t>
            </a:r>
            <a:r>
              <a:rPr lang="zh-CN" altLang="en-US" sz="2000" kern="0" cap="all" dirty="0">
                <a:ln w="0">
                  <a:noFill/>
                </a:ln>
                <a:solidFill>
                  <a:schemeClr val="accent1">
                    <a:lumMod val="10000"/>
                  </a:schemeClr>
                </a:solidFill>
                <a:latin typeface="微软雅黑" panose="020B0503020204020204" pitchFamily="34" charset="-122"/>
              </a:rPr>
              <a:t>个相对论粒子的非相互作用定理的证明</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一文，实质上是马莫等四位学者发表在 </a:t>
            </a:r>
            <a:r>
              <a:rPr lang="en-US" altLang="zh-CN" sz="2000" kern="0" cap="all" dirty="0">
                <a:ln w="0">
                  <a:noFill/>
                </a:ln>
                <a:solidFill>
                  <a:schemeClr val="accent1">
                    <a:lumMod val="10000"/>
                  </a:schemeClr>
                </a:solidFill>
                <a:latin typeface="微软雅黑" panose="020B0503020204020204" pitchFamily="34" charset="-122"/>
              </a:rPr>
              <a:t>1990</a:t>
            </a:r>
            <a:r>
              <a:rPr lang="zh-CN" altLang="en-US" sz="2000" kern="0" cap="all" dirty="0">
                <a:ln w="0">
                  <a:noFill/>
                </a:ln>
                <a:solidFill>
                  <a:schemeClr val="accent1">
                    <a:lumMod val="10000"/>
                  </a:schemeClr>
                </a:solidFill>
                <a:latin typeface="微软雅黑" panose="020B0503020204020204" pitchFamily="34" charset="-122"/>
              </a:rPr>
              <a:t>年第 </a:t>
            </a:r>
            <a:r>
              <a:rPr lang="en-US" altLang="zh-CN" sz="2000" kern="0" cap="all" dirty="0">
                <a:ln w="0">
                  <a:noFill/>
                </a:ln>
                <a:solidFill>
                  <a:schemeClr val="accent1">
                    <a:lumMod val="10000"/>
                  </a:schemeClr>
                </a:solidFill>
                <a:latin typeface="微软雅黑" panose="020B0503020204020204" pitchFamily="34" charset="-122"/>
              </a:rPr>
              <a:t>100</a:t>
            </a:r>
            <a:r>
              <a:rPr lang="en-GB" altLang="zh-CN" sz="2000" kern="0" cap="all" dirty="0">
                <a:ln w="0">
                  <a:noFill/>
                </a:ln>
                <a:solidFill>
                  <a:schemeClr val="accent1">
                    <a:lumMod val="10000"/>
                  </a:schemeClr>
                </a:solidFill>
                <a:latin typeface="微软雅黑" panose="020B0503020204020204" pitchFamily="34" charset="-122"/>
              </a:rPr>
              <a:t>A</a:t>
            </a:r>
            <a:r>
              <a:rPr lang="zh-CN" altLang="en-US" sz="2000" kern="0" cap="all" dirty="0">
                <a:ln w="0">
                  <a:noFill/>
                </a:ln>
                <a:solidFill>
                  <a:schemeClr val="accent1">
                    <a:lumMod val="10000"/>
                  </a:schemeClr>
                </a:solidFill>
                <a:latin typeface="微软雅黑" panose="020B0503020204020204" pitchFamily="34" charset="-122"/>
              </a:rPr>
              <a:t>卷 </a:t>
            </a:r>
            <a:r>
              <a:rPr lang="en-US" altLang="zh-CN" sz="2000" kern="0" cap="all" dirty="0">
                <a:ln w="0">
                  <a:noFill/>
                </a:ln>
                <a:solidFill>
                  <a:schemeClr val="accent1">
                    <a:lumMod val="10000"/>
                  </a:schemeClr>
                </a:solidFill>
                <a:latin typeface="微软雅黑" panose="020B0503020204020204" pitchFamily="34" charset="-122"/>
              </a:rPr>
              <a:t>447~461 </a:t>
            </a:r>
            <a:r>
              <a:rPr lang="zh-CN" altLang="en-US" sz="2000" kern="0" cap="all" dirty="0">
                <a:ln w="0">
                  <a:noFill/>
                </a:ln>
                <a:solidFill>
                  <a:schemeClr val="accent1">
                    <a:lumMod val="10000"/>
                  </a:schemeClr>
                </a:solidFill>
                <a:latin typeface="微软雅黑" panose="020B0503020204020204" pitchFamily="34" charset="-122"/>
              </a:rPr>
              <a:t>页上文章的抄件，</a:t>
            </a:r>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1"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8198" y="928371"/>
            <a:ext cx="7484110" cy="2861310"/>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5:</a:t>
            </a:r>
            <a:r>
              <a:rPr lang="zh-CN" altLang="en-US" sz="2000" b="1" kern="0" cap="all" dirty="0">
                <a:ln w="0">
                  <a:noFill/>
                </a:ln>
                <a:solidFill>
                  <a:schemeClr val="accent1">
                    <a:lumMod val="10000"/>
                  </a:schemeClr>
                </a:solidFill>
                <a:latin typeface="微软雅黑" panose="020B0503020204020204" pitchFamily="34" charset="-122"/>
              </a:rPr>
              <a:t>李富斌剽窃事件</a:t>
            </a:r>
            <a:endParaRPr lang="en-US" altLang="zh-CN" sz="2000" b="1" kern="0" cap="all" dirty="0">
              <a:ln w="0">
                <a:noFill/>
              </a:ln>
              <a:solidFill>
                <a:schemeClr val="accent1">
                  <a:lumMod val="10000"/>
                </a:schemeClr>
              </a:solidFill>
              <a:latin typeface="微软雅黑" panose="020B0503020204020204" pitchFamily="34" charset="-122"/>
            </a:endParaRPr>
          </a:p>
          <a:p>
            <a:r>
              <a:rPr lang="zh-CN" altLang="en-US" sz="2000" kern="0" cap="all" dirty="0">
                <a:ln w="0">
                  <a:noFill/>
                </a:ln>
                <a:solidFill>
                  <a:schemeClr val="accent1">
                    <a:lumMod val="10000"/>
                  </a:schemeClr>
                </a:solidFill>
                <a:latin typeface="微软雅黑" panose="020B0503020204020204" pitchFamily="34" charset="-122"/>
              </a:rPr>
              <a:t>而李富斌也承认，他的文章是“弄错了”才提交的，因此，该文章也被</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数学物理杂志</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撤销。</a:t>
            </a:r>
            <a:endParaRPr lang="en-US" altLang="zh-CN" sz="2000" kern="0" cap="all" dirty="0">
              <a:ln w="0">
                <a:noFill/>
              </a:ln>
              <a:solidFill>
                <a:schemeClr val="accent1">
                  <a:lumMod val="10000"/>
                </a:schemeClr>
              </a:solidFill>
              <a:latin typeface="微软雅黑" panose="020B0503020204020204" pitchFamily="34" charset="-122"/>
            </a:endParaRPr>
          </a:p>
          <a:p>
            <a:pPr indent="457200"/>
            <a:r>
              <a:rPr lang="zh-CN" altLang="en-US" sz="2000" kern="0" cap="all" dirty="0">
                <a:ln w="0">
                  <a:noFill/>
                </a:ln>
                <a:solidFill>
                  <a:schemeClr val="accent1">
                    <a:lumMod val="10000"/>
                  </a:schemeClr>
                </a:solidFill>
                <a:latin typeface="微软雅黑" panose="020B0503020204020204" pitchFamily="34" charset="-122"/>
              </a:rPr>
              <a:t>之后，</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中国科学报</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在中国科学院理论物理研究所、</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物理学报</a:t>
            </a:r>
            <a:r>
              <a:rPr lang="en-US" altLang="zh-CN" sz="2000" kern="0" cap="all" dirty="0">
                <a:ln w="0">
                  <a:noFill/>
                </a:ln>
                <a:solidFill>
                  <a:schemeClr val="accent1">
                    <a:lumMod val="10000"/>
                  </a:schemeClr>
                </a:solidFill>
                <a:latin typeface="微软雅黑" panose="020B0503020204020204" pitchFamily="34" charset="-122"/>
              </a:rPr>
              <a:t>》</a:t>
            </a:r>
            <a:r>
              <a:rPr lang="zh-CN" altLang="en-US" sz="2000" kern="0" cap="all" dirty="0">
                <a:ln w="0">
                  <a:noFill/>
                </a:ln>
                <a:solidFill>
                  <a:schemeClr val="accent1">
                    <a:lumMod val="10000"/>
                  </a:schemeClr>
                </a:solidFill>
                <a:latin typeface="微软雅黑" panose="020B0503020204020204" pitchFamily="34" charset="-122"/>
              </a:rPr>
              <a:t>编辑部、物理学家何祚麻等的帮助下开始搜集李富斌剽窃的相关证据。由于当时国内没有相关的刊物，何祚麻通过海外朋友的帮助，查找到了李富斌和原作者的文章并进行了仔细的比对，</a:t>
            </a:r>
            <a:r>
              <a:rPr lang="zh-CN" altLang="en-US" sz="2000" u="sng" kern="0" cap="all" dirty="0">
                <a:ln w="0">
                  <a:noFill/>
                </a:ln>
                <a:solidFill>
                  <a:schemeClr val="accent1">
                    <a:lumMod val="10000"/>
                  </a:schemeClr>
                </a:solidFill>
                <a:latin typeface="微软雅黑" panose="020B0503020204020204" pitchFamily="34" charset="-122"/>
              </a:rPr>
              <a:t>发现李富斌的文章与原来的文章除了题目和作者不同以外，其余内容均未作更改</a:t>
            </a:r>
            <a:r>
              <a:rPr lang="zh-CN" altLang="en-US" sz="2000" kern="0" cap="all" dirty="0">
                <a:ln w="0">
                  <a:noFill/>
                </a:ln>
                <a:solidFill>
                  <a:schemeClr val="accent1">
                    <a:lumMod val="10000"/>
                  </a:schemeClr>
                </a:solidFill>
                <a:latin typeface="微软雅黑" panose="020B0503020204020204" pitchFamily="34" charset="-122"/>
              </a:rPr>
              <a:t>。</a:t>
            </a:r>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95884" y="994892"/>
            <a:ext cx="8314849" cy="3584575"/>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dirty="0">
                <a:solidFill>
                  <a:schemeClr val="accent1">
                    <a:lumMod val="10000"/>
                  </a:schemeClr>
                </a:solidFill>
                <a:latin typeface="+mj-ea"/>
                <a:ea typeface="+mj-ea"/>
              </a:rPr>
              <a:t>1.</a:t>
            </a:r>
            <a:r>
              <a:rPr lang="zh-CN" altLang="en-US" sz="2000" b="1" dirty="0">
                <a:solidFill>
                  <a:schemeClr val="accent1">
                    <a:lumMod val="10000"/>
                  </a:schemeClr>
                </a:solidFill>
              </a:rPr>
              <a:t>何谓剽窃？</a:t>
            </a:r>
            <a:endParaRPr lang="en-US" altLang="zh-CN" sz="2000" b="1" dirty="0">
              <a:solidFill>
                <a:schemeClr val="accent1">
                  <a:lumMod val="10000"/>
                </a:schemeClr>
              </a:solidFill>
            </a:endParaRPr>
          </a:p>
          <a:p>
            <a:pPr indent="457200"/>
            <a:endParaRPr lang="en-US" altLang="zh-CN" sz="1800" dirty="0">
              <a:solidFill>
                <a:schemeClr val="accent1">
                  <a:lumMod val="10000"/>
                </a:schemeClr>
              </a:solidFill>
            </a:endParaRPr>
          </a:p>
          <a:p>
            <a:pPr indent="457200"/>
            <a:r>
              <a:rPr lang="zh-CN" altLang="en-US" sz="1800" u="sng" dirty="0">
                <a:solidFill>
                  <a:schemeClr val="accent1">
                    <a:lumMod val="10000"/>
                  </a:schemeClr>
                </a:solidFill>
              </a:rPr>
              <a:t>（</a:t>
            </a:r>
            <a:r>
              <a:rPr lang="en-US" altLang="zh-CN" sz="1800" u="sng" dirty="0">
                <a:solidFill>
                  <a:schemeClr val="accent1">
                    <a:lumMod val="10000"/>
                  </a:schemeClr>
                </a:solidFill>
              </a:rPr>
              <a:t>7</a:t>
            </a:r>
            <a:r>
              <a:rPr lang="zh-CN" altLang="en-US" sz="1800" u="sng" dirty="0">
                <a:solidFill>
                  <a:schemeClr val="accent1">
                    <a:lumMod val="10000"/>
                  </a:schemeClr>
                </a:solidFill>
              </a:rPr>
              <a:t>）他人未发表成果剽窃</a:t>
            </a:r>
            <a:endParaRPr lang="zh-CN" altLang="en-US" sz="1800" u="sng" dirty="0">
              <a:solidFill>
                <a:schemeClr val="accent1">
                  <a:lumMod val="10000"/>
                </a:schemeClr>
              </a:solidFill>
            </a:endParaRPr>
          </a:p>
          <a:p>
            <a:pPr indent="457200"/>
            <a:r>
              <a:rPr lang="zh-CN" altLang="en-US" sz="1800" dirty="0">
                <a:solidFill>
                  <a:schemeClr val="accent1">
                    <a:lumMod val="10000"/>
                  </a:schemeClr>
                </a:solidFill>
              </a:rPr>
              <a:t>未经许可使用他人未发表的观点，具有独创性的研究（实验）方法，数据、图片等，或获得许可但不加以说明，应界定为他人未发表成果剽窃。</a:t>
            </a:r>
            <a:endParaRPr lang="en-US" altLang="zh-CN" sz="1800" dirty="0">
              <a:solidFill>
                <a:schemeClr val="accent1">
                  <a:lumMod val="10000"/>
                </a:schemeClr>
              </a:solidFill>
            </a:endParaRPr>
          </a:p>
          <a:p>
            <a:pPr indent="457200"/>
            <a:r>
              <a:rPr lang="zh-CN" altLang="en-US" sz="1800" dirty="0">
                <a:solidFill>
                  <a:schemeClr val="accent1">
                    <a:lumMod val="10000"/>
                  </a:schemeClr>
                </a:solidFill>
              </a:rPr>
              <a:t>他人未发表成果剽窃的表现形式包括：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a:t>
            </a:r>
            <a:r>
              <a:rPr lang="zh-CN" altLang="en-US" sz="1800" dirty="0">
                <a:solidFill>
                  <a:srgbClr val="C00000"/>
                </a:solidFill>
              </a:rPr>
              <a:t>未经许可使用</a:t>
            </a:r>
            <a:r>
              <a:rPr lang="zh-CN" altLang="en-US" sz="1800" dirty="0">
                <a:solidFill>
                  <a:schemeClr val="accent1">
                    <a:lumMod val="10000"/>
                  </a:schemeClr>
                </a:solidFill>
              </a:rPr>
              <a:t>他人已经公开但未正式发表的观点，具有独创性的研究（实验）方法，数据、图片等。</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a:t>
            </a:r>
            <a:r>
              <a:rPr lang="zh-CN" altLang="en-US" sz="1800" u="sng" dirty="0">
                <a:solidFill>
                  <a:schemeClr val="accent1">
                    <a:lumMod val="10000"/>
                  </a:schemeClr>
                </a:solidFill>
              </a:rPr>
              <a:t>获得许可使用</a:t>
            </a:r>
            <a:r>
              <a:rPr lang="zh-CN" altLang="en-US" sz="1800" dirty="0">
                <a:solidFill>
                  <a:schemeClr val="accent1">
                    <a:lumMod val="10000"/>
                  </a:schemeClr>
                </a:solidFill>
              </a:rPr>
              <a:t>他人已经公开但未正式发表的观点，具有独创性的研究（实验）方法，数据、图片等，却</a:t>
            </a:r>
            <a:r>
              <a:rPr lang="zh-CN" altLang="en-US" sz="1800" dirty="0">
                <a:solidFill>
                  <a:srgbClr val="C00000"/>
                </a:solidFill>
              </a:rPr>
              <a:t>不加引注</a:t>
            </a:r>
            <a:r>
              <a:rPr lang="zh-CN" altLang="en-US" sz="1800" dirty="0">
                <a:solidFill>
                  <a:schemeClr val="accent1">
                    <a:lumMod val="10000"/>
                  </a:schemeClr>
                </a:solidFill>
              </a:rPr>
              <a:t>，或者</a:t>
            </a:r>
            <a:r>
              <a:rPr lang="zh-CN" altLang="en-US" sz="1800" dirty="0">
                <a:solidFill>
                  <a:srgbClr val="C00000"/>
                </a:solidFill>
              </a:rPr>
              <a:t>不以致谢等方式说明</a:t>
            </a:r>
            <a:r>
              <a:rPr lang="zh-CN" altLang="en-US" sz="1800" dirty="0">
                <a:solidFill>
                  <a:schemeClr val="accent1">
                    <a:lumMod val="10000"/>
                  </a:schemeClr>
                </a:solidFill>
              </a:rPr>
              <a:t>。</a:t>
            </a:r>
            <a:endParaRPr lang="zh-CN" altLang="en-US" sz="1800"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11895" y="1256824"/>
            <a:ext cx="7801426" cy="2784475"/>
          </a:xfrm>
          <a:prstGeom prst="rect">
            <a:avLst/>
          </a:prstGeom>
          <a:noFill/>
        </p:spPr>
        <p:txBody>
          <a:bodyPr wrap="square">
            <a:spAutoFit/>
          </a:bodyPr>
          <a:lstStyle/>
          <a:p>
            <a:r>
              <a:rPr lang="zh-CN" altLang="en-US" sz="2000" b="1" dirty="0">
                <a:solidFill>
                  <a:schemeClr val="accent1">
                    <a:lumMod val="10000"/>
                  </a:schemeClr>
                </a:solidFill>
              </a:rPr>
              <a:t>案例</a:t>
            </a:r>
            <a:r>
              <a:rPr lang="en-US" altLang="zh-CN" sz="2000" b="1" dirty="0">
                <a:solidFill>
                  <a:schemeClr val="accent1">
                    <a:lumMod val="10000"/>
                  </a:schemeClr>
                </a:solidFill>
              </a:rPr>
              <a:t>6</a:t>
            </a:r>
            <a:r>
              <a:rPr lang="zh-CN" altLang="en-US" sz="2000" b="1" dirty="0">
                <a:solidFill>
                  <a:schemeClr val="accent1">
                    <a:lumMod val="10000"/>
                  </a:schemeClr>
                </a:solidFill>
              </a:rPr>
              <a:t>：明引抑或暗偷？</a:t>
            </a:r>
            <a:endParaRPr lang="zh-CN" altLang="en-US" dirty="0"/>
          </a:p>
          <a:p>
            <a:endParaRPr lang="zh-CN" altLang="en-US" dirty="0"/>
          </a:p>
          <a:p>
            <a:pPr indent="457200"/>
            <a:r>
              <a:rPr lang="en-US" altLang="zh-CN" sz="1800" dirty="0">
                <a:solidFill>
                  <a:schemeClr val="accent1">
                    <a:lumMod val="10000"/>
                  </a:schemeClr>
                </a:solidFill>
                <a:latin typeface="+mn-ea"/>
                <a:ea typeface="+mn-ea"/>
              </a:rPr>
              <a:t>S</a:t>
            </a:r>
            <a:r>
              <a:rPr lang="zh-CN" altLang="en-US" sz="1800" dirty="0">
                <a:solidFill>
                  <a:schemeClr val="accent1">
                    <a:lumMod val="10000"/>
                  </a:schemeClr>
                </a:solidFill>
                <a:latin typeface="+mn-ea"/>
                <a:ea typeface="+mn-ea"/>
              </a:rPr>
              <a:t>教授曾担任某研究基金项目的评审人。最近，在其基金项目申请书中，他借用了他评审过的两份申请书中的“研究背景”及“研究的重要性”部分的表格和图标，他还特地在申请书中做了引注，将其归功于原作者。尽管如此，</a:t>
            </a:r>
            <a:r>
              <a:rPr lang="en-US" altLang="zh-CN" sz="1800" dirty="0">
                <a:solidFill>
                  <a:schemeClr val="accent1">
                    <a:lumMod val="10000"/>
                  </a:schemeClr>
                </a:solidFill>
                <a:latin typeface="+mn-ea"/>
                <a:ea typeface="+mn-ea"/>
              </a:rPr>
              <a:t>S</a:t>
            </a:r>
            <a:r>
              <a:rPr lang="zh-CN" altLang="en-US" sz="1800" dirty="0">
                <a:solidFill>
                  <a:schemeClr val="accent1">
                    <a:lumMod val="10000"/>
                  </a:schemeClr>
                </a:solidFill>
                <a:latin typeface="+mn-ea"/>
                <a:ea typeface="+mn-ea"/>
              </a:rPr>
              <a:t>教授还是严重地违背了科研诚信规范。一是在评审中接触到的申请书内容属于应当保密的信息，不可随意泄露和利用；二是即使这些内容不涉及原创性思路，他也是在未经许可的情况下使用他人未发表的成果，因为，不论其是否引注，严格地讲都属于剽窃行为。</a:t>
            </a:r>
            <a:endParaRPr lang="en-US" altLang="zh-CN" sz="1800" dirty="0">
              <a:solidFill>
                <a:schemeClr val="accent1">
                  <a:lumMod val="10000"/>
                </a:schemeClr>
              </a:solidFill>
              <a:latin typeface="+mn-ea"/>
              <a:ea typeface="+mn-ea"/>
            </a:endParaRPr>
          </a:p>
          <a:p>
            <a:endParaRPr lang="zh-CN" altLang="en-US" sz="1600" dirty="0">
              <a:solidFill>
                <a:schemeClr val="accent1">
                  <a:lumMod val="10000"/>
                </a:schemeClr>
              </a:solidFill>
            </a:endParaRPr>
          </a:p>
        </p:txBody>
      </p:sp>
      <p:sp>
        <p:nvSpPr>
          <p:cNvPr id="7" name="矩形 6"/>
          <p:cNvSpPr/>
          <p:nvPr/>
        </p:nvSpPr>
        <p:spPr>
          <a:xfrm>
            <a:off x="-635"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1349526" y="1167615"/>
            <a:ext cx="6444311" cy="2368550"/>
          </a:xfrm>
          <a:prstGeom prst="rect">
            <a:avLst/>
          </a:prstGeom>
          <a:noFill/>
        </p:spPr>
        <p:txBody>
          <a:bodyPr wrap="square">
            <a:spAutoFit/>
          </a:bodyPr>
          <a:lstStyle/>
          <a:p>
            <a:r>
              <a:rPr lang="zh-CN" altLang="en-US" sz="2400" b="1" dirty="0">
                <a:solidFill>
                  <a:schemeClr val="accent1">
                    <a:lumMod val="10000"/>
                  </a:schemeClr>
                </a:solidFill>
              </a:rPr>
              <a:t>规避科研过程中剽窃的发生应注意哪些事项？</a:t>
            </a:r>
            <a:endParaRPr lang="en-US" altLang="zh-CN" sz="2400" b="1" dirty="0">
              <a:solidFill>
                <a:schemeClr val="accent1">
                  <a:lumMod val="10000"/>
                </a:schemeClr>
              </a:solidFill>
            </a:endParaRPr>
          </a:p>
          <a:p>
            <a:endParaRPr lang="en-US" altLang="zh-CN" sz="1600" b="1" dirty="0">
              <a:solidFill>
                <a:schemeClr val="accent1">
                  <a:lumMod val="10000"/>
                </a:schemeClr>
              </a:solidFill>
            </a:endParaRPr>
          </a:p>
          <a:p>
            <a:pPr indent="457200">
              <a:lnSpc>
                <a:spcPct val="150000"/>
              </a:lnSpc>
            </a:pPr>
            <a:r>
              <a:rPr lang="en-US" altLang="zh-CN" sz="1800" dirty="0">
                <a:solidFill>
                  <a:schemeClr val="accent1">
                    <a:lumMod val="10000"/>
                  </a:schemeClr>
                </a:solidFill>
              </a:rPr>
              <a:t>1.</a:t>
            </a:r>
            <a:r>
              <a:rPr lang="zh-CN" altLang="en-US" sz="1800" u="sng" dirty="0">
                <a:solidFill>
                  <a:schemeClr val="accent1">
                    <a:lumMod val="10000"/>
                  </a:schemeClr>
                </a:solidFill>
              </a:rPr>
              <a:t>直接引用</a:t>
            </a:r>
            <a:r>
              <a:rPr lang="zh-CN" altLang="en-US" sz="1800" dirty="0">
                <a:solidFill>
                  <a:schemeClr val="accent1">
                    <a:lumMod val="10000"/>
                  </a:schemeClr>
                </a:solidFill>
              </a:rPr>
              <a:t>时应</a:t>
            </a:r>
            <a:r>
              <a:rPr lang="zh-CN" altLang="en-US" sz="1800" dirty="0">
                <a:solidFill>
                  <a:srgbClr val="FF0000"/>
                </a:solidFill>
              </a:rPr>
              <a:t>使用引号</a:t>
            </a:r>
            <a:r>
              <a:rPr lang="zh-CN" altLang="en-US" sz="1800" dirty="0">
                <a:solidFill>
                  <a:schemeClr val="accent1">
                    <a:lumMod val="10000"/>
                  </a:schemeClr>
                </a:solidFill>
              </a:rPr>
              <a:t>或列出引语段并进行</a:t>
            </a:r>
            <a:r>
              <a:rPr lang="zh-CN" altLang="en-US" sz="1800" dirty="0">
                <a:solidFill>
                  <a:srgbClr val="FF0000"/>
                </a:solidFill>
              </a:rPr>
              <a:t>标注</a:t>
            </a:r>
            <a:endParaRPr lang="en-US" altLang="zh-CN" sz="1800" dirty="0">
              <a:solidFill>
                <a:srgbClr val="FF0000"/>
              </a:solidFill>
            </a:endParaRPr>
          </a:p>
          <a:p>
            <a:pPr indent="457200">
              <a:lnSpc>
                <a:spcPct val="150000"/>
              </a:lnSpc>
            </a:pPr>
            <a:r>
              <a:rPr lang="en-US" altLang="zh-CN" sz="1800" dirty="0">
                <a:solidFill>
                  <a:schemeClr val="accent1">
                    <a:lumMod val="10000"/>
                  </a:schemeClr>
                </a:solidFill>
              </a:rPr>
              <a:t>2.</a:t>
            </a:r>
            <a:r>
              <a:rPr lang="zh-CN" altLang="en-US" sz="1800" u="sng" dirty="0">
                <a:solidFill>
                  <a:schemeClr val="accent1">
                    <a:lumMod val="10000"/>
                  </a:schemeClr>
                </a:solidFill>
              </a:rPr>
              <a:t>间接引用</a:t>
            </a:r>
            <a:r>
              <a:rPr lang="zh-CN" altLang="en-US" sz="1800" dirty="0">
                <a:solidFill>
                  <a:schemeClr val="accent1">
                    <a:lumMod val="10000"/>
                  </a:schemeClr>
                </a:solidFill>
              </a:rPr>
              <a:t>时要用自己的话</a:t>
            </a:r>
            <a:r>
              <a:rPr lang="zh-CN" altLang="en-US" sz="1800" dirty="0">
                <a:solidFill>
                  <a:srgbClr val="FF0000"/>
                </a:solidFill>
              </a:rPr>
              <a:t>重新表述</a:t>
            </a:r>
            <a:r>
              <a:rPr lang="zh-CN" altLang="en-US" sz="1800" dirty="0">
                <a:solidFill>
                  <a:schemeClr val="accent1">
                    <a:lumMod val="10000"/>
                  </a:schemeClr>
                </a:solidFill>
              </a:rPr>
              <a:t>，而不能仅对原文作少量字句上的修改</a:t>
            </a:r>
            <a:endParaRPr lang="en-US" altLang="zh-CN" sz="1800" dirty="0">
              <a:solidFill>
                <a:schemeClr val="accent1">
                  <a:lumMod val="10000"/>
                </a:schemeClr>
              </a:solidFill>
            </a:endParaRPr>
          </a:p>
          <a:p>
            <a:pPr indent="457200">
              <a:lnSpc>
                <a:spcPct val="150000"/>
              </a:lnSpc>
            </a:pPr>
            <a:r>
              <a:rPr lang="en-US" altLang="zh-CN" sz="1800" dirty="0">
                <a:solidFill>
                  <a:schemeClr val="accent1">
                    <a:lumMod val="10000"/>
                  </a:schemeClr>
                </a:solidFill>
              </a:rPr>
              <a:t>3.</a:t>
            </a:r>
            <a:r>
              <a:rPr lang="zh-CN" altLang="en-US" sz="1800" dirty="0">
                <a:solidFill>
                  <a:schemeClr val="accent1">
                    <a:lumMod val="10000"/>
                  </a:schemeClr>
                </a:solidFill>
              </a:rPr>
              <a:t>引用的内容</a:t>
            </a:r>
            <a:r>
              <a:rPr lang="zh-CN" altLang="en-US" sz="1800" dirty="0">
                <a:solidFill>
                  <a:srgbClr val="FF0000"/>
                </a:solidFill>
              </a:rPr>
              <a:t>不能构成论著的主体和实质内容</a:t>
            </a:r>
            <a:endParaRPr lang="zh-CN" altLang="en-US" sz="1800" dirty="0">
              <a:solidFill>
                <a:srgbClr val="FF0000"/>
              </a:solidFill>
            </a:endParaRPr>
          </a:p>
        </p:txBody>
      </p:sp>
      <p:sp>
        <p:nvSpPr>
          <p:cNvPr id="7" name="矩形 6"/>
          <p:cNvSpPr/>
          <p:nvPr/>
        </p:nvSpPr>
        <p:spPr>
          <a:xfrm>
            <a:off x="-635"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—1.</a:t>
            </a:r>
            <a:r>
              <a:rPr lang="zh-CN" altLang="en-US" sz="2000" b="1" kern="0" cap="all" dirty="0">
                <a:ln w="0">
                  <a:noFill/>
                </a:ln>
                <a:solidFill>
                  <a:schemeClr val="accent2"/>
                </a:solidFill>
                <a:latin typeface="微软雅黑" panose="020B0503020204020204" pitchFamily="34" charset="-122"/>
              </a:rPr>
              <a:t>抄袭、剽窃</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9151" y="1013554"/>
            <a:ext cx="7484110" cy="4169410"/>
          </a:xfrm>
          <a:prstGeom prst="rect">
            <a:avLst/>
          </a:prstGeom>
          <a:noFill/>
        </p:spPr>
        <p:txBody>
          <a:bodyPr wrap="square">
            <a:spAutoFit/>
          </a:bodyPr>
          <a:lstStyle/>
          <a:p>
            <a:r>
              <a:rPr lang="zh-CN" altLang="en-US" sz="2000" b="1" dirty="0">
                <a:solidFill>
                  <a:schemeClr val="accent1">
                    <a:lumMod val="10000"/>
                  </a:schemeClr>
                </a:solidFill>
              </a:rPr>
              <a:t>      </a:t>
            </a:r>
            <a:r>
              <a:rPr lang="en-US" altLang="zh-CN" sz="2000" b="1" u="sng" dirty="0">
                <a:solidFill>
                  <a:schemeClr val="accent1">
                    <a:lumMod val="10000"/>
                  </a:schemeClr>
                </a:solidFill>
                <a:latin typeface="+mj-ea"/>
                <a:ea typeface="+mj-ea"/>
              </a:rPr>
              <a:t>2.1</a:t>
            </a:r>
            <a:r>
              <a:rPr lang="zh-CN" altLang="en-US" sz="2000" b="1" u="sng" dirty="0">
                <a:solidFill>
                  <a:schemeClr val="accent1">
                    <a:lumMod val="10000"/>
                  </a:schemeClr>
                </a:solidFill>
              </a:rPr>
              <a:t>何谓伪造？</a:t>
            </a:r>
            <a:r>
              <a:rPr lang="en-US" altLang="zh-CN" sz="2000" b="1" u="sng" dirty="0">
                <a:solidFill>
                  <a:schemeClr val="accent1">
                    <a:lumMod val="10000"/>
                  </a:schemeClr>
                </a:solidFill>
              </a:rPr>
              <a:t>--</a:t>
            </a:r>
            <a:r>
              <a:rPr lang="zh-CN" altLang="en-US" sz="2000" dirty="0">
                <a:sym typeface="+mn-ea"/>
              </a:rPr>
              <a:t>编造</a:t>
            </a:r>
            <a:r>
              <a:rPr lang="zh-CN" altLang="en-US" sz="2000" dirty="0">
                <a:solidFill>
                  <a:schemeClr val="accent1">
                    <a:lumMod val="10000"/>
                  </a:schemeClr>
                </a:solidFill>
                <a:sym typeface="+mn-ea"/>
              </a:rPr>
              <a:t>研究过程，</a:t>
            </a:r>
            <a:r>
              <a:rPr lang="zh-CN" altLang="en-US" sz="2000" dirty="0">
                <a:solidFill>
                  <a:srgbClr val="C00000"/>
                </a:solidFill>
                <a:sym typeface="+mn-ea"/>
              </a:rPr>
              <a:t>伪造</a:t>
            </a:r>
            <a:r>
              <a:rPr lang="zh-CN" altLang="en-US" sz="2000" dirty="0">
                <a:solidFill>
                  <a:schemeClr val="accent1">
                    <a:lumMod val="10000"/>
                  </a:schemeClr>
                </a:solidFill>
                <a:sym typeface="+mn-ea"/>
              </a:rPr>
              <a:t>研究成果，</a:t>
            </a:r>
            <a:r>
              <a:rPr lang="zh-CN" altLang="en-US" sz="2000" dirty="0">
                <a:solidFill>
                  <a:srgbClr val="C00000"/>
                </a:solidFill>
                <a:sym typeface="+mn-ea"/>
              </a:rPr>
              <a:t>买卖实验研究数据</a:t>
            </a:r>
            <a:r>
              <a:rPr lang="zh-CN" altLang="en-US" sz="2000" dirty="0">
                <a:solidFill>
                  <a:schemeClr val="accent1">
                    <a:lumMod val="10000"/>
                  </a:schemeClr>
                </a:solidFill>
                <a:sym typeface="+mn-ea"/>
              </a:rPr>
              <a:t>，</a:t>
            </a:r>
            <a:r>
              <a:rPr lang="zh-CN" altLang="en-US" sz="2000" u="sng" dirty="0">
                <a:sym typeface="+mn-ea"/>
              </a:rPr>
              <a:t>伪造、篡改</a:t>
            </a:r>
            <a:r>
              <a:rPr lang="zh-CN" altLang="en-US" sz="2000" dirty="0">
                <a:solidFill>
                  <a:schemeClr val="accent1">
                    <a:lumMod val="10000"/>
                  </a:schemeClr>
                </a:solidFill>
                <a:sym typeface="+mn-ea"/>
              </a:rPr>
              <a:t>实验研究数据、图表、结论、检测报告或用户使用报告</a:t>
            </a:r>
            <a:r>
              <a:rPr lang="zh-CN" altLang="en-US" sz="2000" dirty="0">
                <a:solidFill>
                  <a:schemeClr val="accent1">
                    <a:lumMod val="10000"/>
                  </a:schemeClr>
                </a:solidFill>
                <a:sym typeface="+mn-ea"/>
              </a:rPr>
              <a:t>等；</a:t>
            </a:r>
            <a:endParaRPr lang="en-US" altLang="zh-CN" sz="2000" b="1" dirty="0">
              <a:solidFill>
                <a:schemeClr val="accent1">
                  <a:lumMod val="10000"/>
                </a:schemeClr>
              </a:solidFill>
            </a:endParaRPr>
          </a:p>
          <a:p>
            <a:endParaRPr lang="en-US" altLang="zh-CN" sz="1600" b="1" dirty="0">
              <a:solidFill>
                <a:schemeClr val="accent1">
                  <a:lumMod val="10000"/>
                </a:schemeClr>
              </a:solidFill>
            </a:endParaRPr>
          </a:p>
          <a:p>
            <a:pPr indent="457200"/>
            <a:r>
              <a:rPr lang="zh-CN" altLang="en-US" sz="1800" dirty="0">
                <a:solidFill>
                  <a:schemeClr val="accent1">
                    <a:lumMod val="10000"/>
                  </a:schemeClr>
                </a:solidFill>
              </a:rPr>
              <a:t>伪造是编造或虚构数据、事实的行为。</a:t>
            </a:r>
            <a:endParaRPr lang="en-US" altLang="zh-CN" sz="2400" b="1" dirty="0">
              <a:solidFill>
                <a:schemeClr val="accent1">
                  <a:lumMod val="10000"/>
                </a:schemeClr>
              </a:solidFill>
            </a:endParaRPr>
          </a:p>
          <a:p>
            <a:pPr indent="457200"/>
            <a:r>
              <a:rPr lang="zh-CN" altLang="en-US" sz="1800" dirty="0">
                <a:solidFill>
                  <a:schemeClr val="accent1">
                    <a:lumMod val="10000"/>
                  </a:schemeClr>
                </a:solidFill>
              </a:rPr>
              <a:t>伪造的表现形式包括：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a:t>
            </a:r>
            <a:r>
              <a:rPr lang="zh-CN" altLang="en-US" sz="1800" dirty="0">
                <a:solidFill>
                  <a:srgbClr val="C00000"/>
                </a:solidFill>
              </a:rPr>
              <a:t>编造</a:t>
            </a:r>
            <a:r>
              <a:rPr lang="zh-CN" altLang="en-US" sz="1800" dirty="0">
                <a:solidFill>
                  <a:schemeClr val="accent1">
                    <a:lumMod val="10000"/>
                  </a:schemeClr>
                </a:solidFill>
              </a:rPr>
              <a:t>不以实际调查或实验取得的数据、图片等。</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a:t>
            </a:r>
            <a:r>
              <a:rPr lang="zh-CN" altLang="en-US" sz="1800" dirty="0">
                <a:solidFill>
                  <a:srgbClr val="C00000"/>
                </a:solidFill>
              </a:rPr>
              <a:t>伪造无法</a:t>
            </a:r>
            <a:r>
              <a:rPr lang="zh-CN" altLang="en-US" sz="1800" dirty="0">
                <a:solidFill>
                  <a:schemeClr val="accent1">
                    <a:lumMod val="10000"/>
                  </a:schemeClr>
                </a:solidFill>
              </a:rPr>
              <a:t>通过重复实验而</a:t>
            </a:r>
            <a:r>
              <a:rPr lang="zh-CN" altLang="en-US" sz="1800" dirty="0">
                <a:solidFill>
                  <a:srgbClr val="C00000"/>
                </a:solidFill>
              </a:rPr>
              <a:t>再次取得</a:t>
            </a:r>
            <a:r>
              <a:rPr lang="zh-CN" altLang="en-US" sz="1800" dirty="0">
                <a:solidFill>
                  <a:schemeClr val="accent1">
                    <a:lumMod val="10000"/>
                  </a:schemeClr>
                </a:solidFill>
              </a:rPr>
              <a:t>的样品等。</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3</a:t>
            </a:r>
            <a:r>
              <a:rPr lang="zh-CN" altLang="en-US" sz="1800" dirty="0">
                <a:solidFill>
                  <a:schemeClr val="accent1">
                    <a:lumMod val="10000"/>
                  </a:schemeClr>
                </a:solidFill>
              </a:rPr>
              <a:t>）</a:t>
            </a:r>
            <a:r>
              <a:rPr lang="zh-CN" altLang="en-US" sz="1800" dirty="0">
                <a:solidFill>
                  <a:srgbClr val="C00000"/>
                </a:solidFill>
              </a:rPr>
              <a:t>编造</a:t>
            </a:r>
            <a:r>
              <a:rPr lang="zh-CN" altLang="en-US" sz="1800" dirty="0">
                <a:solidFill>
                  <a:schemeClr val="accent1">
                    <a:lumMod val="10000"/>
                  </a:schemeClr>
                </a:solidFill>
              </a:rPr>
              <a:t>不符合实际或</a:t>
            </a:r>
            <a:r>
              <a:rPr lang="zh-CN" altLang="en-US" sz="1800" dirty="0">
                <a:solidFill>
                  <a:srgbClr val="C00000"/>
                </a:solidFill>
              </a:rPr>
              <a:t>无法重复验证</a:t>
            </a:r>
            <a:r>
              <a:rPr lang="zh-CN" altLang="en-US" sz="1800" dirty="0">
                <a:solidFill>
                  <a:schemeClr val="accent1">
                    <a:lumMod val="10000"/>
                  </a:schemeClr>
                </a:solidFill>
              </a:rPr>
              <a:t>的研究方法、结论等。</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4</a:t>
            </a:r>
            <a:r>
              <a:rPr lang="zh-CN" altLang="en-US" sz="1800" dirty="0">
                <a:solidFill>
                  <a:schemeClr val="accent1">
                    <a:lumMod val="10000"/>
                  </a:schemeClr>
                </a:solidFill>
              </a:rPr>
              <a:t>）编造能为论文提供支撑的资料、注释、参考文献。</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5</a:t>
            </a:r>
            <a:r>
              <a:rPr lang="zh-CN" altLang="en-US" sz="1800" dirty="0">
                <a:solidFill>
                  <a:schemeClr val="accent1">
                    <a:lumMod val="10000"/>
                  </a:schemeClr>
                </a:solidFill>
              </a:rPr>
              <a:t>）编造论文中相关研究的资助来源。</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6</a:t>
            </a:r>
            <a:r>
              <a:rPr lang="zh-CN" altLang="en-US" sz="1800" dirty="0">
                <a:solidFill>
                  <a:schemeClr val="accent1">
                    <a:lumMod val="10000"/>
                  </a:schemeClr>
                </a:solidFill>
              </a:rPr>
              <a:t>）编造审稿人信息、审稿意见。</a:t>
            </a:r>
            <a:endParaRPr lang="zh-CN" altLang="en-US" sz="1800"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—2.1</a:t>
            </a:r>
            <a:r>
              <a:rPr lang="zh-CN" altLang="en-US" sz="2000" b="1" kern="0" cap="all" dirty="0">
                <a:ln w="0">
                  <a:noFill/>
                </a:ln>
                <a:solidFill>
                  <a:schemeClr val="accent2"/>
                </a:solidFill>
                <a:latin typeface="微软雅黑" panose="020B0503020204020204" pitchFamily="34" charset="-122"/>
              </a:rPr>
              <a:t>伪造</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35"/>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635" y="188119"/>
            <a:ext cx="9144635" cy="68389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sym typeface="+mn-ea"/>
              </a:rPr>
              <a:t>一、什么是科研失信行为</a:t>
            </a:r>
            <a:r>
              <a:rPr lang="en-US" altLang="zh-CN" sz="2000" b="1" kern="0" cap="all" dirty="0">
                <a:ln w="0">
                  <a:noFill/>
                </a:ln>
                <a:solidFill>
                  <a:schemeClr val="accent2"/>
                </a:solidFill>
                <a:latin typeface="微软雅黑" panose="020B0503020204020204" pitchFamily="34" charset="-122"/>
                <a:sym typeface="+mn-ea"/>
              </a:rPr>
              <a:t>—2.1</a:t>
            </a:r>
            <a:r>
              <a:rPr lang="zh-CN" altLang="en-US" sz="2000" b="1" kern="0" cap="all" dirty="0">
                <a:ln w="0">
                  <a:noFill/>
                </a:ln>
                <a:solidFill>
                  <a:schemeClr val="accent2"/>
                </a:solidFill>
                <a:latin typeface="微软雅黑" panose="020B0503020204020204" pitchFamily="34" charset="-122"/>
                <a:sym typeface="+mn-ea"/>
              </a:rPr>
              <a:t>伪造</a:t>
            </a:r>
            <a:endParaRPr lang="zh-CN" altLang="zh-CN" sz="2000" b="1" kern="0" cap="all" dirty="0">
              <a:ln w="0">
                <a:noFill/>
              </a:ln>
              <a:solidFill>
                <a:schemeClr val="accent2"/>
              </a:solidFill>
              <a:latin typeface="微软雅黑" panose="020B0503020204020204" pitchFamily="34" charset="-122"/>
            </a:endParaRPr>
          </a:p>
          <a:p>
            <a:pPr lvl="0"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775970" y="925830"/>
            <a:ext cx="8068310" cy="706755"/>
          </a:xfrm>
          <a:prstGeom prst="rect">
            <a:avLst/>
          </a:prstGeom>
          <a:noFill/>
        </p:spPr>
        <p:txBody>
          <a:bodyPr wrap="square" rtlCol="0">
            <a:spAutoFit/>
          </a:bodyPr>
          <a:p>
            <a:r>
              <a:rPr lang="zh-CN" altLang="en-US" b="1" dirty="0">
                <a:solidFill>
                  <a:schemeClr val="accent1">
                    <a:lumMod val="10000"/>
                  </a:schemeClr>
                </a:solidFill>
                <a:sym typeface="+mn-ea"/>
              </a:rPr>
              <a:t> </a:t>
            </a:r>
            <a:r>
              <a:rPr lang="zh-CN" altLang="en-US" sz="2000" b="1" dirty="0">
                <a:solidFill>
                  <a:schemeClr val="accent1">
                    <a:lumMod val="10000"/>
                  </a:schemeClr>
                </a:solidFill>
                <a:sym typeface="+mn-ea"/>
              </a:rPr>
              <a:t> </a:t>
            </a:r>
            <a:r>
              <a:rPr lang="en-US" altLang="zh-CN" sz="2000" b="1" u="sng" dirty="0">
                <a:solidFill>
                  <a:schemeClr val="accent1">
                    <a:lumMod val="10000"/>
                  </a:schemeClr>
                </a:solidFill>
                <a:latin typeface="+mj-ea"/>
                <a:ea typeface="+mj-ea"/>
                <a:sym typeface="+mn-ea"/>
              </a:rPr>
              <a:t>2.1</a:t>
            </a:r>
            <a:r>
              <a:rPr lang="zh-CN" altLang="en-US" sz="2000" b="1" u="sng" dirty="0">
                <a:solidFill>
                  <a:schemeClr val="accent1">
                    <a:lumMod val="10000"/>
                  </a:schemeClr>
                </a:solidFill>
                <a:sym typeface="+mn-ea"/>
              </a:rPr>
              <a:t>何谓伪造？</a:t>
            </a:r>
            <a:r>
              <a:rPr lang="en-US" altLang="zh-CN" sz="2000" b="1" u="sng" dirty="0">
                <a:solidFill>
                  <a:schemeClr val="accent1">
                    <a:lumMod val="10000"/>
                  </a:schemeClr>
                </a:solidFill>
                <a:sym typeface="+mn-ea"/>
              </a:rPr>
              <a:t>--</a:t>
            </a:r>
            <a:r>
              <a:rPr lang="zh-CN" altLang="en-US" sz="2000" dirty="0">
                <a:sym typeface="+mn-ea"/>
              </a:rPr>
              <a:t>编造</a:t>
            </a:r>
            <a:r>
              <a:rPr lang="zh-CN" altLang="en-US" sz="2000" dirty="0">
                <a:solidFill>
                  <a:schemeClr val="accent1">
                    <a:lumMod val="10000"/>
                  </a:schemeClr>
                </a:solidFill>
                <a:sym typeface="+mn-ea"/>
              </a:rPr>
              <a:t>研究过程，</a:t>
            </a:r>
            <a:r>
              <a:rPr lang="zh-CN" altLang="en-US" sz="2000" dirty="0">
                <a:solidFill>
                  <a:srgbClr val="C00000"/>
                </a:solidFill>
                <a:sym typeface="+mn-ea"/>
              </a:rPr>
              <a:t>伪造</a:t>
            </a:r>
            <a:r>
              <a:rPr lang="zh-CN" altLang="en-US" sz="2000" dirty="0">
                <a:solidFill>
                  <a:schemeClr val="accent1">
                    <a:lumMod val="10000"/>
                  </a:schemeClr>
                </a:solidFill>
                <a:sym typeface="+mn-ea"/>
              </a:rPr>
              <a:t>研究成果，</a:t>
            </a:r>
            <a:r>
              <a:rPr lang="zh-CN" altLang="en-US" sz="2000" dirty="0">
                <a:solidFill>
                  <a:srgbClr val="C00000"/>
                </a:solidFill>
                <a:sym typeface="+mn-ea"/>
              </a:rPr>
              <a:t>买卖实验研究数据</a:t>
            </a:r>
            <a:r>
              <a:rPr lang="zh-CN" altLang="en-US" sz="2000" dirty="0">
                <a:solidFill>
                  <a:schemeClr val="accent1">
                    <a:lumMod val="10000"/>
                  </a:schemeClr>
                </a:solidFill>
                <a:sym typeface="+mn-ea"/>
              </a:rPr>
              <a:t>，</a:t>
            </a:r>
            <a:r>
              <a:rPr lang="zh-CN" altLang="en-US" sz="2000" u="sng" dirty="0">
                <a:sym typeface="+mn-ea"/>
              </a:rPr>
              <a:t>伪造、篡改</a:t>
            </a:r>
            <a:r>
              <a:rPr lang="zh-CN" altLang="en-US" sz="2000" dirty="0">
                <a:solidFill>
                  <a:schemeClr val="accent1">
                    <a:lumMod val="10000"/>
                  </a:schemeClr>
                </a:solidFill>
                <a:sym typeface="+mn-ea"/>
              </a:rPr>
              <a:t>实验研究数据、图表、结论、检测报告或用户使用报告等；</a:t>
            </a:r>
            <a:endParaRPr lang="zh-CN" altLang="en-US" sz="2000"/>
          </a:p>
        </p:txBody>
      </p:sp>
      <p:sp>
        <p:nvSpPr>
          <p:cNvPr id="5" name="文本框 4"/>
          <p:cNvSpPr txBox="1"/>
          <p:nvPr/>
        </p:nvSpPr>
        <p:spPr>
          <a:xfrm>
            <a:off x="993140" y="1879600"/>
            <a:ext cx="7275830" cy="2245360"/>
          </a:xfrm>
          <a:prstGeom prst="rect">
            <a:avLst/>
          </a:prstGeom>
          <a:noFill/>
        </p:spPr>
        <p:txBody>
          <a:bodyPr wrap="square" rtlCol="0">
            <a:spAutoFit/>
          </a:bodyPr>
          <a:p>
            <a:r>
              <a:rPr lang="zh-CN" altLang="en-US" sz="2000">
                <a:solidFill>
                  <a:srgbClr val="C00000"/>
                </a:solidFill>
              </a:rPr>
              <a:t>买卖实验研究数据，</a:t>
            </a:r>
            <a:r>
              <a:rPr lang="zh-CN" altLang="en-US" sz="2000">
                <a:solidFill>
                  <a:schemeClr val="accent1">
                    <a:lumMod val="10000"/>
                  </a:schemeClr>
                </a:solidFill>
              </a:rPr>
              <a:t>是指</a:t>
            </a:r>
            <a:r>
              <a:rPr lang="zh-CN" altLang="en-US" sz="2000">
                <a:solidFill>
                  <a:srgbClr val="C00000"/>
                </a:solidFill>
              </a:rPr>
              <a:t>未真实开展实验研究</a:t>
            </a:r>
            <a:r>
              <a:rPr lang="zh-CN" altLang="en-US" sz="2000">
                <a:solidFill>
                  <a:schemeClr val="accent1">
                    <a:lumMod val="10000"/>
                  </a:schemeClr>
                </a:solidFill>
              </a:rPr>
              <a:t>，通过向第三方中介服务机构或他人</a:t>
            </a:r>
            <a:r>
              <a:rPr lang="zh-CN" altLang="en-US" sz="2000">
                <a:solidFill>
                  <a:srgbClr val="C00000"/>
                </a:solidFill>
              </a:rPr>
              <a:t>付费获取</a:t>
            </a:r>
            <a:r>
              <a:rPr lang="zh-CN" altLang="en-US" sz="2000">
                <a:solidFill>
                  <a:schemeClr val="accent1">
                    <a:lumMod val="10000"/>
                  </a:schemeClr>
                </a:solidFill>
              </a:rPr>
              <a:t>实验研究数据。</a:t>
            </a:r>
            <a:endParaRPr lang="zh-CN" altLang="en-US" sz="2000">
              <a:solidFill>
                <a:schemeClr val="accent1">
                  <a:lumMod val="10000"/>
                </a:schemeClr>
              </a:solidFill>
            </a:endParaRPr>
          </a:p>
          <a:p>
            <a:endParaRPr lang="zh-CN" altLang="en-US" sz="2000">
              <a:solidFill>
                <a:schemeClr val="accent1">
                  <a:lumMod val="10000"/>
                </a:schemeClr>
              </a:solidFill>
            </a:endParaRPr>
          </a:p>
          <a:p>
            <a:r>
              <a:rPr lang="zh-CN" altLang="en-US" sz="2000">
                <a:solidFill>
                  <a:srgbClr val="C00000"/>
                </a:solidFill>
              </a:rPr>
              <a:t>委托</a:t>
            </a:r>
            <a:r>
              <a:rPr lang="zh-CN" altLang="en-US" sz="2000">
                <a:solidFill>
                  <a:schemeClr val="accent1">
                    <a:lumMod val="10000"/>
                  </a:schemeClr>
                </a:solidFill>
              </a:rPr>
              <a:t>第三方进行检验、测试、化验获得检验、测试、化验数据，因</a:t>
            </a:r>
            <a:r>
              <a:rPr lang="zh-CN" altLang="en-US" sz="2000">
                <a:solidFill>
                  <a:srgbClr val="C00000"/>
                </a:solidFill>
              </a:rPr>
              <a:t>不具备条件委托</a:t>
            </a:r>
            <a:r>
              <a:rPr lang="zh-CN" altLang="en-US" sz="2000">
                <a:solidFill>
                  <a:schemeClr val="accent1">
                    <a:lumMod val="10000"/>
                  </a:schemeClr>
                </a:solidFill>
              </a:rPr>
              <a:t>第三方按照委托方提供的实验方案进行实验获得原始实验记录和数据，</a:t>
            </a:r>
            <a:r>
              <a:rPr lang="zh-CN" altLang="en-US" sz="2000">
                <a:solidFill>
                  <a:srgbClr val="C00000"/>
                </a:solidFill>
              </a:rPr>
              <a:t>通过合法渠道</a:t>
            </a:r>
            <a:r>
              <a:rPr lang="zh-CN" altLang="en-US" sz="2000">
                <a:solidFill>
                  <a:schemeClr val="accent1">
                    <a:lumMod val="10000"/>
                  </a:schemeClr>
                </a:solidFill>
              </a:rPr>
              <a:t>获取第三方调查统计数据或相关公共数据库数据，</a:t>
            </a:r>
            <a:r>
              <a:rPr lang="zh-CN" altLang="en-US" sz="2000">
                <a:solidFill>
                  <a:srgbClr val="C00000"/>
                </a:solidFill>
              </a:rPr>
              <a:t>不属于买卖实验研究数据</a:t>
            </a:r>
            <a:r>
              <a:rPr lang="zh-CN" altLang="en-US" sz="2000">
                <a:solidFill>
                  <a:schemeClr val="accent1">
                    <a:lumMod val="10000"/>
                  </a:schemeClr>
                </a:solidFill>
              </a:rPr>
              <a:t>。</a:t>
            </a:r>
            <a:endParaRPr lang="zh-CN" altLang="en-US" sz="2000">
              <a:solidFill>
                <a:schemeClr val="accent1">
                  <a:lumMod val="10000"/>
                </a:schemeClr>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8674" y="1448365"/>
            <a:ext cx="7484110" cy="2245360"/>
          </a:xfrm>
          <a:prstGeom prst="rect">
            <a:avLst/>
          </a:prstGeom>
          <a:noFill/>
        </p:spPr>
        <p:txBody>
          <a:bodyPr wrap="square">
            <a:spAutoFit/>
          </a:bodyPr>
          <a:lstStyle/>
          <a:p>
            <a:r>
              <a:rPr lang="zh-CN" altLang="en-US" sz="2000" kern="0" cap="all" dirty="0">
                <a:ln w="0">
                  <a:noFill/>
                </a:ln>
                <a:solidFill>
                  <a:schemeClr val="accent1">
                    <a:lumMod val="10000"/>
                  </a:schemeClr>
                </a:solidFill>
                <a:latin typeface="微软雅黑" panose="020B0503020204020204" pitchFamily="34" charset="-122"/>
              </a:rPr>
              <a:t>　　</a:t>
            </a:r>
            <a:r>
              <a:rPr lang="en-US" altLang="zh-CN" sz="2000" kern="0" cap="all" dirty="0">
                <a:ln w="0">
                  <a:noFill/>
                </a:ln>
                <a:solidFill>
                  <a:schemeClr val="accent1">
                    <a:lumMod val="10000"/>
                  </a:schemeClr>
                </a:solidFill>
                <a:latin typeface="微软雅黑" panose="020B0503020204020204" pitchFamily="34" charset="-122"/>
              </a:rPr>
              <a:t>1.</a:t>
            </a:r>
            <a:r>
              <a:rPr lang="en-US" altLang="zh-CN" sz="2400" kern="0" cap="all" dirty="0">
                <a:ln w="0">
                  <a:noFill/>
                </a:ln>
                <a:solidFill>
                  <a:schemeClr val="accent1">
                    <a:lumMod val="10000"/>
                  </a:schemeClr>
                </a:solidFill>
                <a:latin typeface="微软雅黑" panose="020B0503020204020204" pitchFamily="34" charset="-122"/>
              </a:rPr>
              <a:t>2020</a:t>
            </a:r>
            <a:r>
              <a:rPr lang="zh-CN" altLang="en-US" sz="2400" kern="0" cap="all" dirty="0">
                <a:ln w="0">
                  <a:noFill/>
                </a:ln>
                <a:solidFill>
                  <a:schemeClr val="accent1">
                    <a:lumMod val="10000"/>
                  </a:schemeClr>
                </a:solidFill>
                <a:latin typeface="微软雅黑" panose="020B0503020204020204" pitchFamily="34" charset="-122"/>
              </a:rPr>
              <a:t>年</a:t>
            </a:r>
            <a:r>
              <a:rPr lang="en-US" altLang="zh-CN" sz="2400" kern="0" cap="all" dirty="0">
                <a:ln w="0">
                  <a:noFill/>
                </a:ln>
                <a:solidFill>
                  <a:schemeClr val="accent1">
                    <a:lumMod val="10000"/>
                  </a:schemeClr>
                </a:solidFill>
                <a:latin typeface="微软雅黑" panose="020B0503020204020204" pitchFamily="34" charset="-122"/>
              </a:rPr>
              <a:t>4</a:t>
            </a:r>
            <a:r>
              <a:rPr lang="zh-CN" altLang="en-US" sz="2400" kern="0" cap="all" dirty="0">
                <a:ln w="0">
                  <a:noFill/>
                </a:ln>
                <a:solidFill>
                  <a:schemeClr val="accent1">
                    <a:lumMod val="10000"/>
                  </a:schemeClr>
                </a:solidFill>
                <a:latin typeface="微软雅黑" panose="020B0503020204020204" pitchFamily="34" charset="-122"/>
              </a:rPr>
              <a:t>月</a:t>
            </a:r>
            <a:r>
              <a:rPr lang="en-US" altLang="zh-CN" sz="2400" kern="0" cap="all" dirty="0">
                <a:ln w="0">
                  <a:noFill/>
                </a:ln>
                <a:solidFill>
                  <a:schemeClr val="accent1">
                    <a:lumMod val="10000"/>
                  </a:schemeClr>
                </a:solidFill>
                <a:latin typeface="微软雅黑" panose="020B0503020204020204" pitchFamily="34" charset="-122"/>
              </a:rPr>
              <a:t>27</a:t>
            </a:r>
            <a:r>
              <a:rPr lang="zh-CN" altLang="en-US" sz="2400" kern="0" cap="all" dirty="0">
                <a:ln w="0">
                  <a:noFill/>
                </a:ln>
                <a:solidFill>
                  <a:schemeClr val="accent1">
                    <a:lumMod val="10000"/>
                  </a:schemeClr>
                </a:solidFill>
                <a:latin typeface="微软雅黑" panose="020B0503020204020204" pitchFamily="34" charset="-122"/>
              </a:rPr>
              <a:t>日，习近平主持召开中央全面深化改革委员会第十三次会议强调，要深化改革健全制度完善治理体系，善于运用制度优势应对风险挑战冲击。要抓好</a:t>
            </a:r>
            <a:r>
              <a:rPr lang="zh-CN" altLang="en-US" sz="2400" kern="0" cap="all" dirty="0">
                <a:ln w="0">
                  <a:noFill/>
                </a:ln>
                <a:solidFill>
                  <a:srgbClr val="C00000"/>
                </a:solidFill>
                <a:latin typeface="微软雅黑" panose="020B0503020204020204" pitchFamily="34" charset="-122"/>
              </a:rPr>
              <a:t>科研经费管理、科研评价、科技伦理、作风学风建设</a:t>
            </a:r>
            <a:r>
              <a:rPr lang="zh-CN" altLang="en-US" sz="2400" kern="0" cap="all" dirty="0">
                <a:ln w="0">
                  <a:noFill/>
                </a:ln>
                <a:solidFill>
                  <a:schemeClr val="accent1">
                    <a:lumMod val="10000"/>
                  </a:schemeClr>
                </a:solidFill>
                <a:latin typeface="微软雅黑" panose="020B0503020204020204" pitchFamily="34" charset="-122"/>
              </a:rPr>
              <a:t>等基础性</a:t>
            </a:r>
            <a:r>
              <a:rPr lang="zh-CN" altLang="en-US" sz="2400" u="sng" kern="0" cap="all" dirty="0">
                <a:ln w="0">
                  <a:noFill/>
                </a:ln>
                <a:solidFill>
                  <a:schemeClr val="accent1">
                    <a:lumMod val="10000"/>
                  </a:schemeClr>
                </a:solidFill>
                <a:latin typeface="微软雅黑" panose="020B0503020204020204" pitchFamily="34" charset="-122"/>
              </a:rPr>
              <a:t>制度落实</a:t>
            </a:r>
            <a:r>
              <a:rPr lang="zh-CN" altLang="en-US" sz="2400" kern="0" cap="all" dirty="0">
                <a:ln w="0">
                  <a:noFill/>
                </a:ln>
                <a:solidFill>
                  <a:schemeClr val="accent1">
                    <a:lumMod val="10000"/>
                  </a:schemeClr>
                </a:solidFill>
                <a:latin typeface="微软雅黑" panose="020B0503020204020204" pitchFamily="34" charset="-122"/>
              </a:rPr>
              <a:t>，激发</a:t>
            </a:r>
            <a:r>
              <a:rPr lang="zh-CN" altLang="en-US" sz="2400" u="sng" kern="0" cap="all" dirty="0">
                <a:ln w="0">
                  <a:noFill/>
                </a:ln>
                <a:solidFill>
                  <a:schemeClr val="accent1">
                    <a:lumMod val="10000"/>
                  </a:schemeClr>
                </a:solidFill>
                <a:latin typeface="微软雅黑" panose="020B0503020204020204" pitchFamily="34" charset="-122"/>
              </a:rPr>
              <a:t>创新创造活力</a:t>
            </a:r>
            <a:r>
              <a:rPr lang="zh-CN" altLang="en-US" sz="2400" kern="0" cap="all" dirty="0">
                <a:ln w="0">
                  <a:noFill/>
                </a:ln>
                <a:solidFill>
                  <a:schemeClr val="accent1">
                    <a:lumMod val="10000"/>
                  </a:schemeClr>
                </a:solidFill>
                <a:latin typeface="微软雅黑" panose="020B0503020204020204" pitchFamily="34" charset="-122"/>
              </a:rPr>
              <a:t>。</a:t>
            </a:r>
            <a:endParaRPr lang="en-US" altLang="zh-CN" sz="2400" kern="0" cap="all" dirty="0">
              <a:ln w="0">
                <a:noFill/>
              </a:ln>
              <a:solidFill>
                <a:schemeClr val="accent1">
                  <a:lumMod val="10000"/>
                </a:schemeClr>
              </a:solidFill>
              <a:latin typeface="微软雅黑" panose="020B0503020204020204" pitchFamily="34" charset="-122"/>
            </a:endParaRPr>
          </a:p>
          <a:p>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1589" y="159903"/>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400" b="1" kern="0" cap="all" dirty="0">
                <a:ln w="0">
                  <a:noFill/>
                </a:ln>
                <a:solidFill>
                  <a:schemeClr val="accent2"/>
                </a:solidFill>
                <a:latin typeface="微软雅黑" panose="020B0503020204020204" pitchFamily="34" charset="-122"/>
              </a:rPr>
              <a:t>牢记科研诚信</a:t>
            </a:r>
            <a:endParaRPr lang="zh-CN" altLang="zh-CN" sz="16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0"/>
            <a:ext cx="2057400" cy="1252538"/>
          </a:xfrm>
          <a:prstGeom prst="rect">
            <a:avLst/>
          </a:prstGeom>
          <a:noFill/>
          <a:ln w="9525">
            <a:noFill/>
          </a:ln>
        </p:spPr>
      </p:pic>
      <p:sp>
        <p:nvSpPr>
          <p:cNvPr id="6" name="文本框 5"/>
          <p:cNvSpPr txBox="1"/>
          <p:nvPr/>
        </p:nvSpPr>
        <p:spPr>
          <a:xfrm>
            <a:off x="829151" y="865636"/>
            <a:ext cx="7873978" cy="4092575"/>
          </a:xfrm>
          <a:prstGeom prst="rect">
            <a:avLst/>
          </a:prstGeom>
          <a:noFill/>
        </p:spPr>
        <p:txBody>
          <a:bodyPr wrap="square">
            <a:spAutoFit/>
          </a:bodyPr>
          <a:lstStyle/>
          <a:p>
            <a:r>
              <a:rPr lang="zh-CN" altLang="en-US" sz="2000" b="1" kern="0" cap="all" dirty="0">
                <a:ln w="0">
                  <a:noFill/>
                </a:ln>
                <a:solidFill>
                  <a:schemeClr val="accent1">
                    <a:lumMod val="10000"/>
                  </a:schemeClr>
                </a:solidFill>
                <a:latin typeface="微软雅黑" panose="020B0503020204020204" pitchFamily="34" charset="-122"/>
              </a:rPr>
              <a:t>案例</a:t>
            </a:r>
            <a:r>
              <a:rPr lang="en-US" altLang="zh-CN" sz="2000" b="1" kern="0" cap="all" dirty="0">
                <a:ln w="0">
                  <a:noFill/>
                </a:ln>
                <a:solidFill>
                  <a:schemeClr val="accent1">
                    <a:lumMod val="10000"/>
                  </a:schemeClr>
                </a:solidFill>
                <a:latin typeface="微软雅黑" panose="020B0503020204020204" pitchFamily="34" charset="-122"/>
              </a:rPr>
              <a:t>7:</a:t>
            </a:r>
            <a:r>
              <a:rPr lang="zh-CN" altLang="en-US" sz="2000" b="1" kern="0" cap="all" dirty="0">
                <a:ln w="0">
                  <a:noFill/>
                </a:ln>
                <a:solidFill>
                  <a:schemeClr val="accent1">
                    <a:lumMod val="10000"/>
                  </a:schemeClr>
                </a:solidFill>
                <a:latin typeface="微软雅黑" panose="020B0503020204020204" pitchFamily="34" charset="-122"/>
              </a:rPr>
              <a:t>哈佛大学前知名教授伪造数据事件</a:t>
            </a:r>
            <a:endParaRPr lang="en-US" altLang="zh-CN" sz="2000" b="1" kern="0" cap="all" dirty="0">
              <a:ln w="0">
                <a:noFill/>
              </a:ln>
              <a:solidFill>
                <a:schemeClr val="accent1">
                  <a:lumMod val="10000"/>
                </a:schemeClr>
              </a:solidFill>
              <a:latin typeface="微软雅黑" panose="020B0503020204020204" pitchFamily="34" charset="-122"/>
            </a:endParaRPr>
          </a:p>
          <a:p>
            <a:pPr indent="457200"/>
            <a:r>
              <a:rPr lang="en-US" altLang="zh-CN" sz="2000" kern="0" cap="all" dirty="0">
                <a:ln w="0">
                  <a:noFill/>
                </a:ln>
                <a:solidFill>
                  <a:schemeClr val="accent1">
                    <a:lumMod val="10000"/>
                  </a:schemeClr>
                </a:solidFill>
                <a:latin typeface="微软雅黑" panose="020B0503020204020204" pitchFamily="34" charset="-122"/>
              </a:rPr>
              <a:t>2006</a:t>
            </a:r>
            <a:r>
              <a:rPr lang="zh-CN" altLang="en-US" sz="2000" kern="0" cap="all" dirty="0">
                <a:ln w="0">
                  <a:noFill/>
                </a:ln>
                <a:solidFill>
                  <a:schemeClr val="accent1">
                    <a:lumMod val="10000"/>
                  </a:schemeClr>
                </a:solidFill>
                <a:latin typeface="微软雅黑" panose="020B0503020204020204" pitchFamily="34" charset="-122"/>
              </a:rPr>
              <a:t>年，国内某研究所的博士黄某毕业后去德国做博士后，其在博士期间进行的苯酚研究课题被导师安排由另一位研究生冯某继续进行。冯某在进行苯酚类反应的拓展实验时遇到困难后，按照黄某的方法进行重复实验，但均无法得到黄某发表在国外一家著名期刊上论文中的结果。为此，黄某的导师请其本人专门回国进行重复实验，但在设备、材料和操作者相同的情况下，仍无法获得该论文中所陈述的结果。为了慎重起见，</a:t>
            </a:r>
            <a:r>
              <a:rPr lang="zh-CN" altLang="en-US" sz="2000" kern="0" cap="all" dirty="0">
                <a:ln w="0">
                  <a:noFill/>
                </a:ln>
                <a:solidFill>
                  <a:srgbClr val="FF0000"/>
                </a:solidFill>
                <a:latin typeface="微软雅黑" panose="020B0503020204020204" pitchFamily="34" charset="-122"/>
              </a:rPr>
              <a:t>课题组安排进行了大量相关的重复实验，但结果与黄某博士论文中的数据完全不符</a:t>
            </a:r>
            <a:r>
              <a:rPr lang="zh-CN" altLang="en-US" sz="2000" kern="0" cap="all" dirty="0">
                <a:ln w="0">
                  <a:noFill/>
                </a:ln>
                <a:solidFill>
                  <a:schemeClr val="accent1">
                    <a:lumMod val="10000"/>
                  </a:schemeClr>
                </a:solidFill>
                <a:latin typeface="微软雅黑" panose="020B0503020204020204" pitchFamily="34" charset="-122"/>
              </a:rPr>
              <a:t>。课题组对实验数据查核问题进行了讨论，并分析了各种可能性，最后得出结论：黄某论文中关于手性苯酞合成部分是造假无疑。调查结束后，黄某的导师要求发表这篇论文的国际期刊撤销该论文；黄某在德国的聘用合同被终止，其学位授予单位决定撤销其博士学位，并收回学位证。</a:t>
            </a:r>
            <a:endParaRPr lang="zh-CN" altLang="en-US" sz="20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—2.1</a:t>
            </a:r>
            <a:r>
              <a:rPr lang="zh-CN" altLang="en-US" sz="2000" b="1" kern="0" cap="all" dirty="0">
                <a:ln w="0">
                  <a:noFill/>
                </a:ln>
                <a:solidFill>
                  <a:schemeClr val="accent2"/>
                </a:solidFill>
                <a:latin typeface="微软雅黑" panose="020B0503020204020204" pitchFamily="34" charset="-122"/>
              </a:rPr>
              <a:t>伪造</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9151" y="1013554"/>
            <a:ext cx="8081584" cy="4399915"/>
          </a:xfrm>
          <a:prstGeom prst="rect">
            <a:avLst/>
          </a:prstGeom>
          <a:noFill/>
        </p:spPr>
        <p:txBody>
          <a:bodyPr wrap="square">
            <a:spAutoFit/>
          </a:bodyPr>
          <a:lstStyle/>
          <a:p>
            <a:r>
              <a:rPr lang="zh-CN" altLang="en-US" sz="2000" b="1" dirty="0">
                <a:solidFill>
                  <a:schemeClr val="accent1">
                    <a:lumMod val="10000"/>
                  </a:schemeClr>
                </a:solidFill>
              </a:rPr>
              <a:t>   </a:t>
            </a:r>
            <a:r>
              <a:rPr lang="zh-CN" altLang="en-US" sz="2000" b="1" u="sng" dirty="0">
                <a:solidFill>
                  <a:schemeClr val="accent1">
                    <a:lumMod val="10000"/>
                  </a:schemeClr>
                </a:solidFill>
              </a:rPr>
              <a:t>  </a:t>
            </a:r>
            <a:r>
              <a:rPr lang="en-US" altLang="zh-CN" sz="2000" b="1" u="sng" dirty="0">
                <a:solidFill>
                  <a:schemeClr val="accent1">
                    <a:lumMod val="10000"/>
                  </a:schemeClr>
                </a:solidFill>
              </a:rPr>
              <a:t>2.2</a:t>
            </a:r>
            <a:r>
              <a:rPr lang="en-US" altLang="zh-CN" sz="2000" b="1" u="sng" dirty="0">
                <a:solidFill>
                  <a:schemeClr val="accent1">
                    <a:lumMod val="10000"/>
                  </a:schemeClr>
                </a:solidFill>
                <a:latin typeface="+mj-ea"/>
                <a:ea typeface="+mj-ea"/>
              </a:rPr>
              <a:t>.</a:t>
            </a:r>
            <a:r>
              <a:rPr lang="zh-CN" altLang="en-US" sz="2000" b="1" u="sng" dirty="0">
                <a:solidFill>
                  <a:schemeClr val="accent1">
                    <a:lumMod val="10000"/>
                  </a:schemeClr>
                </a:solidFill>
              </a:rPr>
              <a:t>何谓篡改？</a:t>
            </a:r>
            <a:r>
              <a:rPr lang="en-US" altLang="zh-CN" sz="2000" b="1" u="sng" dirty="0">
                <a:solidFill>
                  <a:schemeClr val="accent1">
                    <a:lumMod val="10000"/>
                  </a:schemeClr>
                </a:solidFill>
              </a:rPr>
              <a:t>--</a:t>
            </a:r>
            <a:r>
              <a:rPr lang="zh-CN" altLang="en-US" sz="2000" dirty="0">
                <a:sym typeface="+mn-ea"/>
              </a:rPr>
              <a:t>编造</a:t>
            </a:r>
            <a:r>
              <a:rPr lang="zh-CN" altLang="en-US" sz="2000" dirty="0">
                <a:solidFill>
                  <a:schemeClr val="accent1">
                    <a:lumMod val="10000"/>
                  </a:schemeClr>
                </a:solidFill>
                <a:sym typeface="+mn-ea"/>
              </a:rPr>
              <a:t>研究过程，</a:t>
            </a:r>
            <a:r>
              <a:rPr lang="zh-CN" altLang="en-US" sz="2000" dirty="0">
                <a:solidFill>
                  <a:srgbClr val="C00000"/>
                </a:solidFill>
                <a:sym typeface="+mn-ea"/>
              </a:rPr>
              <a:t>伪造</a:t>
            </a:r>
            <a:r>
              <a:rPr lang="zh-CN" altLang="en-US" sz="2000" dirty="0">
                <a:solidFill>
                  <a:schemeClr val="accent1">
                    <a:lumMod val="10000"/>
                  </a:schemeClr>
                </a:solidFill>
                <a:sym typeface="+mn-ea"/>
              </a:rPr>
              <a:t>研究成果，</a:t>
            </a:r>
            <a:r>
              <a:rPr lang="zh-CN" altLang="en-US" sz="2000" dirty="0">
                <a:solidFill>
                  <a:srgbClr val="C00000"/>
                </a:solidFill>
                <a:sym typeface="+mn-ea"/>
              </a:rPr>
              <a:t>买卖实验研究数据</a:t>
            </a:r>
            <a:r>
              <a:rPr lang="zh-CN" altLang="en-US" sz="2000" dirty="0">
                <a:solidFill>
                  <a:schemeClr val="accent1">
                    <a:lumMod val="10000"/>
                  </a:schemeClr>
                </a:solidFill>
                <a:sym typeface="+mn-ea"/>
              </a:rPr>
              <a:t>，</a:t>
            </a:r>
            <a:r>
              <a:rPr lang="zh-CN" altLang="en-US" sz="2000" u="sng" dirty="0">
                <a:sym typeface="+mn-ea"/>
              </a:rPr>
              <a:t>伪造、篡改</a:t>
            </a:r>
            <a:r>
              <a:rPr lang="zh-CN" altLang="en-US" sz="2000" dirty="0">
                <a:solidFill>
                  <a:schemeClr val="accent1">
                    <a:lumMod val="10000"/>
                  </a:schemeClr>
                </a:solidFill>
                <a:sym typeface="+mn-ea"/>
              </a:rPr>
              <a:t>实验研究数据、图表、结论、检测报告或用户使用报告等；</a:t>
            </a:r>
            <a:endParaRPr lang="en-US" altLang="zh-CN" sz="1600" b="1" dirty="0">
              <a:solidFill>
                <a:schemeClr val="accent1">
                  <a:lumMod val="10000"/>
                </a:schemeClr>
              </a:solidFill>
            </a:endParaRPr>
          </a:p>
          <a:p>
            <a:pPr indent="457200"/>
            <a:r>
              <a:rPr lang="zh-CN" altLang="en-US" sz="1800" dirty="0">
                <a:solidFill>
                  <a:schemeClr val="accent1">
                    <a:lumMod val="10000"/>
                  </a:schemeClr>
                </a:solidFill>
              </a:rPr>
              <a:t>篡改是故意修改数据和事实使其失去真实性的行为。</a:t>
            </a:r>
            <a:endParaRPr lang="zh-CN" altLang="en-US" sz="1800" dirty="0">
              <a:solidFill>
                <a:schemeClr val="accent1">
                  <a:lumMod val="10000"/>
                </a:schemeClr>
              </a:solidFill>
            </a:endParaRPr>
          </a:p>
          <a:p>
            <a:pPr indent="457200"/>
            <a:r>
              <a:rPr lang="zh-CN" altLang="en-US" sz="1800" dirty="0">
                <a:solidFill>
                  <a:schemeClr val="accent1">
                    <a:lumMod val="10000"/>
                  </a:schemeClr>
                </a:solidFill>
              </a:rPr>
              <a:t>篡改的表现形式包括：</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）使用经过擅自</a:t>
            </a:r>
            <a:r>
              <a:rPr lang="zh-CN" altLang="en-US" sz="1800" dirty="0">
                <a:solidFill>
                  <a:srgbClr val="C00000"/>
                </a:solidFill>
              </a:rPr>
              <a:t>修改、挑选、删减、增加</a:t>
            </a:r>
            <a:r>
              <a:rPr lang="zh-CN" altLang="en-US" sz="1800" dirty="0">
                <a:solidFill>
                  <a:schemeClr val="accent1">
                    <a:lumMod val="10000"/>
                  </a:schemeClr>
                </a:solidFill>
              </a:rPr>
              <a:t>的原始调查记录、实验数据等，使原始调查记录、实验数据等的本意发生改变。</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a:t>
            </a:r>
            <a:r>
              <a:rPr lang="zh-CN" altLang="en-US" sz="1800" dirty="0">
                <a:solidFill>
                  <a:srgbClr val="C00000"/>
                </a:solidFill>
              </a:rPr>
              <a:t>拼接</a:t>
            </a:r>
            <a:r>
              <a:rPr lang="zh-CN" altLang="en-US" sz="1800" dirty="0">
                <a:solidFill>
                  <a:schemeClr val="accent1">
                    <a:lumMod val="10000"/>
                  </a:schemeClr>
                </a:solidFill>
              </a:rPr>
              <a:t>不同图片从而</a:t>
            </a:r>
            <a:r>
              <a:rPr lang="zh-CN" altLang="en-US" sz="1800" dirty="0">
                <a:solidFill>
                  <a:srgbClr val="C00000"/>
                </a:solidFill>
              </a:rPr>
              <a:t>构造</a:t>
            </a:r>
            <a:r>
              <a:rPr lang="zh-CN" altLang="en-US" sz="1800" dirty="0">
                <a:solidFill>
                  <a:schemeClr val="accent1">
                    <a:lumMod val="10000"/>
                  </a:schemeClr>
                </a:solidFill>
              </a:rPr>
              <a:t>不真实的图片。</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3</a:t>
            </a:r>
            <a:r>
              <a:rPr lang="zh-CN" altLang="en-US" sz="1800" dirty="0">
                <a:solidFill>
                  <a:schemeClr val="accent1">
                    <a:lumMod val="10000"/>
                  </a:schemeClr>
                </a:solidFill>
              </a:rPr>
              <a:t>）从图片整体中</a:t>
            </a:r>
            <a:r>
              <a:rPr lang="zh-CN" altLang="en-US" sz="1800" dirty="0">
                <a:solidFill>
                  <a:srgbClr val="C00000"/>
                </a:solidFill>
              </a:rPr>
              <a:t>去除</a:t>
            </a:r>
            <a:r>
              <a:rPr lang="zh-CN" altLang="en-US" sz="1800" dirty="0">
                <a:solidFill>
                  <a:schemeClr val="accent1">
                    <a:lumMod val="10000"/>
                  </a:schemeClr>
                </a:solidFill>
              </a:rPr>
              <a:t>一部分或</a:t>
            </a:r>
            <a:r>
              <a:rPr lang="zh-CN" altLang="en-US" sz="1800" dirty="0">
                <a:solidFill>
                  <a:srgbClr val="C00000"/>
                </a:solidFill>
              </a:rPr>
              <a:t>添加</a:t>
            </a:r>
            <a:r>
              <a:rPr lang="zh-CN" altLang="en-US" sz="1800" dirty="0">
                <a:solidFill>
                  <a:schemeClr val="accent1">
                    <a:lumMod val="10000"/>
                  </a:schemeClr>
                </a:solidFill>
              </a:rPr>
              <a:t>一些虚构的部分，使对图片的解释发生改变。</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4</a:t>
            </a:r>
            <a:r>
              <a:rPr lang="zh-CN" altLang="en-US" sz="1800" dirty="0">
                <a:solidFill>
                  <a:schemeClr val="accent1">
                    <a:lumMod val="10000"/>
                  </a:schemeClr>
                </a:solidFill>
              </a:rPr>
              <a:t>）</a:t>
            </a:r>
            <a:r>
              <a:rPr lang="zh-CN" altLang="en-US" sz="1800" dirty="0">
                <a:solidFill>
                  <a:srgbClr val="C00000"/>
                </a:solidFill>
              </a:rPr>
              <a:t>增强、模糊、移动</a:t>
            </a:r>
            <a:r>
              <a:rPr lang="zh-CN" altLang="en-US" sz="1800" dirty="0">
                <a:solidFill>
                  <a:schemeClr val="accent1">
                    <a:lumMod val="10000"/>
                  </a:schemeClr>
                </a:solidFill>
              </a:rPr>
              <a:t>图片的特定部分，使对图片的解释发生改变。</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5</a:t>
            </a:r>
            <a:r>
              <a:rPr lang="zh-CN" altLang="en-US" sz="1800" dirty="0">
                <a:solidFill>
                  <a:schemeClr val="accent1">
                    <a:lumMod val="10000"/>
                  </a:schemeClr>
                </a:solidFill>
              </a:rPr>
              <a:t>）</a:t>
            </a:r>
            <a:r>
              <a:rPr lang="zh-CN" altLang="en-US" sz="1800" dirty="0">
                <a:solidFill>
                  <a:srgbClr val="C00000"/>
                </a:solidFill>
              </a:rPr>
              <a:t>改变</a:t>
            </a:r>
            <a:r>
              <a:rPr lang="zh-CN" altLang="en-US" sz="1800" dirty="0">
                <a:solidFill>
                  <a:schemeClr val="accent1">
                    <a:lumMod val="10000"/>
                  </a:schemeClr>
                </a:solidFill>
              </a:rPr>
              <a:t>所引用文献的本意，使其对己有利。</a:t>
            </a:r>
            <a:endParaRPr lang="zh-CN" altLang="en-US" sz="1800" dirty="0">
              <a:solidFill>
                <a:schemeClr val="accent1">
                  <a:lumMod val="10000"/>
                </a:schemeClr>
              </a:solidFill>
            </a:endParaRPr>
          </a:p>
          <a:p>
            <a:endParaRPr lang="en-US" altLang="zh-CN"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—2.2</a:t>
            </a:r>
            <a:r>
              <a:rPr lang="zh-CN" altLang="en-US" sz="2000" b="1" kern="0" cap="all" dirty="0">
                <a:ln w="0">
                  <a:noFill/>
                </a:ln>
                <a:solidFill>
                  <a:schemeClr val="accent2"/>
                </a:solidFill>
                <a:latin typeface="微软雅黑" panose="020B0503020204020204" pitchFamily="34" charset="-122"/>
              </a:rPr>
              <a:t>篡改</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22087" y="928371"/>
            <a:ext cx="7948383" cy="4169410"/>
          </a:xfrm>
          <a:prstGeom prst="rect">
            <a:avLst/>
          </a:prstGeom>
          <a:noFill/>
        </p:spPr>
        <p:txBody>
          <a:bodyPr wrap="square">
            <a:spAutoFit/>
          </a:bodyPr>
          <a:lstStyle/>
          <a:p>
            <a:r>
              <a:rPr lang="zh-CN" altLang="en-US" sz="2000" b="1" dirty="0">
                <a:solidFill>
                  <a:schemeClr val="accent1">
                    <a:lumMod val="10000"/>
                  </a:schemeClr>
                </a:solidFill>
              </a:rPr>
              <a:t>案例</a:t>
            </a:r>
            <a:r>
              <a:rPr lang="en-US" altLang="zh-CN" sz="2000" b="1" dirty="0">
                <a:solidFill>
                  <a:schemeClr val="accent1">
                    <a:lumMod val="10000"/>
                  </a:schemeClr>
                </a:solidFill>
              </a:rPr>
              <a:t>8</a:t>
            </a:r>
            <a:r>
              <a:rPr lang="zh-CN" altLang="en-US" sz="2000" b="1" dirty="0">
                <a:solidFill>
                  <a:schemeClr val="accent1">
                    <a:lumMod val="10000"/>
                  </a:schemeClr>
                </a:solidFill>
              </a:rPr>
              <a:t>：研究策略？学术欺骗？</a:t>
            </a:r>
            <a:endParaRPr lang="en-US" altLang="zh-CN" sz="2000" b="1" dirty="0">
              <a:solidFill>
                <a:schemeClr val="accent1">
                  <a:lumMod val="10000"/>
                </a:schemeClr>
              </a:solidFill>
            </a:endParaRPr>
          </a:p>
          <a:p>
            <a:endParaRPr lang="zh-CN" altLang="en-US" dirty="0"/>
          </a:p>
          <a:p>
            <a:pPr indent="457200"/>
            <a:r>
              <a:rPr lang="zh-CN" altLang="en-US" sz="1800" dirty="0">
                <a:solidFill>
                  <a:schemeClr val="accent1">
                    <a:lumMod val="10000"/>
                  </a:schemeClr>
                </a:solidFill>
              </a:rPr>
              <a:t>莱特是一位新进入某生物学研究中心的助理教授，他在即将发表的论文中引用了一张染色琼脂糖凝胶图片，凝胶上含有</a:t>
            </a:r>
            <a:r>
              <a:rPr lang="en-US" altLang="zh-CN" sz="1800" dirty="0">
                <a:solidFill>
                  <a:schemeClr val="accent1">
                    <a:lumMod val="10000"/>
                  </a:schemeClr>
                </a:solidFill>
              </a:rPr>
              <a:t>PCR</a:t>
            </a:r>
            <a:r>
              <a:rPr lang="zh-CN" altLang="en-US" sz="1800" dirty="0">
                <a:solidFill>
                  <a:schemeClr val="accent1">
                    <a:lumMod val="10000"/>
                  </a:schemeClr>
                </a:solidFill>
              </a:rPr>
              <a:t>扩增的全细胞</a:t>
            </a:r>
            <a:r>
              <a:rPr lang="en-US" altLang="zh-CN" sz="1800" dirty="0">
                <a:solidFill>
                  <a:schemeClr val="accent1">
                    <a:lumMod val="10000"/>
                  </a:schemeClr>
                </a:solidFill>
              </a:rPr>
              <a:t>DNA</a:t>
            </a:r>
            <a:r>
              <a:rPr lang="zh-CN" altLang="en-US" sz="1800" dirty="0">
                <a:solidFill>
                  <a:schemeClr val="accent1">
                    <a:lumMod val="10000"/>
                  </a:schemeClr>
                </a:solidFill>
              </a:rPr>
              <a:t>产物。图片显示了检测到的</a:t>
            </a:r>
            <a:r>
              <a:rPr lang="zh-CN" altLang="en-US" sz="1800" u="sng" dirty="0">
                <a:solidFill>
                  <a:schemeClr val="accent1">
                    <a:lumMod val="10000"/>
                  </a:schemeClr>
                </a:solidFill>
              </a:rPr>
              <a:t>一个</a:t>
            </a:r>
            <a:r>
              <a:rPr lang="en-US" altLang="zh-CN" sz="1800" u="sng" dirty="0">
                <a:solidFill>
                  <a:schemeClr val="accent1">
                    <a:lumMod val="10000"/>
                  </a:schemeClr>
                </a:solidFill>
              </a:rPr>
              <a:t>3kb</a:t>
            </a:r>
            <a:r>
              <a:rPr lang="zh-CN" altLang="en-US" sz="1800" u="sng" dirty="0">
                <a:solidFill>
                  <a:schemeClr val="accent1">
                    <a:lumMod val="10000"/>
                  </a:schemeClr>
                </a:solidFill>
              </a:rPr>
              <a:t>大小的</a:t>
            </a:r>
            <a:r>
              <a:rPr lang="en-US" altLang="zh-CN" sz="1800" u="sng" dirty="0">
                <a:solidFill>
                  <a:schemeClr val="accent1">
                    <a:lumMod val="10000"/>
                  </a:schemeClr>
                </a:solidFill>
              </a:rPr>
              <a:t>DNA</a:t>
            </a:r>
            <a:r>
              <a:rPr lang="zh-CN" altLang="en-US" sz="1800" u="sng" dirty="0">
                <a:solidFill>
                  <a:schemeClr val="accent1">
                    <a:lumMod val="10000"/>
                  </a:schemeClr>
                </a:solidFill>
              </a:rPr>
              <a:t>片段</a:t>
            </a:r>
            <a:r>
              <a:rPr lang="zh-CN" altLang="en-US" sz="1800" dirty="0">
                <a:solidFill>
                  <a:schemeClr val="accent1">
                    <a:lumMod val="10000"/>
                  </a:schemeClr>
                </a:solidFill>
              </a:rPr>
              <a:t>，</a:t>
            </a:r>
            <a:r>
              <a:rPr lang="zh-CN" altLang="en-US" sz="1800" u="sng" dirty="0">
                <a:solidFill>
                  <a:schemeClr val="accent1">
                    <a:lumMod val="10000"/>
                  </a:schemeClr>
                </a:solidFill>
              </a:rPr>
              <a:t>而实际上在最初的那块凝胶上还可以看到一块小一点的片段</a:t>
            </a:r>
            <a:r>
              <a:rPr lang="zh-CN" altLang="en-US" sz="1800" dirty="0">
                <a:solidFill>
                  <a:schemeClr val="accent1">
                    <a:lumMod val="10000"/>
                  </a:schemeClr>
                </a:solidFill>
              </a:rPr>
              <a:t>。从其大小来看，</a:t>
            </a:r>
            <a:r>
              <a:rPr lang="zh-CN" altLang="en-US" sz="1800" u="sng" dirty="0">
                <a:solidFill>
                  <a:schemeClr val="accent1">
                    <a:lumMod val="10000"/>
                  </a:schemeClr>
                </a:solidFill>
              </a:rPr>
              <a:t>莱特相信第二个片段可能意味着一个令人兴奋的发现，但尚待进一步研究。为了防止竞争对手在他之前认识到第二个片段的重要性并抢先研究，</a:t>
            </a:r>
            <a:r>
              <a:rPr lang="zh-CN" altLang="en-US" sz="1800" u="sng" dirty="0">
                <a:solidFill>
                  <a:srgbClr val="FF0000"/>
                </a:solidFill>
              </a:rPr>
              <a:t>他故意通过不充分曝光使图片上第二个片段变得模糊不清</a:t>
            </a:r>
            <a:r>
              <a:rPr lang="zh-CN" altLang="en-US" sz="1800" u="sng" dirty="0">
                <a:solidFill>
                  <a:schemeClr val="accent1">
                    <a:lumMod val="10000"/>
                  </a:schemeClr>
                </a:solidFill>
              </a:rPr>
              <a:t>，</a:t>
            </a:r>
            <a:r>
              <a:rPr lang="zh-CN" altLang="en-US" sz="1800" dirty="0">
                <a:solidFill>
                  <a:schemeClr val="accent1">
                    <a:lumMod val="10000"/>
                  </a:schemeClr>
                </a:solidFill>
              </a:rPr>
              <a:t>同时他还特意加了一个插图说明：“在此实验中还出现了第二个较小的尚无法解释的片段，但在此图片中看不出来。</a:t>
            </a:r>
            <a:r>
              <a:rPr lang="zh-CN" altLang="en-US" sz="1800" u="sng" dirty="0">
                <a:solidFill>
                  <a:schemeClr val="accent1">
                    <a:lumMod val="10000"/>
                  </a:schemeClr>
                </a:solidFill>
              </a:rPr>
              <a:t>”在这个说明中，他没有指出第二个片段的大小。</a:t>
            </a:r>
            <a:r>
              <a:rPr lang="zh-CN" altLang="en-US" sz="1800" dirty="0">
                <a:solidFill>
                  <a:schemeClr val="accent1">
                    <a:lumMod val="10000"/>
                  </a:schemeClr>
                </a:solidFill>
              </a:rPr>
              <a:t>他希望在自己能够确保竞争优势时再公布真相，而实际上他的行为已有篡改数据之嫌。试想，在这篇论文发表后，如果由于某种原因他不再进行此项研究，这些应由同行共享的研究数据的原始性和完整性可能受到永久性的破坏。</a:t>
            </a:r>
            <a:endParaRPr lang="en-US" altLang="zh-CN" sz="18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188119"/>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—2.2.</a:t>
            </a:r>
            <a:r>
              <a:rPr lang="zh-CN" altLang="en-US" sz="2000" b="1" kern="0" cap="all" dirty="0">
                <a:ln w="0">
                  <a:noFill/>
                </a:ln>
                <a:solidFill>
                  <a:schemeClr val="accent2"/>
                </a:solidFill>
                <a:latin typeface="微软雅黑" panose="020B0503020204020204" pitchFamily="34" charset="-122"/>
              </a:rPr>
              <a:t>篡改</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45407" y="853500"/>
            <a:ext cx="8254889" cy="4092575"/>
          </a:xfrm>
          <a:prstGeom prst="rect">
            <a:avLst/>
          </a:prstGeom>
          <a:noFill/>
        </p:spPr>
        <p:txBody>
          <a:bodyPr wrap="square">
            <a:spAutoFit/>
          </a:bodyPr>
          <a:lstStyle/>
          <a:p>
            <a:r>
              <a:rPr lang="en-US" altLang="zh-CN" sz="2000" b="1" u="sng" dirty="0">
                <a:solidFill>
                  <a:schemeClr val="accent1">
                    <a:lumMod val="10000"/>
                  </a:schemeClr>
                </a:solidFill>
                <a:latin typeface="+mj-ea"/>
                <a:ea typeface="+mj-ea"/>
              </a:rPr>
              <a:t>3.</a:t>
            </a:r>
            <a:r>
              <a:rPr lang="zh-CN" altLang="en-US" sz="2000" b="1" u="sng" dirty="0">
                <a:solidFill>
                  <a:schemeClr val="accent1">
                    <a:lumMod val="10000"/>
                  </a:schemeClr>
                </a:solidFill>
                <a:latin typeface="+mj-ea"/>
                <a:ea typeface="+mj-ea"/>
              </a:rPr>
              <a:t>虚构同行评议专家及评论意见</a:t>
            </a:r>
            <a:r>
              <a:rPr lang="en-US" altLang="zh-CN" sz="2000" b="1" dirty="0">
                <a:solidFill>
                  <a:schemeClr val="accent1">
                    <a:lumMod val="10000"/>
                  </a:schemeClr>
                </a:solidFill>
                <a:latin typeface="+mj-ea"/>
                <a:ea typeface="+mj-ea"/>
              </a:rPr>
              <a:t>--</a:t>
            </a:r>
            <a:r>
              <a:rPr lang="zh-CN" altLang="en-US" sz="2000" dirty="0">
                <a:sym typeface="+mn-ea"/>
              </a:rPr>
              <a:t>买卖、代写、代投</a:t>
            </a:r>
            <a:r>
              <a:rPr lang="zh-CN" altLang="en-US" sz="2000" dirty="0">
                <a:solidFill>
                  <a:schemeClr val="accent1">
                    <a:lumMod val="10000"/>
                  </a:schemeClr>
                </a:solidFill>
                <a:sym typeface="+mn-ea"/>
              </a:rPr>
              <a:t>论文或项目申请书，</a:t>
            </a:r>
            <a:r>
              <a:rPr lang="zh-CN" altLang="en-US" sz="2000" dirty="0">
                <a:solidFill>
                  <a:srgbClr val="C00000"/>
                </a:solidFill>
                <a:sym typeface="+mn-ea"/>
              </a:rPr>
              <a:t>虚构</a:t>
            </a:r>
            <a:r>
              <a:rPr lang="zh-CN" altLang="en-US" sz="2000" dirty="0">
                <a:solidFill>
                  <a:schemeClr val="accent1">
                    <a:lumMod val="10000"/>
                  </a:schemeClr>
                </a:solidFill>
                <a:sym typeface="+mn-ea"/>
              </a:rPr>
              <a:t>同行评议专家及评议意见；</a:t>
            </a:r>
            <a:endParaRPr lang="zh-CN" altLang="en-US" sz="2000" dirty="0">
              <a:solidFill>
                <a:schemeClr val="accent1">
                  <a:lumMod val="10000"/>
                </a:schemeClr>
              </a:solidFill>
              <a:sym typeface="+mn-ea"/>
            </a:endParaRPr>
          </a:p>
          <a:p>
            <a:r>
              <a:rPr lang="zh-CN" altLang="en-US" sz="2000" b="1" dirty="0">
                <a:solidFill>
                  <a:schemeClr val="accent1">
                    <a:lumMod val="10000"/>
                  </a:schemeClr>
                </a:solidFill>
                <a:latin typeface="+mj-ea"/>
                <a:ea typeface="+mj-ea"/>
              </a:rPr>
              <a:t>什么是同行评议？</a:t>
            </a:r>
            <a:endParaRPr lang="en-US" altLang="zh-CN" sz="2000" b="1" dirty="0">
              <a:solidFill>
                <a:schemeClr val="accent1">
                  <a:lumMod val="10000"/>
                </a:schemeClr>
              </a:solidFill>
              <a:latin typeface="+mj-ea"/>
              <a:ea typeface="+mj-ea"/>
            </a:endParaRPr>
          </a:p>
          <a:p>
            <a:pPr indent="457200"/>
            <a:r>
              <a:rPr lang="zh-CN" altLang="en-US" sz="1800" dirty="0">
                <a:solidFill>
                  <a:schemeClr val="accent1">
                    <a:lumMod val="10000"/>
                  </a:schemeClr>
                </a:solidFill>
                <a:latin typeface="+mj-ea"/>
                <a:ea typeface="+mj-ea"/>
              </a:rPr>
              <a:t>同行评议是指由具有相似知识背景和研究领域的同行专家对知识产品、研究项目或项目申请书的水平和价值进行专业评价和审议。</a:t>
            </a:r>
            <a:r>
              <a:rPr lang="zh-CN" altLang="en-US" sz="1800" dirty="0">
                <a:solidFill>
                  <a:schemeClr val="accent1">
                    <a:lumMod val="10000"/>
                  </a:schemeClr>
                </a:solidFill>
                <a:latin typeface="+mj-ea"/>
              </a:rPr>
              <a:t>同行评审是国际学术界一个通行的做法，因为隔行如隔山，尤其是一些新的、微观的领域，一些学术杂志并没有足够的专家库来完成同行评审，因此并不是完全依赖自己的专家库完成同行评议的，而是作者可以提供同行专家名单，选择使用，以帮助完善这个评价。</a:t>
            </a:r>
            <a:endParaRPr lang="en-US" altLang="zh-CN" sz="1800" dirty="0">
              <a:solidFill>
                <a:schemeClr val="accent1">
                  <a:lumMod val="10000"/>
                </a:schemeClr>
              </a:solidFill>
              <a:latin typeface="+mj-ea"/>
            </a:endParaRPr>
          </a:p>
          <a:p>
            <a:pPr indent="457200"/>
            <a:r>
              <a:rPr lang="zh-CN" altLang="en-US" sz="1800" dirty="0">
                <a:solidFill>
                  <a:schemeClr val="accent1">
                    <a:lumMod val="10000"/>
                  </a:schemeClr>
                </a:solidFill>
                <a:latin typeface="+mj-ea"/>
                <a:ea typeface="+mj-ea"/>
              </a:rPr>
              <a:t>科技期刊的同行评审基本上可分为</a:t>
            </a:r>
            <a:r>
              <a:rPr lang="zh-CN" altLang="en-US" sz="1800" dirty="0">
                <a:solidFill>
                  <a:srgbClr val="FF0000"/>
                </a:solidFill>
                <a:latin typeface="+mj-ea"/>
                <a:ea typeface="+mj-ea"/>
              </a:rPr>
              <a:t>单盲评审、双盲评审和公开评审</a:t>
            </a:r>
            <a:r>
              <a:rPr lang="zh-CN" altLang="en-US" sz="1800" dirty="0">
                <a:solidFill>
                  <a:schemeClr val="accent1">
                    <a:lumMod val="10000"/>
                  </a:schemeClr>
                </a:solidFill>
                <a:latin typeface="+mj-ea"/>
                <a:ea typeface="+mj-ea"/>
              </a:rPr>
              <a:t>三种形式。单盲评审是指作者姓名对审稿人公开，但审稿人姓名不对作者公开的评审。双盲评审是指作者姓名和审稿人姓名互不公开的评审。公开评审是指作者姓名和审稿人姓名互相公开的评审。全球学术与专业出版者协会的调查表明，学术期刊采用最多的是单盲评审形式，其次是双盲评审，最少的是公开评审。</a:t>
            </a:r>
            <a:endParaRPr lang="en-US" altLang="zh-CN" sz="1800" dirty="0">
              <a:solidFill>
                <a:schemeClr val="accent1">
                  <a:lumMod val="10000"/>
                </a:schemeClr>
              </a:solidFill>
              <a:latin typeface="+mj-ea"/>
              <a:ea typeface="+mj-ea"/>
            </a:endParaRPr>
          </a:p>
          <a:p>
            <a:endParaRPr lang="zh-CN" altLang="en-US" sz="2000" dirty="0"/>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—3.</a:t>
            </a:r>
            <a:r>
              <a:rPr lang="zh-CN" altLang="en-US" sz="2000" b="1" kern="0" cap="all" dirty="0">
                <a:ln w="0">
                  <a:noFill/>
                </a:ln>
                <a:solidFill>
                  <a:schemeClr val="accent2"/>
                </a:solidFill>
                <a:latin typeface="微软雅黑" panose="020B0503020204020204" pitchFamily="34" charset="-122"/>
              </a:rPr>
              <a:t>虚构同行评议专家及评论意见</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95572" y="869375"/>
            <a:ext cx="8254889" cy="2984500"/>
          </a:xfrm>
          <a:prstGeom prst="rect">
            <a:avLst/>
          </a:prstGeom>
          <a:noFill/>
        </p:spPr>
        <p:txBody>
          <a:bodyPr wrap="square">
            <a:spAutoFit/>
          </a:bodyPr>
          <a:lstStyle/>
          <a:p>
            <a:pPr indent="457200"/>
            <a:r>
              <a:rPr lang="zh-CN" altLang="en-US" sz="2000" b="1" dirty="0">
                <a:gradFill>
                  <a:gsLst>
                    <a:gs pos="0">
                      <a:srgbClr val="E30000"/>
                    </a:gs>
                    <a:gs pos="100000">
                      <a:srgbClr val="760303"/>
                    </a:gs>
                  </a:gsLst>
                  <a:lin scaled="0"/>
                </a:gradFill>
                <a:latin typeface="+mj-ea"/>
                <a:ea typeface="+mj-ea"/>
              </a:rPr>
              <a:t>什么是同行评议？</a:t>
            </a:r>
            <a:endParaRPr lang="en-US" altLang="zh-CN" sz="2000" b="1" dirty="0">
              <a:gradFill>
                <a:gsLst>
                  <a:gs pos="0">
                    <a:srgbClr val="E30000"/>
                  </a:gs>
                  <a:gs pos="100000">
                    <a:srgbClr val="760303"/>
                  </a:gs>
                </a:gsLst>
                <a:lin scaled="0"/>
              </a:gradFill>
              <a:latin typeface="+mj-ea"/>
              <a:ea typeface="+mj-ea"/>
            </a:endParaRPr>
          </a:p>
          <a:p>
            <a:pPr indent="457200"/>
            <a:r>
              <a:rPr lang="zh-CN" altLang="en-US" sz="1800" dirty="0">
                <a:solidFill>
                  <a:schemeClr val="accent1">
                    <a:lumMod val="10000"/>
                  </a:schemeClr>
                </a:solidFill>
                <a:latin typeface="+mj-ea"/>
              </a:rPr>
              <a:t>同行评审造假的一种方式是</a:t>
            </a:r>
            <a:r>
              <a:rPr lang="zh-CN" altLang="en-US" sz="1800" dirty="0">
                <a:solidFill>
                  <a:srgbClr val="FF0000"/>
                </a:solidFill>
                <a:latin typeface="+mj-ea"/>
              </a:rPr>
              <a:t>虚构同行评审专家</a:t>
            </a:r>
            <a:r>
              <a:rPr lang="zh-CN" altLang="en-US" sz="1800" dirty="0">
                <a:solidFill>
                  <a:schemeClr val="accent1">
                    <a:lumMod val="10000"/>
                  </a:schemeClr>
                </a:solidFill>
                <a:latin typeface="+mj-ea"/>
              </a:rPr>
              <a:t>，以给出有利于论文发表的评审意见，如</a:t>
            </a:r>
            <a:r>
              <a:rPr lang="en-US" altLang="zh-CN" sz="1800" dirty="0">
                <a:solidFill>
                  <a:schemeClr val="accent1">
                    <a:lumMod val="10000"/>
                  </a:schemeClr>
                </a:solidFill>
                <a:latin typeface="+mj-ea"/>
              </a:rPr>
              <a:t>2015</a:t>
            </a:r>
            <a:r>
              <a:rPr lang="zh-CN" altLang="en-US" sz="1800" dirty="0">
                <a:solidFill>
                  <a:schemeClr val="accent1">
                    <a:lumMod val="10000"/>
                  </a:schemeClr>
                </a:solidFill>
                <a:latin typeface="+mj-ea"/>
              </a:rPr>
              <a:t>年以来连续多次撤稿事件的原因就是中介机构发现国外的同行评审可以推荐专家，于是就出现了假造专家的情况。另外一种造假方式，是中介机构采用真实的专家，但</a:t>
            </a:r>
            <a:r>
              <a:rPr lang="zh-CN" altLang="en-US" sz="1800" dirty="0">
                <a:solidFill>
                  <a:srgbClr val="FF0000"/>
                </a:solidFill>
                <a:latin typeface="+mj-ea"/>
              </a:rPr>
              <a:t>虚构联系方式地址</a:t>
            </a:r>
            <a:r>
              <a:rPr lang="zh-CN" altLang="en-US" sz="1800" dirty="0">
                <a:solidFill>
                  <a:schemeClr val="accent1">
                    <a:lumMod val="10000"/>
                  </a:schemeClr>
                </a:solidFill>
                <a:latin typeface="+mj-ea"/>
              </a:rPr>
              <a:t>（邮箱），目的就是自己评价自己，最后实现发表论文的目的。</a:t>
            </a:r>
            <a:endParaRPr lang="zh-CN" altLang="en-US" sz="1800" dirty="0">
              <a:solidFill>
                <a:schemeClr val="accent1">
                  <a:lumMod val="10000"/>
                </a:schemeClr>
              </a:solidFill>
              <a:latin typeface="+mj-ea"/>
            </a:endParaRPr>
          </a:p>
          <a:p>
            <a:pPr indent="457200"/>
            <a:endParaRPr lang="zh-CN" altLang="en-US" sz="1800" dirty="0">
              <a:solidFill>
                <a:schemeClr val="accent1">
                  <a:lumMod val="10000"/>
                </a:schemeClr>
              </a:solidFill>
              <a:latin typeface="+mj-ea"/>
            </a:endParaRPr>
          </a:p>
          <a:p>
            <a:r>
              <a:rPr lang="en-US" altLang="zh-CN" sz="2000" dirty="0"/>
              <a:t>  </a:t>
            </a:r>
            <a:r>
              <a:rPr lang="en-US" altLang="zh-CN" sz="2000" b="1" dirty="0"/>
              <a:t>   </a:t>
            </a:r>
            <a:r>
              <a:rPr lang="zh-CN" altLang="en-US" sz="2000" b="1" dirty="0"/>
              <a:t>什么是代投？</a:t>
            </a:r>
            <a:endParaRPr lang="zh-CN" altLang="en-US" sz="2000" dirty="0"/>
          </a:p>
          <a:p>
            <a:r>
              <a:rPr lang="zh-CN" altLang="en-US" sz="2000" dirty="0">
                <a:solidFill>
                  <a:schemeClr val="accent1">
                    <a:lumMod val="10000"/>
                  </a:schemeClr>
                </a:solidFill>
              </a:rPr>
              <a:t> </a:t>
            </a:r>
            <a:r>
              <a:rPr lang="en-US" altLang="zh-CN" sz="2000" dirty="0">
                <a:solidFill>
                  <a:schemeClr val="accent1">
                    <a:lumMod val="10000"/>
                  </a:schemeClr>
                </a:solidFill>
              </a:rPr>
              <a:t>     </a:t>
            </a:r>
            <a:r>
              <a:rPr lang="zh-CN" altLang="en-US" sz="2000" dirty="0">
                <a:solidFill>
                  <a:schemeClr val="accent1">
                    <a:lumMod val="10000"/>
                  </a:schemeClr>
                </a:solidFill>
              </a:rPr>
              <a:t>代投，是指论文提交、评审意见回应等过程不是由论文作者完成而是由第三方中介服务机构或</a:t>
            </a:r>
            <a:r>
              <a:rPr lang="zh-CN" altLang="en-US" sz="2000" dirty="0">
                <a:solidFill>
                  <a:schemeClr val="accent1">
                    <a:lumMod val="10000"/>
                  </a:schemeClr>
                </a:solidFill>
              </a:rPr>
              <a:t>他人代理。</a:t>
            </a:r>
            <a:endParaRPr lang="zh-CN" altLang="en-US" sz="20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—3.</a:t>
            </a:r>
            <a:r>
              <a:rPr lang="zh-CN" altLang="en-US" sz="2000" b="1" kern="0" cap="all" dirty="0">
                <a:ln w="0">
                  <a:noFill/>
                </a:ln>
                <a:solidFill>
                  <a:schemeClr val="accent2"/>
                </a:solidFill>
                <a:latin typeface="微软雅黑" panose="020B0503020204020204" pitchFamily="34" charset="-122"/>
              </a:rPr>
              <a:t>虚构同行评议专家及评论意见</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95572" y="861120"/>
            <a:ext cx="8254889" cy="3784600"/>
          </a:xfrm>
          <a:prstGeom prst="rect">
            <a:avLst/>
          </a:prstGeom>
          <a:noFill/>
        </p:spPr>
        <p:txBody>
          <a:bodyPr wrap="square">
            <a:spAutoFit/>
          </a:bodyPr>
          <a:lstStyle/>
          <a:p>
            <a:r>
              <a:rPr lang="zh-CN" altLang="en-US" sz="2000" b="1" dirty="0">
                <a:solidFill>
                  <a:schemeClr val="accent1">
                    <a:lumMod val="10000"/>
                  </a:schemeClr>
                </a:solidFill>
                <a:latin typeface="+mj-ea"/>
                <a:ea typeface="+mj-ea"/>
              </a:rPr>
              <a:t>案例</a:t>
            </a:r>
            <a:r>
              <a:rPr lang="en-US" altLang="zh-CN" sz="2000" b="1" dirty="0">
                <a:solidFill>
                  <a:schemeClr val="accent1">
                    <a:lumMod val="10000"/>
                  </a:schemeClr>
                </a:solidFill>
                <a:latin typeface="+mj-ea"/>
                <a:ea typeface="+mj-ea"/>
              </a:rPr>
              <a:t>9:</a:t>
            </a:r>
            <a:r>
              <a:rPr lang="zh-CN" altLang="en-US" sz="2000" b="1" dirty="0">
                <a:solidFill>
                  <a:schemeClr val="accent1">
                    <a:lumMod val="10000"/>
                  </a:schemeClr>
                </a:solidFill>
                <a:latin typeface="+mj-ea"/>
                <a:ea typeface="+mj-ea"/>
              </a:rPr>
              <a:t>中国学术论文撤稿风波</a:t>
            </a:r>
            <a:endParaRPr lang="en-US" altLang="zh-CN" sz="2000" b="1" dirty="0">
              <a:solidFill>
                <a:schemeClr val="accent1">
                  <a:lumMod val="10000"/>
                </a:schemeClr>
              </a:solidFill>
              <a:latin typeface="+mj-ea"/>
              <a:ea typeface="+mj-ea"/>
            </a:endParaRPr>
          </a:p>
          <a:p>
            <a:pPr indent="457200"/>
            <a:r>
              <a:rPr lang="en-US" altLang="zh-CN" sz="2000" dirty="0">
                <a:solidFill>
                  <a:schemeClr val="accent1">
                    <a:lumMod val="10000"/>
                  </a:schemeClr>
                </a:solidFill>
                <a:latin typeface="+mj-ea"/>
              </a:rPr>
              <a:t>2015</a:t>
            </a:r>
            <a:r>
              <a:rPr lang="zh-CN" altLang="en-US" sz="2000" dirty="0">
                <a:solidFill>
                  <a:schemeClr val="accent1">
                    <a:lumMod val="10000"/>
                  </a:schemeClr>
                </a:solidFill>
                <a:latin typeface="+mj-ea"/>
              </a:rPr>
              <a:t>年</a:t>
            </a:r>
            <a:r>
              <a:rPr lang="en-US" altLang="zh-CN" sz="2000" dirty="0">
                <a:solidFill>
                  <a:schemeClr val="accent1">
                    <a:lumMod val="10000"/>
                  </a:schemeClr>
                </a:solidFill>
                <a:latin typeface="+mj-ea"/>
              </a:rPr>
              <a:t>8</a:t>
            </a:r>
            <a:r>
              <a:rPr lang="zh-CN" altLang="en-US" sz="2000" dirty="0">
                <a:solidFill>
                  <a:schemeClr val="accent1">
                    <a:lumMod val="10000"/>
                  </a:schemeClr>
                </a:solidFill>
                <a:latin typeface="+mj-ea"/>
              </a:rPr>
              <a:t>月，施普林格宣布撤回旗下</a:t>
            </a:r>
            <a:r>
              <a:rPr lang="en-US" altLang="zh-CN" sz="2000" dirty="0">
                <a:solidFill>
                  <a:schemeClr val="accent1">
                    <a:lumMod val="10000"/>
                  </a:schemeClr>
                </a:solidFill>
                <a:latin typeface="+mj-ea"/>
              </a:rPr>
              <a:t>10</a:t>
            </a:r>
            <a:r>
              <a:rPr lang="zh-CN" altLang="en-US" sz="2000" dirty="0">
                <a:solidFill>
                  <a:schemeClr val="accent1">
                    <a:lumMod val="10000"/>
                  </a:schemeClr>
                </a:solidFill>
                <a:latin typeface="+mj-ea"/>
              </a:rPr>
              <a:t>个学术期刊已经发表的</a:t>
            </a:r>
            <a:r>
              <a:rPr lang="en-US" altLang="zh-CN" sz="2000" dirty="0">
                <a:solidFill>
                  <a:schemeClr val="accent1">
                    <a:lumMod val="10000"/>
                  </a:schemeClr>
                </a:solidFill>
                <a:latin typeface="+mj-ea"/>
              </a:rPr>
              <a:t>64</a:t>
            </a:r>
            <a:r>
              <a:rPr lang="zh-CN" altLang="en-US" sz="2000" dirty="0">
                <a:solidFill>
                  <a:schemeClr val="accent1">
                    <a:lumMod val="10000"/>
                  </a:schemeClr>
                </a:solidFill>
                <a:latin typeface="+mj-ea"/>
              </a:rPr>
              <a:t>篇论文，而这些论文均出自中国作者。早在</a:t>
            </a:r>
            <a:r>
              <a:rPr lang="en-US" altLang="zh-CN" sz="2000" dirty="0">
                <a:solidFill>
                  <a:schemeClr val="accent1">
                    <a:lumMod val="10000"/>
                  </a:schemeClr>
                </a:solidFill>
                <a:latin typeface="+mj-ea"/>
              </a:rPr>
              <a:t>2015</a:t>
            </a:r>
            <a:r>
              <a:rPr lang="zh-CN" altLang="en-US" sz="2000" dirty="0">
                <a:solidFill>
                  <a:schemeClr val="accent1">
                    <a:lumMod val="10000"/>
                  </a:schemeClr>
                </a:solidFill>
                <a:latin typeface="+mj-ea"/>
              </a:rPr>
              <a:t>年</a:t>
            </a:r>
            <a:r>
              <a:rPr lang="en-US" altLang="zh-CN" sz="2000" dirty="0">
                <a:solidFill>
                  <a:schemeClr val="accent1">
                    <a:lumMod val="10000"/>
                  </a:schemeClr>
                </a:solidFill>
                <a:latin typeface="+mj-ea"/>
              </a:rPr>
              <a:t>3</a:t>
            </a:r>
            <a:r>
              <a:rPr lang="zh-CN" altLang="en-US" sz="2000" dirty="0">
                <a:solidFill>
                  <a:schemeClr val="accent1">
                    <a:lumMod val="10000"/>
                  </a:schemeClr>
                </a:solidFill>
                <a:latin typeface="+mj-ea"/>
              </a:rPr>
              <a:t>月，英国出版社</a:t>
            </a:r>
            <a:r>
              <a:rPr lang="en-US" altLang="zh-CN" sz="2000" dirty="0">
                <a:solidFill>
                  <a:schemeClr val="accent1">
                    <a:lumMod val="10000"/>
                  </a:schemeClr>
                </a:solidFill>
                <a:latin typeface="+mj-ea"/>
              </a:rPr>
              <a:t>BMC</a:t>
            </a:r>
            <a:r>
              <a:rPr lang="zh-CN" altLang="en-US" sz="2000" dirty="0">
                <a:solidFill>
                  <a:schemeClr val="accent1">
                    <a:lumMod val="10000"/>
                  </a:schemeClr>
                </a:solidFill>
                <a:latin typeface="+mj-ea"/>
              </a:rPr>
              <a:t>宣布撤回</a:t>
            </a:r>
            <a:r>
              <a:rPr lang="en-US" altLang="zh-CN" sz="2000" dirty="0">
                <a:solidFill>
                  <a:schemeClr val="accent1">
                    <a:lumMod val="10000"/>
                  </a:schemeClr>
                </a:solidFill>
                <a:latin typeface="+mj-ea"/>
              </a:rPr>
              <a:t>43</a:t>
            </a:r>
            <a:r>
              <a:rPr lang="zh-CN" altLang="en-US" sz="2000" dirty="0">
                <a:solidFill>
                  <a:schemeClr val="accent1">
                    <a:lumMod val="10000"/>
                  </a:schemeClr>
                </a:solidFill>
                <a:latin typeface="+mj-ea"/>
              </a:rPr>
              <a:t>篇学术文章，其中</a:t>
            </a:r>
            <a:r>
              <a:rPr lang="en-US" altLang="zh-CN" sz="2000" dirty="0">
                <a:solidFill>
                  <a:schemeClr val="accent1">
                    <a:lumMod val="10000"/>
                  </a:schemeClr>
                </a:solidFill>
                <a:latin typeface="+mj-ea"/>
              </a:rPr>
              <a:t>41</a:t>
            </a:r>
            <a:r>
              <a:rPr lang="zh-CN" altLang="en-US" sz="2000" dirty="0">
                <a:solidFill>
                  <a:schemeClr val="accent1">
                    <a:lumMod val="10000"/>
                  </a:schemeClr>
                </a:solidFill>
                <a:latin typeface="+mj-ea"/>
              </a:rPr>
              <a:t>篇出自中国作者。在这两起“撤稿风波”中，出版商均给出了</a:t>
            </a:r>
            <a:r>
              <a:rPr lang="zh-CN" altLang="en-US" sz="2000" u="sng" dirty="0">
                <a:solidFill>
                  <a:schemeClr val="accent1">
                    <a:lumMod val="10000"/>
                  </a:schemeClr>
                </a:solidFill>
                <a:latin typeface="+mj-ea"/>
              </a:rPr>
              <a:t>“同行评审中涉嫌造假”</a:t>
            </a:r>
            <a:r>
              <a:rPr lang="zh-CN" altLang="en-US" sz="2000" dirty="0">
                <a:solidFill>
                  <a:schemeClr val="accent1">
                    <a:lumMod val="10000"/>
                  </a:schemeClr>
                </a:solidFill>
                <a:latin typeface="+mj-ea"/>
              </a:rPr>
              <a:t>的理由。</a:t>
            </a:r>
            <a:endParaRPr lang="en-US" altLang="zh-CN" sz="2000" dirty="0">
              <a:solidFill>
                <a:schemeClr val="accent1">
                  <a:lumMod val="10000"/>
                </a:schemeClr>
              </a:solidFill>
              <a:latin typeface="+mj-ea"/>
            </a:endParaRPr>
          </a:p>
          <a:p>
            <a:pPr indent="457200"/>
            <a:r>
              <a:rPr lang="en-US" altLang="zh-CN" sz="2000" dirty="0">
                <a:solidFill>
                  <a:schemeClr val="accent1">
                    <a:lumMod val="10000"/>
                  </a:schemeClr>
                </a:solidFill>
                <a:latin typeface="+mj-ea"/>
              </a:rPr>
              <a:t>2017</a:t>
            </a:r>
            <a:r>
              <a:rPr lang="zh-CN" altLang="en-US" sz="2000" dirty="0">
                <a:solidFill>
                  <a:schemeClr val="accent1">
                    <a:lumMod val="10000"/>
                  </a:schemeClr>
                </a:solidFill>
                <a:latin typeface="+mj-ea"/>
              </a:rPr>
              <a:t>年</a:t>
            </a:r>
            <a:r>
              <a:rPr lang="en-US" altLang="zh-CN" sz="2000" dirty="0">
                <a:solidFill>
                  <a:schemeClr val="accent1">
                    <a:lumMod val="10000"/>
                  </a:schemeClr>
                </a:solidFill>
                <a:latin typeface="+mj-ea"/>
              </a:rPr>
              <a:t>4</a:t>
            </a:r>
            <a:r>
              <a:rPr lang="zh-CN" altLang="en-US" sz="2000" dirty="0">
                <a:solidFill>
                  <a:schemeClr val="accent1">
                    <a:lumMod val="10000"/>
                  </a:schemeClr>
                </a:solidFill>
                <a:latin typeface="+mj-ea"/>
              </a:rPr>
              <a:t>月，施普林格</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自然出版集团宣布撤回</a:t>
            </a:r>
            <a:r>
              <a:rPr lang="en-US" altLang="zh-CN" sz="2000" dirty="0">
                <a:solidFill>
                  <a:schemeClr val="accent1">
                    <a:lumMod val="10000"/>
                  </a:schemeClr>
                </a:solidFill>
                <a:latin typeface="+mj-ea"/>
              </a:rPr>
              <a:t>107</a:t>
            </a:r>
            <a:r>
              <a:rPr lang="zh-CN" altLang="en-US" sz="2000" dirty="0">
                <a:solidFill>
                  <a:schemeClr val="accent1">
                    <a:lumMod val="10000"/>
                  </a:schemeClr>
                </a:solidFill>
                <a:latin typeface="+mj-ea"/>
              </a:rPr>
              <a:t>篇发表在期刊</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肿瘤生物学</a:t>
            </a:r>
            <a:r>
              <a:rPr lang="en-US" altLang="zh-CN" sz="2000" dirty="0">
                <a:solidFill>
                  <a:schemeClr val="accent1">
                    <a:lumMod val="10000"/>
                  </a:schemeClr>
                </a:solidFill>
                <a:latin typeface="+mj-ea"/>
              </a:rPr>
              <a:t>》</a:t>
            </a:r>
            <a:r>
              <a:rPr lang="zh-CN" altLang="en-US" sz="2000" dirty="0">
                <a:solidFill>
                  <a:schemeClr val="accent1">
                    <a:lumMod val="10000"/>
                  </a:schemeClr>
                </a:solidFill>
                <a:latin typeface="+mj-ea"/>
              </a:rPr>
              <a:t>上的论文，而这</a:t>
            </a:r>
            <a:r>
              <a:rPr lang="en-US" altLang="zh-CN" sz="2000" dirty="0">
                <a:solidFill>
                  <a:schemeClr val="accent1">
                    <a:lumMod val="10000"/>
                  </a:schemeClr>
                </a:solidFill>
                <a:latin typeface="+mj-ea"/>
              </a:rPr>
              <a:t>107</a:t>
            </a:r>
            <a:r>
              <a:rPr lang="zh-CN" altLang="en-US" sz="2000" dirty="0">
                <a:solidFill>
                  <a:schemeClr val="accent1">
                    <a:lumMod val="10000"/>
                  </a:schemeClr>
                </a:solidFill>
                <a:latin typeface="+mj-ea"/>
              </a:rPr>
              <a:t>篇医学论文的主要作者均来自中国。昨天，相关部门举行记者会，向社会通报，对于撤稿事件所涉作者的调查处理情况。</a:t>
            </a:r>
            <a:endParaRPr lang="en-US" altLang="zh-CN" sz="2000" dirty="0">
              <a:solidFill>
                <a:schemeClr val="accent1">
                  <a:lumMod val="10000"/>
                </a:schemeClr>
              </a:solidFill>
              <a:latin typeface="+mj-ea"/>
            </a:endParaRPr>
          </a:p>
          <a:p>
            <a:endParaRPr lang="zh-CN" altLang="en-US" sz="2000" dirty="0">
              <a:solidFill>
                <a:schemeClr val="accent1">
                  <a:lumMod val="10000"/>
                </a:schemeClr>
              </a:solidFill>
              <a:latin typeface="+mj-ea"/>
            </a:endParaRPr>
          </a:p>
          <a:p>
            <a:endParaRPr lang="en-US" altLang="zh-CN" sz="2000" dirty="0">
              <a:solidFill>
                <a:schemeClr val="accent1">
                  <a:lumMod val="10000"/>
                </a:schemeClr>
              </a:solidFill>
              <a:latin typeface="+mj-ea"/>
            </a:endParaRPr>
          </a:p>
          <a:p>
            <a:endParaRPr lang="zh-CN" altLang="en-US" sz="2000" dirty="0"/>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—3.</a:t>
            </a:r>
            <a:r>
              <a:rPr lang="zh-CN" altLang="en-US" sz="2000" b="1" kern="0" cap="all" dirty="0">
                <a:ln w="0">
                  <a:noFill/>
                </a:ln>
                <a:solidFill>
                  <a:schemeClr val="accent2"/>
                </a:solidFill>
                <a:latin typeface="微软雅黑" panose="020B0503020204020204" pitchFamily="34" charset="-122"/>
              </a:rPr>
              <a:t>虚构同行评议专家及评论意见</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55255" y="929005"/>
            <a:ext cx="8328779" cy="1845310"/>
          </a:xfrm>
          <a:prstGeom prst="rect">
            <a:avLst/>
          </a:prstGeom>
          <a:noFill/>
        </p:spPr>
        <p:txBody>
          <a:bodyPr wrap="square">
            <a:spAutoFit/>
          </a:bodyPr>
          <a:lstStyle/>
          <a:p>
            <a:r>
              <a:rPr lang="en-US" altLang="zh-CN" sz="2000" b="1" u="sng" dirty="0">
                <a:solidFill>
                  <a:schemeClr val="accent1">
                    <a:lumMod val="10000"/>
                  </a:schemeClr>
                </a:solidFill>
                <a:latin typeface="+mj-ea"/>
                <a:ea typeface="+mj-ea"/>
              </a:rPr>
              <a:t>4.</a:t>
            </a:r>
            <a:r>
              <a:rPr lang="zh-CN" altLang="en-US" sz="2000" b="1" u="sng" dirty="0">
                <a:solidFill>
                  <a:schemeClr val="accent1">
                    <a:lumMod val="10000"/>
                  </a:schemeClr>
                </a:solidFill>
                <a:latin typeface="+mj-ea"/>
                <a:ea typeface="+mj-ea"/>
              </a:rPr>
              <a:t>故意提供虚假信息，获取科技计划项目</a:t>
            </a:r>
            <a:endParaRPr lang="en-US" altLang="zh-CN" sz="2000" b="1" u="sng" dirty="0">
              <a:solidFill>
                <a:schemeClr val="accent1">
                  <a:lumMod val="10000"/>
                </a:schemeClr>
              </a:solidFill>
              <a:latin typeface="+mj-ea"/>
              <a:ea typeface="+mj-ea"/>
            </a:endParaRPr>
          </a:p>
          <a:p>
            <a:endParaRPr lang="en-US" altLang="zh-CN" sz="2000" b="1" u="sng" dirty="0">
              <a:solidFill>
                <a:schemeClr val="accent1">
                  <a:lumMod val="10000"/>
                </a:schemeClr>
              </a:solidFill>
              <a:latin typeface="+mj-ea"/>
              <a:ea typeface="+mj-ea"/>
            </a:endParaRPr>
          </a:p>
          <a:p>
            <a:endParaRPr lang="en-US" altLang="zh-CN" sz="2000" b="1" u="sng" dirty="0">
              <a:solidFill>
                <a:schemeClr val="accent1">
                  <a:lumMod val="10000"/>
                </a:schemeClr>
              </a:solidFill>
              <a:latin typeface="+mj-ea"/>
              <a:ea typeface="+mj-ea"/>
            </a:endParaRPr>
          </a:p>
          <a:p>
            <a:r>
              <a:rPr lang="zh-CN" altLang="en-US" sz="1800" dirty="0">
                <a:solidFill>
                  <a:schemeClr val="accent1">
                    <a:lumMod val="10000"/>
                  </a:schemeClr>
                </a:solidFill>
                <a:sym typeface="+mn-ea"/>
              </a:rPr>
              <a:t>以故意提供虚假信息等</a:t>
            </a:r>
            <a:r>
              <a:rPr lang="zh-CN" altLang="en-US" sz="1800" dirty="0">
                <a:solidFill>
                  <a:srgbClr val="FF0000"/>
                </a:solidFill>
                <a:sym typeface="+mn-ea"/>
              </a:rPr>
              <a:t>弄虚作假</a:t>
            </a:r>
            <a:r>
              <a:rPr lang="zh-CN" altLang="en-US" sz="1800" dirty="0">
                <a:solidFill>
                  <a:schemeClr val="accent1">
                    <a:lumMod val="10000"/>
                  </a:schemeClr>
                </a:solidFill>
                <a:sym typeface="+mn-ea"/>
              </a:rPr>
              <a:t>的方式或采取</a:t>
            </a:r>
            <a:r>
              <a:rPr lang="zh-CN" altLang="en-US" sz="1800" dirty="0">
                <a:solidFill>
                  <a:srgbClr val="FF0000"/>
                </a:solidFill>
                <a:sym typeface="+mn-ea"/>
              </a:rPr>
              <a:t>请托、贿赂、利益交换</a:t>
            </a:r>
            <a:r>
              <a:rPr lang="zh-CN" altLang="en-US" sz="1800" dirty="0">
                <a:solidFill>
                  <a:schemeClr val="accent1">
                    <a:lumMod val="10000"/>
                  </a:schemeClr>
                </a:solidFill>
                <a:sym typeface="+mn-ea"/>
              </a:rPr>
              <a:t>等不正当手段获得科研活动审批，获取科技计划项目（专项、基金等）、科研经费、奖励、荣誉、职务职称等；</a:t>
            </a:r>
            <a:endParaRPr lang="en-US" altLang="zh-CN" sz="2800" b="1" u="sng"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—4.</a:t>
            </a:r>
            <a:r>
              <a:rPr lang="zh-CN" altLang="en-US" sz="2000" b="1" kern="0" cap="all" dirty="0">
                <a:ln w="0">
                  <a:noFill/>
                </a:ln>
                <a:solidFill>
                  <a:schemeClr val="accent2"/>
                </a:solidFill>
                <a:latin typeface="微软雅黑" panose="020B0503020204020204" pitchFamily="34" charset="-122"/>
              </a:rPr>
              <a:t>提供虚假信息</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406816" y="919716"/>
            <a:ext cx="8328779" cy="3723005"/>
          </a:xfrm>
          <a:prstGeom prst="rect">
            <a:avLst/>
          </a:prstGeom>
          <a:noFill/>
        </p:spPr>
        <p:txBody>
          <a:bodyPr wrap="square">
            <a:spAutoFit/>
          </a:bodyPr>
          <a:lstStyle/>
          <a:p>
            <a:pPr indent="457200"/>
            <a:r>
              <a:rPr lang="zh-CN" altLang="en-US" sz="2000" b="1" dirty="0">
                <a:solidFill>
                  <a:schemeClr val="accent1">
                    <a:lumMod val="10000"/>
                  </a:schemeClr>
                </a:solidFill>
                <a:latin typeface="+mj-ea"/>
                <a:ea typeface="+mj-ea"/>
              </a:rPr>
              <a:t>案例</a:t>
            </a:r>
            <a:r>
              <a:rPr lang="en-US" altLang="zh-CN" sz="2000" b="1" dirty="0">
                <a:solidFill>
                  <a:schemeClr val="accent1">
                    <a:lumMod val="10000"/>
                  </a:schemeClr>
                </a:solidFill>
                <a:latin typeface="+mj-ea"/>
                <a:ea typeface="+mj-ea"/>
              </a:rPr>
              <a:t>10:</a:t>
            </a:r>
            <a:r>
              <a:rPr lang="zh-CN" altLang="en-US" sz="2000" b="1" dirty="0">
                <a:solidFill>
                  <a:schemeClr val="accent1">
                    <a:lumMod val="10000"/>
                  </a:schemeClr>
                </a:solidFill>
                <a:latin typeface="+mj-ea"/>
                <a:ea typeface="+mj-ea"/>
              </a:rPr>
              <a:t>虚构项目成员身份信息</a:t>
            </a:r>
            <a:endParaRPr lang="en-US" altLang="zh-CN" sz="1050" b="1" dirty="0">
              <a:solidFill>
                <a:schemeClr val="accent1">
                  <a:lumMod val="10000"/>
                </a:schemeClr>
              </a:solidFill>
              <a:latin typeface="+mj-ea"/>
              <a:ea typeface="+mj-ea"/>
            </a:endParaRPr>
          </a:p>
          <a:p>
            <a:pPr indent="457200"/>
            <a:r>
              <a:rPr lang="zh-CN" altLang="en-US" sz="1800" dirty="0">
                <a:solidFill>
                  <a:schemeClr val="accent1">
                    <a:lumMod val="10000"/>
                  </a:schemeClr>
                </a:solidFill>
                <a:latin typeface="+mj-ea"/>
              </a:rPr>
              <a:t>中国科学院西北生态环境资源研究院</a:t>
            </a:r>
            <a:r>
              <a:rPr lang="en-US" altLang="zh-CN" sz="1800" dirty="0">
                <a:solidFill>
                  <a:schemeClr val="accent1">
                    <a:lumMod val="10000"/>
                  </a:schemeClr>
                </a:solidFill>
                <a:latin typeface="+mj-ea"/>
              </a:rPr>
              <a:t>(</a:t>
            </a:r>
            <a:r>
              <a:rPr lang="zh-CN" altLang="en-US" sz="1800" dirty="0">
                <a:solidFill>
                  <a:schemeClr val="accent1">
                    <a:lumMod val="10000"/>
                  </a:schemeClr>
                </a:solidFill>
                <a:latin typeface="+mj-ea"/>
              </a:rPr>
              <a:t>原中国科学院寒区旱区环境与工程研究所</a:t>
            </a:r>
            <a:r>
              <a:rPr lang="en-US" altLang="zh-CN" sz="1800" dirty="0">
                <a:solidFill>
                  <a:schemeClr val="accent1">
                    <a:lumMod val="10000"/>
                  </a:schemeClr>
                </a:solidFill>
                <a:latin typeface="+mj-ea"/>
              </a:rPr>
              <a:t>)</a:t>
            </a:r>
            <a:r>
              <a:rPr lang="zh-CN" altLang="en-US" sz="1800" dirty="0">
                <a:solidFill>
                  <a:schemeClr val="accent1">
                    <a:lumMod val="10000"/>
                  </a:schemeClr>
                </a:solidFill>
                <a:latin typeface="+mj-ea"/>
              </a:rPr>
              <a:t>徐中民</a:t>
            </a:r>
            <a:r>
              <a:rPr lang="en-US" altLang="zh-CN" sz="1800" dirty="0">
                <a:solidFill>
                  <a:schemeClr val="accent1">
                    <a:lumMod val="10000"/>
                  </a:schemeClr>
                </a:solidFill>
                <a:latin typeface="+mj-ea"/>
              </a:rPr>
              <a:t>2011</a:t>
            </a:r>
            <a:r>
              <a:rPr lang="zh-CN" altLang="en-US" sz="1800" dirty="0">
                <a:solidFill>
                  <a:schemeClr val="accent1">
                    <a:lumMod val="10000"/>
                  </a:schemeClr>
                </a:solidFill>
                <a:latin typeface="+mj-ea"/>
              </a:rPr>
              <a:t>年国家自然科学基金重大研究计划重点支持项目“黑河流域生态</a:t>
            </a:r>
            <a:r>
              <a:rPr lang="en-US" altLang="zh-CN" sz="1800" dirty="0">
                <a:solidFill>
                  <a:schemeClr val="accent1">
                    <a:lumMod val="10000"/>
                  </a:schemeClr>
                </a:solidFill>
                <a:latin typeface="+mj-ea"/>
              </a:rPr>
              <a:t>-</a:t>
            </a:r>
            <a:r>
              <a:rPr lang="zh-CN" altLang="en-US" sz="1800" dirty="0">
                <a:solidFill>
                  <a:schemeClr val="accent1">
                    <a:lumMod val="10000"/>
                  </a:schemeClr>
                </a:solidFill>
                <a:latin typeface="+mj-ea"/>
              </a:rPr>
              <a:t>水文过程集成研究”</a:t>
            </a:r>
            <a:r>
              <a:rPr lang="en-US" altLang="zh-CN" sz="1800" dirty="0">
                <a:solidFill>
                  <a:schemeClr val="accent1">
                    <a:lumMod val="10000"/>
                  </a:schemeClr>
                </a:solidFill>
                <a:latin typeface="+mj-ea"/>
              </a:rPr>
              <a:t>(</a:t>
            </a:r>
            <a:r>
              <a:rPr lang="zh-CN" altLang="en-US" sz="1800" dirty="0">
                <a:solidFill>
                  <a:schemeClr val="accent1">
                    <a:lumMod val="10000"/>
                  </a:schemeClr>
                </a:solidFill>
                <a:latin typeface="+mj-ea"/>
              </a:rPr>
              <a:t>批准号 </a:t>
            </a:r>
            <a:r>
              <a:rPr lang="en-US" altLang="zh-CN" sz="1800" dirty="0">
                <a:solidFill>
                  <a:schemeClr val="accent1">
                    <a:lumMod val="10000"/>
                  </a:schemeClr>
                </a:solidFill>
                <a:latin typeface="+mj-ea"/>
              </a:rPr>
              <a:t>91125019)</a:t>
            </a:r>
            <a:r>
              <a:rPr lang="zh-CN" altLang="en-US" sz="1800" dirty="0">
                <a:solidFill>
                  <a:schemeClr val="accent1">
                    <a:lumMod val="10000"/>
                  </a:schemeClr>
                </a:solidFill>
                <a:latin typeface="+mj-ea"/>
              </a:rPr>
              <a:t>申请书中，</a:t>
            </a:r>
            <a:r>
              <a:rPr lang="zh-CN" altLang="en-US" sz="1800" dirty="0">
                <a:solidFill>
                  <a:srgbClr val="FF0000"/>
                </a:solidFill>
                <a:latin typeface="+mj-ea"/>
              </a:rPr>
              <a:t>多名参与人员的身份信息与他们发表论文中标示的身份信息不符</a:t>
            </a:r>
            <a:r>
              <a:rPr lang="zh-CN" altLang="en-US" sz="1800" dirty="0">
                <a:solidFill>
                  <a:schemeClr val="accent1">
                    <a:lumMod val="10000"/>
                  </a:schemeClr>
                </a:solidFill>
                <a:latin typeface="+mj-ea"/>
              </a:rPr>
              <a:t>。</a:t>
            </a:r>
            <a:r>
              <a:rPr lang="zh-CN" altLang="en-US" sz="1800" dirty="0">
                <a:solidFill>
                  <a:schemeClr val="accent1">
                    <a:lumMod val="10000"/>
                  </a:schemeClr>
                </a:solidFill>
                <a:latin typeface="+mj-ea"/>
                <a:ea typeface="+mj-ea"/>
              </a:rPr>
              <a:t>经调查核实，徐中民</a:t>
            </a:r>
            <a:r>
              <a:rPr lang="en-US" altLang="zh-CN" sz="1800" dirty="0">
                <a:solidFill>
                  <a:schemeClr val="accent1">
                    <a:lumMod val="10000"/>
                  </a:schemeClr>
                </a:solidFill>
                <a:latin typeface="+mj-ea"/>
                <a:ea typeface="+mj-ea"/>
              </a:rPr>
              <a:t>2011</a:t>
            </a:r>
            <a:r>
              <a:rPr lang="zh-CN" altLang="en-US" sz="1800" dirty="0">
                <a:solidFill>
                  <a:schemeClr val="accent1">
                    <a:lumMod val="10000"/>
                  </a:schemeClr>
                </a:solidFill>
                <a:latin typeface="+mj-ea"/>
                <a:ea typeface="+mj-ea"/>
              </a:rPr>
              <a:t>年国家自然科学基金重大研究计划重点支持项目</a:t>
            </a:r>
            <a:r>
              <a:rPr lang="zh-CN" altLang="en-US" sz="1800" u="sng" dirty="0">
                <a:solidFill>
                  <a:schemeClr val="accent1">
                    <a:lumMod val="10000"/>
                  </a:schemeClr>
                </a:solidFill>
                <a:latin typeface="+mj-ea"/>
                <a:ea typeface="+mj-ea"/>
              </a:rPr>
              <a:t>第</a:t>
            </a:r>
            <a:r>
              <a:rPr lang="en-US" altLang="zh-CN" sz="1800" u="sng" dirty="0">
                <a:solidFill>
                  <a:schemeClr val="accent1">
                    <a:lumMod val="10000"/>
                  </a:schemeClr>
                </a:solidFill>
                <a:latin typeface="+mj-ea"/>
                <a:ea typeface="+mj-ea"/>
              </a:rPr>
              <a:t>4</a:t>
            </a:r>
            <a:r>
              <a:rPr lang="zh-CN" altLang="en-US" sz="1800" u="sng" dirty="0">
                <a:solidFill>
                  <a:schemeClr val="accent1">
                    <a:lumMod val="10000"/>
                  </a:schemeClr>
                </a:solidFill>
                <a:latin typeface="+mj-ea"/>
                <a:ea typeface="+mj-ea"/>
              </a:rPr>
              <a:t>至第</a:t>
            </a:r>
            <a:r>
              <a:rPr lang="en-US" altLang="zh-CN" sz="1800" u="sng" dirty="0">
                <a:solidFill>
                  <a:schemeClr val="accent1">
                    <a:lumMod val="10000"/>
                  </a:schemeClr>
                </a:solidFill>
                <a:latin typeface="+mj-ea"/>
                <a:ea typeface="+mj-ea"/>
              </a:rPr>
              <a:t>9</a:t>
            </a:r>
            <a:r>
              <a:rPr lang="zh-CN" altLang="en-US" sz="1800" u="sng" dirty="0">
                <a:solidFill>
                  <a:schemeClr val="accent1">
                    <a:lumMod val="10000"/>
                  </a:schemeClr>
                </a:solidFill>
                <a:latin typeface="+mj-ea"/>
                <a:ea typeface="+mj-ea"/>
              </a:rPr>
              <a:t>参与者共</a:t>
            </a:r>
            <a:r>
              <a:rPr lang="en-US" altLang="zh-CN" sz="1800" u="sng" dirty="0">
                <a:solidFill>
                  <a:schemeClr val="accent1">
                    <a:lumMod val="10000"/>
                  </a:schemeClr>
                </a:solidFill>
                <a:latin typeface="+mj-ea"/>
                <a:ea typeface="+mj-ea"/>
              </a:rPr>
              <a:t>6</a:t>
            </a:r>
            <a:r>
              <a:rPr lang="zh-CN" altLang="en-US" sz="1800" u="sng" dirty="0">
                <a:solidFill>
                  <a:schemeClr val="accent1">
                    <a:lumMod val="10000"/>
                  </a:schemeClr>
                </a:solidFill>
                <a:latin typeface="+mj-ea"/>
                <a:ea typeface="+mj-ea"/>
              </a:rPr>
              <a:t>人的职称均填写为助理研究员，但其中</a:t>
            </a:r>
            <a:r>
              <a:rPr lang="en-US" altLang="zh-CN" sz="1800" u="sng" dirty="0">
                <a:solidFill>
                  <a:schemeClr val="accent1">
                    <a:lumMod val="10000"/>
                  </a:schemeClr>
                </a:solidFill>
                <a:latin typeface="+mj-ea"/>
                <a:ea typeface="+mj-ea"/>
              </a:rPr>
              <a:t>5</a:t>
            </a:r>
            <a:r>
              <a:rPr lang="zh-CN" altLang="en-US" sz="1800" u="sng" dirty="0">
                <a:solidFill>
                  <a:schemeClr val="accent1">
                    <a:lumMod val="10000"/>
                  </a:schemeClr>
                </a:solidFill>
                <a:latin typeface="+mj-ea"/>
                <a:ea typeface="+mj-ea"/>
              </a:rPr>
              <a:t>人在项目申请时</a:t>
            </a:r>
            <a:r>
              <a:rPr lang="en-US" altLang="zh-CN" sz="1800" u="sng" dirty="0">
                <a:solidFill>
                  <a:schemeClr val="accent1">
                    <a:lumMod val="10000"/>
                  </a:schemeClr>
                </a:solidFill>
                <a:latin typeface="+mj-ea"/>
                <a:ea typeface="+mj-ea"/>
              </a:rPr>
              <a:t>(2011</a:t>
            </a:r>
            <a:r>
              <a:rPr lang="zh-CN" altLang="en-US" sz="1800" u="sng" dirty="0">
                <a:solidFill>
                  <a:schemeClr val="accent1">
                    <a:lumMod val="10000"/>
                  </a:schemeClr>
                </a:solidFill>
                <a:latin typeface="+mj-ea"/>
                <a:ea typeface="+mj-ea"/>
              </a:rPr>
              <a:t>年</a:t>
            </a:r>
            <a:r>
              <a:rPr lang="en-US" altLang="zh-CN" sz="1800" u="sng" dirty="0">
                <a:solidFill>
                  <a:schemeClr val="accent1">
                    <a:lumMod val="10000"/>
                  </a:schemeClr>
                </a:solidFill>
                <a:latin typeface="+mj-ea"/>
                <a:ea typeface="+mj-ea"/>
              </a:rPr>
              <a:t>3</a:t>
            </a:r>
            <a:r>
              <a:rPr lang="zh-CN" altLang="en-US" sz="1800" u="sng" dirty="0">
                <a:solidFill>
                  <a:schemeClr val="accent1">
                    <a:lumMod val="10000"/>
                  </a:schemeClr>
                </a:solidFill>
                <a:latin typeface="+mj-ea"/>
                <a:ea typeface="+mj-ea"/>
              </a:rPr>
              <a:t>月</a:t>
            </a:r>
            <a:r>
              <a:rPr lang="en-US" altLang="zh-CN" sz="1800" u="sng" dirty="0">
                <a:solidFill>
                  <a:schemeClr val="accent1">
                    <a:lumMod val="10000"/>
                  </a:schemeClr>
                </a:solidFill>
                <a:latin typeface="+mj-ea"/>
                <a:ea typeface="+mj-ea"/>
              </a:rPr>
              <a:t>)</a:t>
            </a:r>
            <a:r>
              <a:rPr lang="zh-CN" altLang="en-US" sz="1800" u="sng" dirty="0">
                <a:solidFill>
                  <a:schemeClr val="accent1">
                    <a:lumMod val="10000"/>
                  </a:schemeClr>
                </a:solidFill>
                <a:latin typeface="+mj-ea"/>
                <a:ea typeface="+mj-ea"/>
              </a:rPr>
              <a:t>是徐中民指导的在读硕士、博士研究生，另</a:t>
            </a:r>
            <a:r>
              <a:rPr lang="en-US" altLang="zh-CN" sz="1800" u="sng" dirty="0">
                <a:solidFill>
                  <a:schemeClr val="accent1">
                    <a:lumMod val="10000"/>
                  </a:schemeClr>
                </a:solidFill>
                <a:latin typeface="+mj-ea"/>
                <a:ea typeface="+mj-ea"/>
              </a:rPr>
              <a:t>1</a:t>
            </a:r>
            <a:r>
              <a:rPr lang="zh-CN" altLang="en-US" sz="1800" u="sng" dirty="0">
                <a:solidFill>
                  <a:schemeClr val="accent1">
                    <a:lumMod val="10000"/>
                  </a:schemeClr>
                </a:solidFill>
                <a:latin typeface="+mj-ea"/>
                <a:ea typeface="+mj-ea"/>
              </a:rPr>
              <a:t>人是徐中民项目组临聘人员，无职称。</a:t>
            </a:r>
            <a:r>
              <a:rPr lang="zh-CN" altLang="en-US" sz="1800" dirty="0">
                <a:solidFill>
                  <a:schemeClr val="accent1">
                    <a:lumMod val="10000"/>
                  </a:schemeClr>
                </a:solidFill>
                <a:latin typeface="+mj-ea"/>
                <a:ea typeface="+mj-ea"/>
              </a:rPr>
              <a:t>徐中民在其项目申请书中提供了大量的虚假信息。</a:t>
            </a:r>
            <a:r>
              <a:rPr lang="en-US" altLang="zh-CN" sz="1800" dirty="0">
                <a:solidFill>
                  <a:schemeClr val="accent1">
                    <a:lumMod val="10000"/>
                  </a:schemeClr>
                </a:solidFill>
                <a:latin typeface="+mj-ea"/>
                <a:ea typeface="+mj-ea"/>
              </a:rPr>
              <a:t>2020</a:t>
            </a:r>
            <a:r>
              <a:rPr lang="zh-CN" altLang="en-US" sz="1800" dirty="0">
                <a:solidFill>
                  <a:schemeClr val="accent1">
                    <a:lumMod val="10000"/>
                  </a:schemeClr>
                </a:solidFill>
                <a:latin typeface="+mj-ea"/>
                <a:ea typeface="+mj-ea"/>
              </a:rPr>
              <a:t>年</a:t>
            </a:r>
            <a:r>
              <a:rPr lang="en-US" altLang="zh-CN" sz="1800" dirty="0">
                <a:solidFill>
                  <a:schemeClr val="accent1">
                    <a:lumMod val="10000"/>
                  </a:schemeClr>
                </a:solidFill>
                <a:latin typeface="+mj-ea"/>
                <a:ea typeface="+mj-ea"/>
              </a:rPr>
              <a:t>9</a:t>
            </a:r>
            <a:r>
              <a:rPr lang="zh-CN" altLang="en-US" sz="1800" dirty="0">
                <a:solidFill>
                  <a:schemeClr val="accent1">
                    <a:lumMod val="10000"/>
                  </a:schemeClr>
                </a:solidFill>
                <a:latin typeface="+mj-ea"/>
                <a:ea typeface="+mj-ea"/>
              </a:rPr>
              <a:t>月</a:t>
            </a:r>
            <a:r>
              <a:rPr lang="en-US" altLang="zh-CN" sz="1800" dirty="0">
                <a:solidFill>
                  <a:schemeClr val="accent1">
                    <a:lumMod val="10000"/>
                  </a:schemeClr>
                </a:solidFill>
                <a:latin typeface="+mj-ea"/>
                <a:ea typeface="+mj-ea"/>
              </a:rPr>
              <a:t>17</a:t>
            </a:r>
            <a:r>
              <a:rPr lang="zh-CN" altLang="en-US" sz="1800" dirty="0">
                <a:solidFill>
                  <a:schemeClr val="accent1">
                    <a:lumMod val="10000"/>
                  </a:schemeClr>
                </a:solidFill>
                <a:latin typeface="+mj-ea"/>
                <a:ea typeface="+mj-ea"/>
              </a:rPr>
              <a:t>日，经监督委员会五届六次全体委员会议审议，自然科学基金委</a:t>
            </a:r>
            <a:r>
              <a:rPr lang="en-US" altLang="zh-CN" sz="1800" dirty="0">
                <a:solidFill>
                  <a:schemeClr val="accent1">
                    <a:lumMod val="10000"/>
                  </a:schemeClr>
                </a:solidFill>
                <a:latin typeface="+mj-ea"/>
                <a:ea typeface="+mj-ea"/>
              </a:rPr>
              <a:t>2020</a:t>
            </a:r>
            <a:r>
              <a:rPr lang="zh-CN" altLang="en-US" sz="1800" dirty="0">
                <a:solidFill>
                  <a:schemeClr val="accent1">
                    <a:lumMod val="10000"/>
                  </a:schemeClr>
                </a:solidFill>
                <a:latin typeface="+mj-ea"/>
                <a:ea typeface="+mj-ea"/>
              </a:rPr>
              <a:t>年第</a:t>
            </a:r>
            <a:r>
              <a:rPr lang="en-US" altLang="zh-CN" sz="1800" dirty="0">
                <a:solidFill>
                  <a:schemeClr val="accent1">
                    <a:lumMod val="10000"/>
                  </a:schemeClr>
                </a:solidFill>
                <a:latin typeface="+mj-ea"/>
                <a:ea typeface="+mj-ea"/>
              </a:rPr>
              <a:t>15</a:t>
            </a:r>
            <a:r>
              <a:rPr lang="zh-CN" altLang="en-US" sz="1800" dirty="0">
                <a:solidFill>
                  <a:schemeClr val="accent1">
                    <a:lumMod val="10000"/>
                  </a:schemeClr>
                </a:solidFill>
                <a:latin typeface="+mj-ea"/>
                <a:ea typeface="+mj-ea"/>
              </a:rPr>
              <a:t>次委务会议决定，撤销徐中民</a:t>
            </a:r>
            <a:r>
              <a:rPr lang="en-US" altLang="zh-CN" sz="1800" dirty="0">
                <a:solidFill>
                  <a:schemeClr val="accent1">
                    <a:lumMod val="10000"/>
                  </a:schemeClr>
                </a:solidFill>
                <a:latin typeface="+mj-ea"/>
                <a:ea typeface="+mj-ea"/>
              </a:rPr>
              <a:t>2011</a:t>
            </a:r>
            <a:r>
              <a:rPr lang="zh-CN" altLang="en-US" sz="1800" dirty="0">
                <a:solidFill>
                  <a:schemeClr val="accent1">
                    <a:lumMod val="10000"/>
                  </a:schemeClr>
                </a:solidFill>
                <a:latin typeface="+mj-ea"/>
                <a:ea typeface="+mj-ea"/>
              </a:rPr>
              <a:t>年获资助基金重大研究计划重点支持项目“黑河流域生态</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水文过程集成研究”，追回已拨资金，取消徐中民国家自然科学基金项目申请资格</a:t>
            </a:r>
            <a:r>
              <a:rPr lang="en-US" altLang="zh-CN" sz="1800" dirty="0">
                <a:solidFill>
                  <a:schemeClr val="accent1">
                    <a:lumMod val="10000"/>
                  </a:schemeClr>
                </a:solidFill>
                <a:latin typeface="+mj-ea"/>
                <a:ea typeface="+mj-ea"/>
              </a:rPr>
              <a:t>2</a:t>
            </a:r>
            <a:r>
              <a:rPr lang="zh-CN" altLang="en-US" sz="1800" dirty="0">
                <a:solidFill>
                  <a:schemeClr val="accent1">
                    <a:lumMod val="10000"/>
                  </a:schemeClr>
                </a:solidFill>
                <a:latin typeface="+mj-ea"/>
                <a:ea typeface="+mj-ea"/>
              </a:rPr>
              <a:t>年</a:t>
            </a:r>
            <a:r>
              <a:rPr lang="en-US" altLang="zh-CN" sz="1800" dirty="0">
                <a:solidFill>
                  <a:schemeClr val="accent1">
                    <a:lumMod val="10000"/>
                  </a:schemeClr>
                </a:solidFill>
                <a:latin typeface="+mj-ea"/>
                <a:ea typeface="+mj-ea"/>
              </a:rPr>
              <a:t>(2020</a:t>
            </a:r>
            <a:r>
              <a:rPr lang="zh-CN" altLang="en-US" sz="1800" dirty="0">
                <a:solidFill>
                  <a:schemeClr val="accent1">
                    <a:lumMod val="10000"/>
                  </a:schemeClr>
                </a:solidFill>
                <a:latin typeface="+mj-ea"/>
                <a:ea typeface="+mj-ea"/>
              </a:rPr>
              <a:t>年</a:t>
            </a:r>
            <a:r>
              <a:rPr lang="en-US" altLang="zh-CN" sz="1800" dirty="0">
                <a:solidFill>
                  <a:schemeClr val="accent1">
                    <a:lumMod val="10000"/>
                  </a:schemeClr>
                </a:solidFill>
                <a:latin typeface="+mj-ea"/>
                <a:ea typeface="+mj-ea"/>
              </a:rPr>
              <a:t>7</a:t>
            </a:r>
            <a:r>
              <a:rPr lang="zh-CN" altLang="en-US" sz="1800" dirty="0">
                <a:solidFill>
                  <a:schemeClr val="accent1">
                    <a:lumMod val="10000"/>
                  </a:schemeClr>
                </a:solidFill>
                <a:latin typeface="+mj-ea"/>
                <a:ea typeface="+mj-ea"/>
              </a:rPr>
              <a:t>月</a:t>
            </a:r>
            <a:r>
              <a:rPr lang="en-US" altLang="zh-CN" sz="1800" dirty="0">
                <a:solidFill>
                  <a:schemeClr val="accent1">
                    <a:lumMod val="10000"/>
                  </a:schemeClr>
                </a:solidFill>
                <a:latin typeface="+mj-ea"/>
                <a:ea typeface="+mj-ea"/>
              </a:rPr>
              <a:t>7</a:t>
            </a:r>
            <a:r>
              <a:rPr lang="zh-CN" altLang="en-US" sz="1800" dirty="0">
                <a:solidFill>
                  <a:schemeClr val="accent1">
                    <a:lumMod val="10000"/>
                  </a:schemeClr>
                </a:solidFill>
                <a:latin typeface="+mj-ea"/>
                <a:ea typeface="+mj-ea"/>
              </a:rPr>
              <a:t>日至</a:t>
            </a:r>
            <a:r>
              <a:rPr lang="en-US" altLang="zh-CN" sz="1800" dirty="0">
                <a:solidFill>
                  <a:schemeClr val="accent1">
                    <a:lumMod val="10000"/>
                  </a:schemeClr>
                </a:solidFill>
                <a:latin typeface="+mj-ea"/>
                <a:ea typeface="+mj-ea"/>
              </a:rPr>
              <a:t>2022</a:t>
            </a:r>
            <a:r>
              <a:rPr lang="zh-CN" altLang="en-US" sz="1800" dirty="0">
                <a:solidFill>
                  <a:schemeClr val="accent1">
                    <a:lumMod val="10000"/>
                  </a:schemeClr>
                </a:solidFill>
                <a:latin typeface="+mj-ea"/>
                <a:ea typeface="+mj-ea"/>
              </a:rPr>
              <a:t>年</a:t>
            </a:r>
            <a:r>
              <a:rPr lang="en-US" altLang="zh-CN" sz="1800" dirty="0">
                <a:solidFill>
                  <a:schemeClr val="accent1">
                    <a:lumMod val="10000"/>
                  </a:schemeClr>
                </a:solidFill>
                <a:latin typeface="+mj-ea"/>
                <a:ea typeface="+mj-ea"/>
              </a:rPr>
              <a:t>7</a:t>
            </a:r>
            <a:r>
              <a:rPr lang="zh-CN" altLang="en-US" sz="1800" dirty="0">
                <a:solidFill>
                  <a:schemeClr val="accent1">
                    <a:lumMod val="10000"/>
                  </a:schemeClr>
                </a:solidFill>
                <a:latin typeface="+mj-ea"/>
                <a:ea typeface="+mj-ea"/>
              </a:rPr>
              <a:t>月</a:t>
            </a:r>
            <a:r>
              <a:rPr lang="en-US" altLang="zh-CN" sz="1800" dirty="0">
                <a:solidFill>
                  <a:schemeClr val="accent1">
                    <a:lumMod val="10000"/>
                  </a:schemeClr>
                </a:solidFill>
                <a:latin typeface="+mj-ea"/>
                <a:ea typeface="+mj-ea"/>
              </a:rPr>
              <a:t>6</a:t>
            </a:r>
            <a:r>
              <a:rPr lang="zh-CN" altLang="en-US" sz="1800" dirty="0">
                <a:solidFill>
                  <a:schemeClr val="accent1">
                    <a:lumMod val="10000"/>
                  </a:schemeClr>
                </a:solidFill>
                <a:latin typeface="+mj-ea"/>
                <a:ea typeface="+mj-ea"/>
              </a:rPr>
              <a:t>日</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，给予徐中民通报批评。</a:t>
            </a:r>
            <a:endParaRPr lang="zh-CN" altLang="en-US" sz="2000" dirty="0"/>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—4.</a:t>
            </a:r>
            <a:r>
              <a:rPr lang="zh-CN" altLang="en-US" sz="2000" b="1" kern="0" cap="all" dirty="0">
                <a:ln w="0">
                  <a:noFill/>
                </a:ln>
                <a:solidFill>
                  <a:schemeClr val="accent2"/>
                </a:solidFill>
                <a:latin typeface="微软雅黑" panose="020B0503020204020204" pitchFamily="34" charset="-122"/>
              </a:rPr>
              <a:t>提供虚假信息</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50702" y="837506"/>
            <a:ext cx="7939667" cy="4399915"/>
          </a:xfrm>
          <a:prstGeom prst="rect">
            <a:avLst/>
          </a:prstGeom>
          <a:noFill/>
        </p:spPr>
        <p:txBody>
          <a:bodyPr wrap="square">
            <a:spAutoFit/>
          </a:bodyPr>
          <a:lstStyle/>
          <a:p>
            <a:pPr algn="l">
              <a:buClrTx/>
              <a:buSzTx/>
              <a:buFontTx/>
            </a:pPr>
            <a:r>
              <a:rPr lang="zh-CN" altLang="en-US" sz="2000" b="1" u="sng" dirty="0">
                <a:solidFill>
                  <a:schemeClr val="accent1">
                    <a:lumMod val="10000"/>
                  </a:schemeClr>
                </a:solidFill>
                <a:latin typeface="+mj-ea"/>
                <a:ea typeface="+mj-ea"/>
              </a:rPr>
              <a:t>5.</a:t>
            </a:r>
            <a:r>
              <a:rPr lang="zh-CN" altLang="en-US" sz="2000" b="1" u="sng" dirty="0">
                <a:solidFill>
                  <a:schemeClr val="accent1">
                    <a:lumMod val="10000"/>
                  </a:schemeClr>
                </a:solidFill>
                <a:latin typeface="+mj-ea"/>
                <a:ea typeface="+mj-ea"/>
                <a:sym typeface="+mn-ea"/>
              </a:rPr>
              <a:t>以弄虚作假方式获得</a:t>
            </a:r>
            <a:r>
              <a:rPr lang="zh-CN" altLang="en-US" sz="2000" b="1" u="sng" dirty="0">
                <a:solidFill>
                  <a:srgbClr val="C00000"/>
                </a:solidFill>
                <a:latin typeface="+mj-ea"/>
                <a:ea typeface="+mj-ea"/>
                <a:sym typeface="+mn-ea"/>
              </a:rPr>
              <a:t>科技伦理审查批准</a:t>
            </a:r>
            <a:r>
              <a:rPr lang="zh-CN" altLang="en-US" sz="2000" b="1" u="sng" dirty="0">
                <a:solidFill>
                  <a:schemeClr val="accent1">
                    <a:lumMod val="10000"/>
                  </a:schemeClr>
                </a:solidFill>
                <a:latin typeface="+mj-ea"/>
                <a:ea typeface="+mj-ea"/>
                <a:sym typeface="+mn-ea"/>
              </a:rPr>
              <a:t>，或伪造、篡改</a:t>
            </a:r>
            <a:r>
              <a:rPr lang="zh-CN" altLang="en-US" sz="2000" b="1" u="sng" dirty="0">
                <a:solidFill>
                  <a:srgbClr val="C00000"/>
                </a:solidFill>
                <a:latin typeface="+mj-ea"/>
                <a:ea typeface="+mj-ea"/>
                <a:sym typeface="+mn-ea"/>
              </a:rPr>
              <a:t>科技伦理审查批准文件</a:t>
            </a:r>
            <a:r>
              <a:rPr lang="zh-CN" altLang="en-US" sz="2000" b="1" u="sng" dirty="0">
                <a:solidFill>
                  <a:schemeClr val="accent1">
                    <a:lumMod val="10000"/>
                  </a:schemeClr>
                </a:solidFill>
                <a:latin typeface="+mj-ea"/>
                <a:ea typeface="+mj-ea"/>
                <a:sym typeface="+mn-ea"/>
              </a:rPr>
              <a:t>等</a:t>
            </a:r>
            <a:endParaRPr lang="zh-CN" altLang="en-US" sz="2000" b="1" u="sng" dirty="0">
              <a:solidFill>
                <a:schemeClr val="accent1">
                  <a:lumMod val="10000"/>
                </a:schemeClr>
              </a:solidFill>
              <a:latin typeface="+mj-ea"/>
              <a:ea typeface="+mj-ea"/>
            </a:endParaRPr>
          </a:p>
          <a:p>
            <a:pPr indent="457200"/>
            <a:r>
              <a:rPr kumimoji="1" lang="zh-CN" altLang="en-US" sz="2000" dirty="0">
                <a:solidFill>
                  <a:schemeClr val="accent1">
                    <a:lumMod val="10000"/>
                  </a:schemeClr>
                </a:solidFill>
              </a:rPr>
              <a:t>科学研究对象的保护是科研伦理的主要关注点之一。随着人类文明的进步，人民的道德标准也在不断提升，尊重生命日益成为普遍性的共识。而在研究过程中，也应当更加人道和公正地对待人类受试者和实验动物，是使其权力和利益得到充分的尊重与保障。</a:t>
            </a:r>
            <a:endParaRPr kumimoji="1" lang="zh-CN" altLang="en-US" sz="2000" dirty="0">
              <a:solidFill>
                <a:schemeClr val="accent1">
                  <a:lumMod val="10000"/>
                </a:schemeClr>
              </a:solidFill>
            </a:endParaRPr>
          </a:p>
          <a:p>
            <a:pPr indent="457200"/>
            <a:r>
              <a:rPr lang="zh-CN" altLang="en-US" sz="2000" dirty="0"/>
              <a:t>（一）保护人类受试者</a:t>
            </a:r>
            <a:endParaRPr lang="en-US" altLang="zh-CN" sz="2000" dirty="0"/>
          </a:p>
          <a:p>
            <a:pPr indent="457200"/>
            <a:r>
              <a:rPr lang="en-US" altLang="zh-CN" sz="2000" dirty="0">
                <a:solidFill>
                  <a:schemeClr val="accent1">
                    <a:lumMod val="10000"/>
                  </a:schemeClr>
                </a:solidFill>
              </a:rPr>
              <a:t>1.</a:t>
            </a:r>
            <a:r>
              <a:rPr lang="zh-CN" altLang="en-US" sz="2000" dirty="0">
                <a:solidFill>
                  <a:schemeClr val="accent1">
                    <a:lumMod val="10000"/>
                  </a:schemeClr>
                </a:solidFill>
              </a:rPr>
              <a:t>知情同意原则</a:t>
            </a:r>
            <a:endParaRPr lang="en-US" altLang="zh-CN" sz="2000" dirty="0">
              <a:solidFill>
                <a:schemeClr val="accent1">
                  <a:lumMod val="10000"/>
                </a:schemeClr>
              </a:solidFill>
            </a:endParaRPr>
          </a:p>
          <a:p>
            <a:pPr indent="457200"/>
            <a:r>
              <a:rPr lang="zh-CN" altLang="en-US" sz="2000" dirty="0">
                <a:solidFill>
                  <a:schemeClr val="accent1">
                    <a:lumMod val="10000"/>
                  </a:schemeClr>
                </a:solidFill>
              </a:rPr>
              <a:t>知情同意原则是指在进行涉及人的研究时，必须由受试者知情并自愿的伦理原则。它要求研究者向受试者或患者提供有关试验或诊治的目的、性质、程序、可能的益处和风险，以区其他可选择方案等方面的充分信息，使他们及其他直接利益相关者能够在适当理解这些信息的基础上自主做出理性的选择并以相应的方式表达其接受或拒绝的意愿与承诺。</a:t>
            </a:r>
            <a:endParaRPr lang="zh-CN" altLang="en-US" sz="20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—5.</a:t>
            </a:r>
            <a:r>
              <a:rPr lang="zh-CN" altLang="en-US" sz="2000" b="1" kern="0" cap="all" dirty="0">
                <a:ln w="0">
                  <a:noFill/>
                </a:ln>
                <a:solidFill>
                  <a:schemeClr val="accent2"/>
                </a:solidFill>
                <a:latin typeface="微软雅黑" panose="020B0503020204020204" pitchFamily="34" charset="-122"/>
              </a:rPr>
              <a:t>科研伦理</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84939" y="923191"/>
            <a:ext cx="7572534" cy="3723005"/>
          </a:xfrm>
          <a:prstGeom prst="rect">
            <a:avLst/>
          </a:prstGeom>
          <a:noFill/>
        </p:spPr>
        <p:txBody>
          <a:bodyPr wrap="square">
            <a:spAutoFit/>
          </a:bodyPr>
          <a:lstStyle/>
          <a:p>
            <a:r>
              <a:rPr lang="en-US" altLang="zh-CN" sz="1800" dirty="0">
                <a:solidFill>
                  <a:schemeClr val="accent1">
                    <a:lumMod val="10000"/>
                  </a:schemeClr>
                </a:solidFill>
              </a:rPr>
              <a:t>2.《</a:t>
            </a:r>
            <a:r>
              <a:rPr lang="zh-CN" altLang="en-US" sz="1800" dirty="0">
                <a:solidFill>
                  <a:schemeClr val="accent1">
                    <a:lumMod val="10000"/>
                  </a:schemeClr>
                </a:solidFill>
              </a:rPr>
              <a:t>贝尔蒙报告</a:t>
            </a:r>
            <a:r>
              <a:rPr lang="en-US" altLang="zh-CN" sz="1800" dirty="0">
                <a:solidFill>
                  <a:schemeClr val="accent1">
                    <a:lumMod val="10000"/>
                  </a:schemeClr>
                </a:solidFill>
              </a:rPr>
              <a:t>》</a:t>
            </a:r>
            <a:r>
              <a:rPr lang="zh-CN" altLang="en-US" sz="1800" dirty="0">
                <a:solidFill>
                  <a:schemeClr val="accent1">
                    <a:lumMod val="10000"/>
                  </a:schemeClr>
                </a:solidFill>
              </a:rPr>
              <a:t>的基本伦理原则</a:t>
            </a:r>
            <a:endParaRPr lang="en-US" altLang="zh-CN" sz="1800" dirty="0">
              <a:solidFill>
                <a:schemeClr val="accent1">
                  <a:lumMod val="10000"/>
                </a:schemeClr>
              </a:solidFill>
            </a:endParaRPr>
          </a:p>
          <a:p>
            <a:r>
              <a:rPr lang="zh-CN" altLang="en-US" sz="1800" dirty="0">
                <a:solidFill>
                  <a:schemeClr val="accent1">
                    <a:lumMod val="10000"/>
                  </a:schemeClr>
                </a:solidFill>
              </a:rPr>
              <a:t>（</a:t>
            </a:r>
            <a:r>
              <a:rPr lang="en-US" altLang="zh-CN" sz="1800" dirty="0">
                <a:solidFill>
                  <a:schemeClr val="accent1">
                    <a:lumMod val="10000"/>
                  </a:schemeClr>
                </a:solidFill>
              </a:rPr>
              <a:t>1</a:t>
            </a:r>
            <a:r>
              <a:rPr lang="zh-CN" altLang="en-US" sz="1800" dirty="0">
                <a:solidFill>
                  <a:schemeClr val="accent1">
                    <a:lumMod val="10000"/>
                  </a:schemeClr>
                </a:solidFill>
              </a:rPr>
              <a:t>）</a:t>
            </a:r>
            <a:r>
              <a:rPr lang="zh-CN" altLang="en-US" sz="1800" dirty="0">
                <a:solidFill>
                  <a:srgbClr val="FF0000"/>
                </a:solidFill>
              </a:rPr>
              <a:t>尊重人</a:t>
            </a:r>
            <a:r>
              <a:rPr lang="zh-CN" altLang="en-US" sz="1800" dirty="0">
                <a:solidFill>
                  <a:schemeClr val="accent1">
                    <a:lumMod val="10000"/>
                  </a:schemeClr>
                </a:solidFill>
              </a:rPr>
              <a:t>（</a:t>
            </a:r>
            <a:r>
              <a:rPr lang="en-GB" altLang="zh-CN" sz="1800" dirty="0">
                <a:solidFill>
                  <a:schemeClr val="accent1">
                    <a:lumMod val="10000"/>
                  </a:schemeClr>
                </a:solidFill>
              </a:rPr>
              <a:t>Respect for Persons</a:t>
            </a:r>
            <a:r>
              <a:rPr lang="zh-CN" altLang="en-GB" sz="1800" dirty="0">
                <a:solidFill>
                  <a:schemeClr val="accent1">
                    <a:lumMod val="10000"/>
                  </a:schemeClr>
                </a:solidFill>
              </a:rPr>
              <a:t>）。</a:t>
            </a:r>
            <a:r>
              <a:rPr lang="zh-CN" altLang="en-US" sz="1800" dirty="0">
                <a:solidFill>
                  <a:schemeClr val="accent1">
                    <a:lumMod val="10000"/>
                  </a:schemeClr>
                </a:solidFill>
              </a:rPr>
              <a:t>尊重人至少包括两个伦理要求，一是对每个人应作为自主的行动者对待；另一个是自主性降低的人理应得到保护。</a:t>
            </a:r>
            <a:endParaRPr lang="zh-CN" altLang="en-US" sz="1800" dirty="0">
              <a:solidFill>
                <a:schemeClr val="accent1">
                  <a:lumMod val="10000"/>
                </a:schemeClr>
              </a:solidFill>
            </a:endParaRPr>
          </a:p>
          <a:p>
            <a:r>
              <a:rPr lang="zh-CN" altLang="en-US" sz="1800" dirty="0">
                <a:solidFill>
                  <a:schemeClr val="accent1">
                    <a:lumMod val="10000"/>
                  </a:schemeClr>
                </a:solidFill>
              </a:rPr>
              <a:t>（</a:t>
            </a:r>
            <a:r>
              <a:rPr lang="en-US" altLang="zh-CN" sz="1800" dirty="0">
                <a:solidFill>
                  <a:schemeClr val="accent1">
                    <a:lumMod val="10000"/>
                  </a:schemeClr>
                </a:solidFill>
              </a:rPr>
              <a:t>2</a:t>
            </a:r>
            <a:r>
              <a:rPr lang="zh-CN" altLang="en-US" sz="1800" dirty="0">
                <a:solidFill>
                  <a:schemeClr val="accent1">
                    <a:lumMod val="10000"/>
                  </a:schemeClr>
                </a:solidFill>
              </a:rPr>
              <a:t>）</a:t>
            </a:r>
            <a:r>
              <a:rPr lang="zh-CN" altLang="en-US" sz="1800" dirty="0">
                <a:solidFill>
                  <a:srgbClr val="FF0000"/>
                </a:solidFill>
              </a:rPr>
              <a:t>有利</a:t>
            </a:r>
            <a:r>
              <a:rPr lang="zh-CN" altLang="en-US" sz="1800" dirty="0">
                <a:solidFill>
                  <a:schemeClr val="accent1">
                    <a:lumMod val="10000"/>
                  </a:schemeClr>
                </a:solidFill>
              </a:rPr>
              <a:t>（</a:t>
            </a:r>
            <a:r>
              <a:rPr lang="en-GB" altLang="zh-CN" sz="1800" dirty="0">
                <a:solidFill>
                  <a:schemeClr val="accent1">
                    <a:lumMod val="10000"/>
                  </a:schemeClr>
                </a:solidFill>
              </a:rPr>
              <a:t>Beneficence</a:t>
            </a:r>
            <a:r>
              <a:rPr lang="zh-CN" altLang="en-GB" sz="1800" dirty="0">
                <a:solidFill>
                  <a:schemeClr val="accent1">
                    <a:lumMod val="10000"/>
                  </a:schemeClr>
                </a:solidFill>
              </a:rPr>
              <a:t>）。</a:t>
            </a:r>
            <a:r>
              <a:rPr lang="zh-CN" altLang="en-US" sz="1800" dirty="0">
                <a:solidFill>
                  <a:schemeClr val="accent1">
                    <a:lumMod val="10000"/>
                  </a:schemeClr>
                </a:solidFill>
              </a:rPr>
              <a:t>必须以合乎伦理的方式对待人，不仅尊重他们的决定，保护他们不受伤害，而且要努力保证他们的安康。有利行动有两条互补的规则：一是不伤害原则；二是使可能的收益最大化和使可能的伤害最小化。</a:t>
            </a:r>
            <a:endParaRPr lang="zh-CN" altLang="en-US" sz="1800" dirty="0">
              <a:solidFill>
                <a:schemeClr val="accent1">
                  <a:lumMod val="10000"/>
                </a:schemeClr>
              </a:solidFill>
            </a:endParaRPr>
          </a:p>
          <a:p>
            <a:r>
              <a:rPr lang="zh-CN" altLang="en-US" sz="1800" dirty="0">
                <a:solidFill>
                  <a:schemeClr val="accent1">
                    <a:lumMod val="10000"/>
                  </a:schemeClr>
                </a:solidFill>
              </a:rPr>
              <a:t>（</a:t>
            </a:r>
            <a:r>
              <a:rPr lang="en-US" altLang="zh-CN" sz="1800" dirty="0">
                <a:solidFill>
                  <a:schemeClr val="accent1">
                    <a:lumMod val="10000"/>
                  </a:schemeClr>
                </a:solidFill>
              </a:rPr>
              <a:t>3</a:t>
            </a:r>
            <a:r>
              <a:rPr lang="zh-CN" altLang="en-US" sz="1800" dirty="0">
                <a:solidFill>
                  <a:schemeClr val="accent1">
                    <a:lumMod val="10000"/>
                  </a:schemeClr>
                </a:solidFill>
              </a:rPr>
              <a:t>）</a:t>
            </a:r>
            <a:r>
              <a:rPr lang="zh-CN" altLang="en-US" sz="1800" dirty="0">
                <a:solidFill>
                  <a:srgbClr val="FF0000"/>
                </a:solidFill>
              </a:rPr>
              <a:t>公正</a:t>
            </a:r>
            <a:r>
              <a:rPr lang="zh-CN" altLang="en-US" sz="1800" dirty="0">
                <a:solidFill>
                  <a:schemeClr val="accent1">
                    <a:lumMod val="10000"/>
                  </a:schemeClr>
                </a:solidFill>
              </a:rPr>
              <a:t>（</a:t>
            </a:r>
            <a:r>
              <a:rPr lang="en-GB" altLang="zh-CN" sz="1800" dirty="0">
                <a:solidFill>
                  <a:schemeClr val="accent1">
                    <a:lumMod val="10000"/>
                  </a:schemeClr>
                </a:solidFill>
              </a:rPr>
              <a:t>Justice</a:t>
            </a:r>
            <a:r>
              <a:rPr lang="zh-CN" altLang="en-GB" sz="1800" dirty="0">
                <a:solidFill>
                  <a:schemeClr val="accent1">
                    <a:lumMod val="10000"/>
                  </a:schemeClr>
                </a:solidFill>
              </a:rPr>
              <a:t>）。</a:t>
            </a:r>
            <a:r>
              <a:rPr lang="zh-CN" altLang="en-US" sz="1800" dirty="0">
                <a:solidFill>
                  <a:schemeClr val="accent1">
                    <a:lumMod val="10000"/>
                  </a:schemeClr>
                </a:solidFill>
              </a:rPr>
              <a:t>人体研究的公正问题是谁应该从研究中受益，谁应该担当研究的负担？当一个人理应从研究中受益却没有充分理由而被拒绝，或者当负担不正当地强加在一个人身上时，就发生了不公正，这就需要得到避免。</a:t>
            </a:r>
            <a:endParaRPr lang="zh-CN" altLang="en-US" sz="1800" dirty="0">
              <a:solidFill>
                <a:schemeClr val="accent1">
                  <a:lumMod val="10000"/>
                </a:schemeClr>
              </a:solidFill>
            </a:endParaRPr>
          </a:p>
          <a:p>
            <a:endParaRPr lang="zh-CN" altLang="en-US" sz="2000" dirty="0"/>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—5.</a:t>
            </a:r>
            <a:r>
              <a:rPr lang="zh-CN" altLang="en-US" sz="2000" b="1" kern="0" cap="all" dirty="0">
                <a:ln w="0">
                  <a:noFill/>
                </a:ln>
                <a:solidFill>
                  <a:schemeClr val="accent2"/>
                </a:solidFill>
                <a:latin typeface="微软雅黑" panose="020B0503020204020204" pitchFamily="34" charset="-122"/>
              </a:rPr>
              <a:t>科研伦理</a:t>
            </a:r>
            <a:endParaRPr lang="zh-CN" altLang="zh-CN"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1113183" y="1844703"/>
            <a:ext cx="184731" cy="292388"/>
          </a:xfrm>
          <a:prstGeom prst="rect">
            <a:avLst/>
          </a:prstGeom>
          <a:noFill/>
        </p:spPr>
        <p:txBody>
          <a:bodyPr wrap="none" rtlCol="0">
            <a:spAutoFit/>
          </a:bodyPr>
          <a:lstStyle/>
          <a:p>
            <a:endParaRPr kumimoji="1" lang="zh-CN" alt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9151" y="1106936"/>
            <a:ext cx="7484110" cy="3046095"/>
          </a:xfrm>
          <a:prstGeom prst="rect">
            <a:avLst/>
          </a:prstGeom>
          <a:noFill/>
        </p:spPr>
        <p:txBody>
          <a:bodyPr wrap="square">
            <a:spAutoFit/>
          </a:bodyPr>
          <a:lstStyle/>
          <a:p>
            <a:pPr indent="457200"/>
            <a:r>
              <a:rPr lang="en-US" altLang="zh-CN" sz="2400" kern="0" cap="all" dirty="0">
                <a:ln w="0">
                  <a:noFill/>
                </a:ln>
                <a:solidFill>
                  <a:schemeClr val="accent1">
                    <a:lumMod val="10000"/>
                  </a:schemeClr>
                </a:solidFill>
                <a:latin typeface="微软雅黑" panose="020B0503020204020204" pitchFamily="34" charset="-122"/>
              </a:rPr>
              <a:t>2.2021</a:t>
            </a:r>
            <a:r>
              <a:rPr lang="zh-CN" altLang="en-US" sz="2400" kern="0" cap="all" dirty="0">
                <a:ln w="0">
                  <a:noFill/>
                </a:ln>
                <a:solidFill>
                  <a:schemeClr val="accent1">
                    <a:lumMod val="10000"/>
                  </a:schemeClr>
                </a:solidFill>
                <a:latin typeface="微软雅黑" panose="020B0503020204020204" pitchFamily="34" charset="-122"/>
              </a:rPr>
              <a:t>年</a:t>
            </a:r>
            <a:r>
              <a:rPr lang="en-US" altLang="zh-CN" sz="2400" kern="0" cap="all" dirty="0">
                <a:ln w="0">
                  <a:noFill/>
                </a:ln>
                <a:solidFill>
                  <a:schemeClr val="accent1">
                    <a:lumMod val="10000"/>
                  </a:schemeClr>
                </a:solidFill>
                <a:latin typeface="微软雅黑" panose="020B0503020204020204" pitchFamily="34" charset="-122"/>
              </a:rPr>
              <a:t>5</a:t>
            </a:r>
            <a:r>
              <a:rPr lang="zh-CN" altLang="en-US" sz="2400" kern="0" cap="all" dirty="0">
                <a:ln w="0">
                  <a:noFill/>
                </a:ln>
                <a:solidFill>
                  <a:schemeClr val="accent1">
                    <a:lumMod val="10000"/>
                  </a:schemeClr>
                </a:solidFill>
                <a:latin typeface="微软雅黑" panose="020B0503020204020204" pitchFamily="34" charset="-122"/>
              </a:rPr>
              <a:t>月</a:t>
            </a:r>
            <a:r>
              <a:rPr lang="en-US" altLang="zh-CN" sz="2400" kern="0" cap="all" dirty="0">
                <a:ln w="0">
                  <a:noFill/>
                </a:ln>
                <a:solidFill>
                  <a:schemeClr val="accent1">
                    <a:lumMod val="10000"/>
                  </a:schemeClr>
                </a:solidFill>
                <a:latin typeface="微软雅黑" panose="020B0503020204020204" pitchFamily="34" charset="-122"/>
              </a:rPr>
              <a:t>28</a:t>
            </a:r>
            <a:r>
              <a:rPr lang="zh-CN" altLang="en-US" sz="2400" kern="0" cap="all" dirty="0">
                <a:ln w="0">
                  <a:noFill/>
                </a:ln>
                <a:solidFill>
                  <a:schemeClr val="accent1">
                    <a:lumMod val="10000"/>
                  </a:schemeClr>
                </a:solidFill>
                <a:latin typeface="微软雅黑" panose="020B0503020204020204" pitchFamily="34" charset="-122"/>
              </a:rPr>
              <a:t>日，习近平出席中国科学院第二十次院士大会、中国工程院第十五次院士大会和中国科学技术协会第十次全国代表大会并发表重要讲话强调，希望广大院士做坚守学术道德、严谨治学的表率。</a:t>
            </a:r>
            <a:r>
              <a:rPr lang="zh-CN" altLang="en-US" sz="2400" kern="0" cap="all" dirty="0">
                <a:ln w="0">
                  <a:noFill/>
                </a:ln>
                <a:solidFill>
                  <a:srgbClr val="C00000"/>
                </a:solidFill>
                <a:latin typeface="微软雅黑" panose="020B0503020204020204" pitchFamily="34" charset="-122"/>
              </a:rPr>
              <a:t>诚信是科学精神的必然要求。</a:t>
            </a:r>
            <a:r>
              <a:rPr lang="zh-CN" altLang="en-US" sz="2400" kern="0" cap="all" dirty="0">
                <a:ln w="0">
                  <a:noFill/>
                </a:ln>
                <a:solidFill>
                  <a:schemeClr val="accent1">
                    <a:lumMod val="10000"/>
                  </a:schemeClr>
                </a:solidFill>
                <a:latin typeface="微软雅黑" panose="020B0503020204020204" pitchFamily="34" charset="-122"/>
              </a:rPr>
              <a:t>广大院士要做学术道德的楷模，坚守学术道德和科研伦理，践行学术规范，让</a:t>
            </a:r>
            <a:r>
              <a:rPr lang="zh-CN" altLang="en-US" sz="2400" kern="0" cap="all" dirty="0">
                <a:ln w="0">
                  <a:noFill/>
                </a:ln>
                <a:solidFill>
                  <a:srgbClr val="FF0000"/>
                </a:solidFill>
                <a:latin typeface="微软雅黑" panose="020B0503020204020204" pitchFamily="34" charset="-122"/>
              </a:rPr>
              <a:t>学术道德和科学精神</a:t>
            </a:r>
            <a:r>
              <a:rPr lang="zh-CN" altLang="en-US" sz="2400" kern="0" cap="all" dirty="0">
                <a:ln w="0">
                  <a:noFill/>
                </a:ln>
                <a:solidFill>
                  <a:schemeClr val="accent1">
                    <a:lumMod val="10000"/>
                  </a:schemeClr>
                </a:solidFill>
                <a:latin typeface="微软雅黑" panose="020B0503020204020204" pitchFamily="34" charset="-122"/>
              </a:rPr>
              <a:t>内化于心、外化于行，涵养</a:t>
            </a:r>
            <a:r>
              <a:rPr lang="zh-CN" altLang="en-US" sz="2400" kern="0" cap="all" dirty="0">
                <a:ln w="0">
                  <a:noFill/>
                </a:ln>
                <a:solidFill>
                  <a:srgbClr val="FF0000"/>
                </a:solidFill>
                <a:latin typeface="微软雅黑" panose="020B0503020204020204" pitchFamily="34" charset="-122"/>
              </a:rPr>
              <a:t>风清气正</a:t>
            </a:r>
            <a:r>
              <a:rPr lang="zh-CN" altLang="en-US" sz="2400" kern="0" cap="all" dirty="0">
                <a:ln w="0">
                  <a:noFill/>
                </a:ln>
                <a:solidFill>
                  <a:schemeClr val="accent1">
                    <a:lumMod val="10000"/>
                  </a:schemeClr>
                </a:solidFill>
                <a:latin typeface="微软雅黑" panose="020B0503020204020204" pitchFamily="34" charset="-122"/>
              </a:rPr>
              <a:t>的科研环境，培育严谨求是的科学文化。</a:t>
            </a:r>
            <a:endParaRPr lang="zh-CN" altLang="en-US" sz="24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1588" y="160220"/>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zh-CN" sz="2400" b="1" kern="0" cap="all" dirty="0">
                <a:ln w="0">
                  <a:noFill/>
                </a:ln>
                <a:solidFill>
                  <a:schemeClr val="accent2"/>
                </a:solidFill>
                <a:latin typeface="微软雅黑" panose="020B0503020204020204" pitchFamily="34" charset="-122"/>
              </a:rPr>
              <a:t>牢记科研诚信</a:t>
            </a:r>
            <a:endParaRPr lang="zh-CN" altLang="zh-CN" sz="24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84939" y="923191"/>
            <a:ext cx="7572534" cy="3446145"/>
          </a:xfrm>
          <a:prstGeom prst="rect">
            <a:avLst/>
          </a:prstGeom>
          <a:noFill/>
        </p:spPr>
        <p:txBody>
          <a:bodyPr wrap="square">
            <a:spAutoFit/>
          </a:bodyPr>
          <a:lstStyle/>
          <a:p>
            <a:r>
              <a:rPr lang="zh-CN" altLang="en-US" sz="2000" b="1" dirty="0">
                <a:solidFill>
                  <a:schemeClr val="accent1">
                    <a:lumMod val="10000"/>
                  </a:schemeClr>
                </a:solidFill>
                <a:latin typeface="+mj-ea"/>
                <a:ea typeface="+mj-ea"/>
              </a:rPr>
              <a:t>违反科研伦理的行为</a:t>
            </a:r>
            <a:endParaRPr lang="en-US" altLang="zh-CN" sz="2400" b="1" dirty="0">
              <a:solidFill>
                <a:schemeClr val="accent1">
                  <a:lumMod val="10000"/>
                </a:schemeClr>
              </a:solidFill>
              <a:latin typeface="+mj-ea"/>
              <a:ea typeface="+mj-ea"/>
            </a:endParaRPr>
          </a:p>
          <a:p>
            <a:pPr indent="457200"/>
            <a:r>
              <a:rPr lang="zh-CN" altLang="en-US" sz="1800" b="1" dirty="0">
                <a:solidFill>
                  <a:schemeClr val="accent1">
                    <a:lumMod val="10000"/>
                  </a:schemeClr>
                </a:solidFill>
              </a:rPr>
              <a:t>案例</a:t>
            </a:r>
            <a:r>
              <a:rPr lang="en-US" altLang="zh-CN" sz="1800" b="1" dirty="0">
                <a:solidFill>
                  <a:schemeClr val="accent1">
                    <a:lumMod val="10000"/>
                  </a:schemeClr>
                </a:solidFill>
              </a:rPr>
              <a:t>11:</a:t>
            </a:r>
            <a:r>
              <a:rPr lang="zh-CN" altLang="en-US" sz="1800" b="1" dirty="0">
                <a:solidFill>
                  <a:schemeClr val="accent1">
                    <a:lumMod val="10000"/>
                  </a:schemeClr>
                </a:solidFill>
              </a:rPr>
              <a:t>塔斯基吉梅毒事件</a:t>
            </a:r>
            <a:endParaRPr lang="en-US" altLang="zh-CN" sz="1800" b="1" dirty="0">
              <a:solidFill>
                <a:schemeClr val="accent1">
                  <a:lumMod val="10000"/>
                </a:schemeClr>
              </a:solidFill>
            </a:endParaRPr>
          </a:p>
          <a:p>
            <a:pPr indent="457200"/>
            <a:r>
              <a:rPr lang="en-US" altLang="zh-CN" sz="1800" dirty="0">
                <a:solidFill>
                  <a:schemeClr val="accent1">
                    <a:lumMod val="10000"/>
                  </a:schemeClr>
                </a:solidFill>
              </a:rPr>
              <a:t>1932—1972</a:t>
            </a:r>
            <a:r>
              <a:rPr lang="zh-CN" altLang="en-US" sz="1800" dirty="0">
                <a:solidFill>
                  <a:schemeClr val="accent1">
                    <a:lumMod val="10000"/>
                  </a:schemeClr>
                </a:solidFill>
              </a:rPr>
              <a:t>年，在美国公共卫生署的资助下，亚拉巴马州的一家公立健康诊所和塔斯基吉学院等单位的研究人员对</a:t>
            </a:r>
            <a:r>
              <a:rPr lang="en-US" altLang="zh-CN" sz="1800" dirty="0">
                <a:solidFill>
                  <a:schemeClr val="accent1">
                    <a:lumMod val="10000"/>
                  </a:schemeClr>
                </a:solidFill>
              </a:rPr>
              <a:t>399</a:t>
            </a:r>
            <a:r>
              <a:rPr lang="zh-CN" altLang="en-US" sz="1800" dirty="0">
                <a:solidFill>
                  <a:schemeClr val="accent1">
                    <a:lumMod val="10000"/>
                  </a:schemeClr>
                </a:solidFill>
              </a:rPr>
              <a:t>名非洲裔梅毒患者进行了长期跟踪研究。虽然早在</a:t>
            </a:r>
            <a:r>
              <a:rPr lang="en-US" altLang="zh-CN" sz="1800" dirty="0">
                <a:solidFill>
                  <a:schemeClr val="accent1">
                    <a:lumMod val="10000"/>
                  </a:schemeClr>
                </a:solidFill>
              </a:rPr>
              <a:t>20</a:t>
            </a:r>
            <a:r>
              <a:rPr lang="zh-CN" altLang="en-US" sz="1800" dirty="0">
                <a:solidFill>
                  <a:schemeClr val="accent1">
                    <a:lumMod val="10000"/>
                  </a:schemeClr>
                </a:solidFill>
              </a:rPr>
              <a:t>世纪</a:t>
            </a:r>
            <a:r>
              <a:rPr lang="en-US" altLang="zh-CN" sz="1800" dirty="0">
                <a:solidFill>
                  <a:schemeClr val="accent1">
                    <a:lumMod val="10000"/>
                  </a:schemeClr>
                </a:solidFill>
              </a:rPr>
              <a:t>40 </a:t>
            </a:r>
            <a:r>
              <a:rPr lang="zh-CN" altLang="en-US" sz="1800" dirty="0">
                <a:solidFill>
                  <a:schemeClr val="accent1">
                    <a:lumMod val="10000"/>
                  </a:schemeClr>
                </a:solidFill>
              </a:rPr>
              <a:t>年代人们就发现可以用抗生素盘尼西林治疗梅毒，但这些病患仅仅接受观察而未得到任何治疗。在整个过程中，受试者对自己得的是什么病，以及自己实际上根本没有接受真正治疗的事实都全然不知，甚至没有人告诉他们自己正在被用来做试验。</a:t>
            </a:r>
            <a:endParaRPr lang="zh-CN" altLang="en-US" sz="1800" dirty="0">
              <a:solidFill>
                <a:schemeClr val="accent1">
                  <a:lumMod val="10000"/>
                </a:schemeClr>
              </a:solidFill>
            </a:endParaRPr>
          </a:p>
          <a:p>
            <a:pPr indent="457200"/>
            <a:r>
              <a:rPr lang="zh-CN" altLang="en-US" sz="1800" dirty="0">
                <a:solidFill>
                  <a:schemeClr val="accent1">
                    <a:lumMod val="10000"/>
                  </a:schemeClr>
                </a:solidFill>
              </a:rPr>
              <a:t>直到 </a:t>
            </a:r>
            <a:r>
              <a:rPr lang="en-US" altLang="zh-CN" sz="1800" dirty="0">
                <a:solidFill>
                  <a:schemeClr val="accent1">
                    <a:lumMod val="10000"/>
                  </a:schemeClr>
                </a:solidFill>
              </a:rPr>
              <a:t>1972</a:t>
            </a:r>
            <a:r>
              <a:rPr lang="zh-CN" altLang="en-US" sz="1800" dirty="0">
                <a:solidFill>
                  <a:schemeClr val="accent1">
                    <a:lumMod val="10000"/>
                  </a:schemeClr>
                </a:solidFill>
              </a:rPr>
              <a:t>年，一位性病调查员向美联社披露此事，才促使国会展开调查。最后受害者们与政府达成庭外和解，美国政府为此支付了</a:t>
            </a:r>
            <a:r>
              <a:rPr lang="en-US" altLang="zh-CN" sz="1800" dirty="0">
                <a:solidFill>
                  <a:schemeClr val="accent1">
                    <a:lumMod val="10000"/>
                  </a:schemeClr>
                </a:solidFill>
              </a:rPr>
              <a:t>900</a:t>
            </a:r>
            <a:r>
              <a:rPr lang="zh-CN" altLang="en-US" sz="1800" dirty="0">
                <a:solidFill>
                  <a:schemeClr val="accent1">
                    <a:lumMod val="10000"/>
                  </a:schemeClr>
                </a:solidFill>
              </a:rPr>
              <a:t>万美元，并同意为幸存的受试者和他们因试验被感染的其他家庭成员提供免费治疗。</a:t>
            </a:r>
            <a:endParaRPr lang="zh-CN" altLang="en-US" sz="18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—5.</a:t>
            </a:r>
            <a:r>
              <a:rPr lang="zh-CN" altLang="en-US" sz="2000" b="1" kern="0" cap="all" dirty="0">
                <a:ln w="0">
                  <a:noFill/>
                </a:ln>
                <a:solidFill>
                  <a:schemeClr val="accent2"/>
                </a:solidFill>
                <a:latin typeface="微软雅黑" panose="020B0503020204020204" pitchFamily="34" charset="-122"/>
              </a:rPr>
              <a:t>科研伦理</a:t>
            </a:r>
            <a:endParaRPr lang="zh-CN" altLang="zh-CN"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1113183" y="1844703"/>
            <a:ext cx="184731" cy="292388"/>
          </a:xfrm>
          <a:prstGeom prst="rect">
            <a:avLst/>
          </a:prstGeom>
          <a:noFill/>
        </p:spPr>
        <p:txBody>
          <a:bodyPr wrap="none" rtlCol="0">
            <a:spAutoFit/>
          </a:bodyPr>
          <a:lstStyle/>
          <a:p>
            <a:endParaRPr kumimoji="1" lang="zh-CN" altLang="en-US"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10062" y="861636"/>
            <a:ext cx="7939667" cy="2553335"/>
          </a:xfrm>
          <a:prstGeom prst="rect">
            <a:avLst/>
          </a:prstGeom>
          <a:noFill/>
        </p:spPr>
        <p:txBody>
          <a:bodyPr wrap="square">
            <a:spAutoFit/>
          </a:bodyPr>
          <a:lstStyle/>
          <a:p>
            <a:r>
              <a:rPr lang="zh-CN" altLang="en-US" sz="2000" b="1" dirty="0">
                <a:solidFill>
                  <a:schemeClr val="accent1">
                    <a:lumMod val="10000"/>
                  </a:schemeClr>
                </a:solidFill>
                <a:latin typeface="+mj-ea"/>
                <a:ea typeface="+mj-ea"/>
              </a:rPr>
              <a:t>违反科研伦理的行为</a:t>
            </a:r>
            <a:endParaRPr lang="en-US" altLang="zh-CN" sz="2400" b="1" dirty="0">
              <a:solidFill>
                <a:schemeClr val="accent1">
                  <a:lumMod val="10000"/>
                </a:schemeClr>
              </a:solidFill>
              <a:latin typeface="+mj-ea"/>
              <a:ea typeface="+mj-ea"/>
            </a:endParaRPr>
          </a:p>
          <a:p>
            <a:pPr indent="457200"/>
            <a:r>
              <a:rPr kumimoji="1" lang="zh-CN" altLang="en-US" sz="2000" dirty="0">
                <a:solidFill>
                  <a:schemeClr val="accent1">
                    <a:lumMod val="10000"/>
                  </a:schemeClr>
                </a:solidFill>
              </a:rPr>
              <a:t>（二）实验动物保护</a:t>
            </a:r>
            <a:endParaRPr kumimoji="1" lang="en-US" altLang="zh-CN" sz="2000" dirty="0">
              <a:solidFill>
                <a:schemeClr val="accent1">
                  <a:lumMod val="10000"/>
                </a:schemeClr>
              </a:solidFill>
            </a:endParaRPr>
          </a:p>
          <a:p>
            <a:pPr indent="457200"/>
            <a:r>
              <a:rPr kumimoji="1" lang="zh-CN" altLang="en-US" sz="2000" dirty="0">
                <a:solidFill>
                  <a:schemeClr val="accent1">
                    <a:lumMod val="10000"/>
                  </a:schemeClr>
                </a:solidFill>
              </a:rPr>
              <a:t>为了维护必须进行生物医学研究，而动物实验是生物医学研究中必须采用的手段。实验动物设有表达自我感受和意愿的能力，但它们为人类的健康付出了许多代价甚至生命。因此，科研人员应当负责并适当地使用动物，满足其基本生存、生理健康乃至心理“康乐”的需求。</a:t>
            </a:r>
            <a:endParaRPr kumimoji="1" lang="zh-CN" altLang="en-US" sz="2000" dirty="0">
              <a:solidFill>
                <a:schemeClr val="accent1">
                  <a:lumMod val="10000"/>
                </a:schemeClr>
              </a:solidFill>
            </a:endParaRPr>
          </a:p>
          <a:p>
            <a:pPr indent="457200"/>
            <a:endParaRPr lang="zh-CN" altLang="en-US" sz="20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—5.</a:t>
            </a:r>
            <a:r>
              <a:rPr lang="zh-CN" altLang="en-US" sz="2000" b="1" kern="0" cap="all" dirty="0">
                <a:ln w="0">
                  <a:noFill/>
                </a:ln>
                <a:solidFill>
                  <a:schemeClr val="accent2"/>
                </a:solidFill>
                <a:latin typeface="微软雅黑" panose="020B0503020204020204" pitchFamily="34" charset="-122"/>
              </a:rPr>
              <a:t>违反科研伦理规范的行为</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84939" y="923191"/>
            <a:ext cx="7572534" cy="2614930"/>
          </a:xfrm>
          <a:prstGeom prst="rect">
            <a:avLst/>
          </a:prstGeom>
          <a:noFill/>
        </p:spPr>
        <p:txBody>
          <a:bodyPr wrap="square">
            <a:spAutoFit/>
          </a:bodyPr>
          <a:lstStyle/>
          <a:p>
            <a:r>
              <a:rPr lang="zh-CN" altLang="en-US" sz="2000" b="1" dirty="0">
                <a:solidFill>
                  <a:schemeClr val="accent1">
                    <a:lumMod val="10000"/>
                  </a:schemeClr>
                </a:solidFill>
                <a:latin typeface="+mj-ea"/>
                <a:ea typeface="+mj-ea"/>
              </a:rPr>
              <a:t>违反科研伦理的行为</a:t>
            </a:r>
            <a:endParaRPr lang="en-US" altLang="zh-CN" sz="2400" b="1" dirty="0">
              <a:solidFill>
                <a:schemeClr val="accent1">
                  <a:lumMod val="10000"/>
                </a:schemeClr>
              </a:solidFill>
              <a:latin typeface="+mj-ea"/>
              <a:ea typeface="+mj-ea"/>
            </a:endParaRPr>
          </a:p>
          <a:p>
            <a:pPr indent="457200"/>
            <a:r>
              <a:rPr lang="zh-CN" altLang="en-US" sz="1800" b="1" dirty="0">
                <a:solidFill>
                  <a:schemeClr val="accent1">
                    <a:lumMod val="10000"/>
                  </a:schemeClr>
                </a:solidFill>
              </a:rPr>
              <a:t>案例</a:t>
            </a:r>
            <a:r>
              <a:rPr lang="en-US" altLang="zh-CN" sz="1800" b="1" dirty="0">
                <a:solidFill>
                  <a:schemeClr val="accent1">
                    <a:lumMod val="10000"/>
                  </a:schemeClr>
                </a:solidFill>
              </a:rPr>
              <a:t>12:</a:t>
            </a:r>
            <a:r>
              <a:rPr lang="zh-CN" altLang="en-US" sz="1800" b="1" dirty="0">
                <a:solidFill>
                  <a:schemeClr val="accent1">
                    <a:lumMod val="10000"/>
                  </a:schemeClr>
                </a:solidFill>
              </a:rPr>
              <a:t>白老鼠的尖叫</a:t>
            </a:r>
            <a:endParaRPr lang="en-US" altLang="zh-CN" sz="1800" b="1" dirty="0">
              <a:solidFill>
                <a:schemeClr val="accent1">
                  <a:lumMod val="10000"/>
                </a:schemeClr>
              </a:solidFill>
            </a:endParaRPr>
          </a:p>
          <a:p>
            <a:pPr indent="457200"/>
            <a:r>
              <a:rPr lang="zh-CN" altLang="en-US" sz="1800" dirty="0">
                <a:solidFill>
                  <a:schemeClr val="accent1">
                    <a:lumMod val="10000"/>
                  </a:schemeClr>
                </a:solidFill>
              </a:rPr>
              <a:t>电击是心理学领域的实验方式之一，其目的是发现动物在遭遇不同惩罚时有何反应，或为了训练动物执行不同的任务。美国匹兹堡兽医院的两位研究人员曾电击 </a:t>
            </a:r>
            <a:r>
              <a:rPr lang="en-US" altLang="zh-CN" sz="1800" dirty="0">
                <a:solidFill>
                  <a:schemeClr val="accent1">
                    <a:lumMod val="10000"/>
                  </a:schemeClr>
                </a:solidFill>
              </a:rPr>
              <a:t>1042</a:t>
            </a:r>
            <a:r>
              <a:rPr lang="zh-CN" altLang="en-US" sz="1800" dirty="0">
                <a:solidFill>
                  <a:schemeClr val="accent1">
                    <a:lumMod val="10000"/>
                  </a:schemeClr>
                </a:solidFill>
              </a:rPr>
              <a:t>只老鼠的脚，然后用</a:t>
            </a:r>
            <a:r>
              <a:rPr lang="zh-CN" altLang="en-US" sz="1800" u="sng" dirty="0">
                <a:solidFill>
                  <a:schemeClr val="accent1">
                    <a:lumMod val="10000"/>
                  </a:schemeClr>
                </a:solidFill>
              </a:rPr>
              <a:t>杯状电击棒強烈电击老鼠的眼睛或耳朵。</a:t>
            </a:r>
            <a:r>
              <a:rPr lang="zh-CN" altLang="en-US" sz="1800" dirty="0">
                <a:solidFill>
                  <a:schemeClr val="accent1">
                    <a:lumMod val="10000"/>
                  </a:schemeClr>
                </a:solidFill>
              </a:rPr>
              <a:t>根据他们的报告，有些老鼠</a:t>
            </a:r>
            <a:r>
              <a:rPr lang="zh-CN" altLang="en-US" sz="1800" u="sng" dirty="0">
                <a:solidFill>
                  <a:schemeClr val="accent1">
                    <a:lumMod val="10000"/>
                  </a:schemeClr>
                </a:solidFill>
              </a:rPr>
              <a:t>“顺利完成了头一天的训练，第二天训练之前就生病或死了”</a:t>
            </a:r>
            <a:r>
              <a:rPr lang="zh-CN" altLang="en-US" sz="1800" dirty="0">
                <a:solidFill>
                  <a:schemeClr val="accent1">
                    <a:lumMod val="10000"/>
                  </a:schemeClr>
                </a:solidFill>
              </a:rPr>
              <a:t>。</a:t>
            </a:r>
            <a:endParaRPr lang="en-US" altLang="zh-CN" sz="1800" dirty="0">
              <a:solidFill>
                <a:schemeClr val="accent1">
                  <a:lumMod val="10000"/>
                </a:schemeClr>
              </a:solidFill>
            </a:endParaRPr>
          </a:p>
          <a:p>
            <a:pPr indent="457200"/>
            <a:r>
              <a:rPr lang="zh-CN" altLang="en-US" sz="1800" dirty="0">
                <a:solidFill>
                  <a:schemeClr val="accent1">
                    <a:lumMod val="10000"/>
                  </a:schemeClr>
                </a:solidFill>
              </a:rPr>
              <a:t>这样的研究设计过于粗糙和残酷，也未必能获得有价值的研究，因此，这是研究设计中不顾及实验动物福利的一个典型个案。</a:t>
            </a:r>
            <a:endParaRPr lang="zh-CN" altLang="en-US" sz="18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—5.</a:t>
            </a:r>
            <a:r>
              <a:rPr lang="zh-CN" altLang="en-US" sz="2000" b="1" kern="0" cap="all" dirty="0">
                <a:ln w="0">
                  <a:noFill/>
                </a:ln>
                <a:solidFill>
                  <a:schemeClr val="accent2"/>
                </a:solidFill>
                <a:latin typeface="微软雅黑" panose="020B0503020204020204" pitchFamily="34" charset="-122"/>
              </a:rPr>
              <a:t>违反科研伦理规范的行为</a:t>
            </a:r>
            <a:endParaRPr lang="zh-CN" altLang="zh-CN"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1113183" y="1844703"/>
            <a:ext cx="184731" cy="292388"/>
          </a:xfrm>
          <a:prstGeom prst="rect">
            <a:avLst/>
          </a:prstGeom>
          <a:noFill/>
        </p:spPr>
        <p:txBody>
          <a:bodyPr wrap="none" rtlCol="0">
            <a:spAutoFit/>
          </a:bodyPr>
          <a:lstStyle/>
          <a:p>
            <a:endParaRPr kumimoji="1" lang="zh-CN" altLang="en-US"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27274" y="873239"/>
            <a:ext cx="7741223" cy="675640"/>
          </a:xfrm>
          <a:prstGeom prst="rect">
            <a:avLst/>
          </a:prstGeom>
          <a:noFill/>
        </p:spPr>
        <p:txBody>
          <a:bodyPr wrap="square">
            <a:spAutoFit/>
          </a:bodyPr>
          <a:lstStyle/>
          <a:p>
            <a:r>
              <a:rPr lang="zh-CN" altLang="en-US" sz="2000" b="1" u="sng" dirty="0">
                <a:solidFill>
                  <a:schemeClr val="accent1">
                    <a:lumMod val="10000"/>
                  </a:schemeClr>
                </a:solidFill>
                <a:latin typeface="+mj-ea"/>
                <a:ea typeface="+mj-ea"/>
              </a:rPr>
              <a:t>6.</a:t>
            </a:r>
            <a:r>
              <a:rPr lang="zh-CN" altLang="en-US" sz="2000" b="1" u="sng" dirty="0">
                <a:solidFill>
                  <a:srgbClr val="C00000"/>
                </a:solidFill>
                <a:latin typeface="+mj-ea"/>
                <a:ea typeface="+mj-ea"/>
                <a:sym typeface="+mn-ea"/>
              </a:rPr>
              <a:t>无实质学术贡献</a:t>
            </a:r>
            <a:r>
              <a:rPr lang="zh-CN" altLang="en-US" sz="2000" b="1" u="sng" dirty="0">
                <a:solidFill>
                  <a:schemeClr val="accent1">
                    <a:lumMod val="10000"/>
                  </a:schemeClr>
                </a:solidFill>
                <a:latin typeface="+mj-ea"/>
                <a:ea typeface="+mj-ea"/>
                <a:sym typeface="+mn-ea"/>
              </a:rPr>
              <a:t>署名等违反论文、奖励、专利等</a:t>
            </a:r>
            <a:r>
              <a:rPr lang="zh-CN" altLang="en-US" sz="2000" b="1" u="sng" dirty="0">
                <a:solidFill>
                  <a:srgbClr val="C00000"/>
                </a:solidFill>
                <a:latin typeface="+mj-ea"/>
                <a:ea typeface="+mj-ea"/>
                <a:sym typeface="+mn-ea"/>
              </a:rPr>
              <a:t>署名规范</a:t>
            </a:r>
            <a:r>
              <a:rPr lang="zh-CN" altLang="en-US" sz="2000" b="1" u="sng" dirty="0">
                <a:solidFill>
                  <a:schemeClr val="accent1">
                    <a:lumMod val="10000"/>
                  </a:schemeClr>
                </a:solidFill>
                <a:latin typeface="+mj-ea"/>
                <a:ea typeface="+mj-ea"/>
                <a:sym typeface="+mn-ea"/>
              </a:rPr>
              <a:t>的行为</a:t>
            </a:r>
            <a:endParaRPr lang="en-US" altLang="zh-CN" sz="2000" b="1" u="sng" dirty="0">
              <a:solidFill>
                <a:schemeClr val="accent1">
                  <a:lumMod val="10000"/>
                </a:schemeClr>
              </a:solidFill>
              <a:latin typeface="+mj-ea"/>
              <a:ea typeface="+mj-ea"/>
            </a:endParaRPr>
          </a:p>
          <a:p>
            <a:r>
              <a:rPr lang="zh-CN" altLang="en-US" sz="1800" b="1" dirty="0">
                <a:solidFill>
                  <a:schemeClr val="accent1">
                    <a:lumMod val="10000"/>
                  </a:schemeClr>
                </a:solidFill>
                <a:latin typeface="+mj-ea"/>
              </a:rPr>
              <a:t>       </a:t>
            </a:r>
            <a:endParaRPr lang="zh-CN" altLang="en-US" sz="2000" dirty="0"/>
          </a:p>
        </p:txBody>
      </p:sp>
      <p:sp>
        <p:nvSpPr>
          <p:cNvPr id="7" name="矩形 6"/>
          <p:cNvSpPr/>
          <p:nvPr/>
        </p:nvSpPr>
        <p:spPr>
          <a:xfrm>
            <a:off x="0" y="188436"/>
            <a:ext cx="9144635" cy="683895"/>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—6.</a:t>
            </a:r>
            <a:r>
              <a:rPr lang="zh-CN" altLang="en-US" sz="2000" b="1" dirty="0">
                <a:solidFill>
                  <a:schemeClr val="accent2"/>
                </a:solidFill>
                <a:latin typeface="+mj-ea"/>
              </a:rPr>
              <a:t>违反</a:t>
            </a:r>
            <a:r>
              <a:rPr lang="zh-CN" altLang="en-US" sz="2000" b="1" dirty="0">
                <a:solidFill>
                  <a:schemeClr val="accent2"/>
                </a:solidFill>
                <a:latin typeface="+mj-ea"/>
              </a:rPr>
              <a:t>论文、奖励、专利等署名规范</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969010" y="1677035"/>
            <a:ext cx="6645910" cy="1322070"/>
          </a:xfrm>
          <a:prstGeom prst="rect">
            <a:avLst/>
          </a:prstGeom>
          <a:noFill/>
        </p:spPr>
        <p:txBody>
          <a:bodyPr wrap="square" rtlCol="0">
            <a:spAutoFit/>
          </a:bodyPr>
          <a:p>
            <a:r>
              <a:rPr lang="zh-CN" altLang="en-US" sz="2000">
                <a:solidFill>
                  <a:srgbClr val="C00000"/>
                </a:solidFill>
              </a:rPr>
              <a:t>实质学术贡献，</a:t>
            </a:r>
            <a:r>
              <a:rPr lang="zh-CN" altLang="en-US" sz="2000">
                <a:solidFill>
                  <a:schemeClr val="accent1">
                    <a:lumMod val="10000"/>
                  </a:schemeClr>
                </a:solidFill>
              </a:rPr>
              <a:t>是指对研究思路、设计以及分析解释实验研究数据等有重要贡献，起草论文或在重要的知识性内容上对论文进行关键性修改，对将要发表的版本进行最终定稿</a:t>
            </a:r>
            <a:r>
              <a:rPr lang="zh-CN" altLang="en-US" sz="2000">
                <a:solidFill>
                  <a:schemeClr val="accent1">
                    <a:lumMod val="10000"/>
                  </a:schemeClr>
                </a:solidFill>
              </a:rPr>
              <a:t>等。</a:t>
            </a:r>
            <a:endParaRPr lang="zh-CN" altLang="en-US" sz="2000">
              <a:solidFill>
                <a:schemeClr val="accent1">
                  <a:lumMod val="10000"/>
                </a:schemeClr>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27274" y="873239"/>
            <a:ext cx="7741223" cy="4107815"/>
          </a:xfrm>
          <a:prstGeom prst="rect">
            <a:avLst/>
          </a:prstGeom>
          <a:noFill/>
        </p:spPr>
        <p:txBody>
          <a:bodyPr wrap="square">
            <a:spAutoFit/>
          </a:bodyPr>
          <a:lstStyle/>
          <a:p>
            <a:r>
              <a:rPr lang="zh-CN" altLang="en-US" sz="2000" b="1" u="sng" dirty="0">
                <a:solidFill>
                  <a:schemeClr val="accent1">
                    <a:lumMod val="10000"/>
                  </a:schemeClr>
                </a:solidFill>
                <a:latin typeface="+mj-ea"/>
                <a:ea typeface="+mj-ea"/>
              </a:rPr>
              <a:t>6.</a:t>
            </a:r>
            <a:r>
              <a:rPr lang="zh-CN" altLang="en-US" sz="2000" b="1" u="sng" dirty="0">
                <a:solidFill>
                  <a:srgbClr val="C00000"/>
                </a:solidFill>
                <a:latin typeface="+mj-ea"/>
                <a:ea typeface="+mj-ea"/>
                <a:sym typeface="+mn-ea"/>
              </a:rPr>
              <a:t>无实质学术贡献</a:t>
            </a:r>
            <a:r>
              <a:rPr lang="zh-CN" altLang="en-US" sz="2000" b="1" u="sng" dirty="0">
                <a:solidFill>
                  <a:schemeClr val="accent1">
                    <a:lumMod val="10000"/>
                  </a:schemeClr>
                </a:solidFill>
                <a:latin typeface="+mj-ea"/>
                <a:ea typeface="+mj-ea"/>
                <a:sym typeface="+mn-ea"/>
              </a:rPr>
              <a:t>署名等违反论文、奖励、专利等</a:t>
            </a:r>
            <a:r>
              <a:rPr lang="zh-CN" altLang="en-US" sz="2000" b="1" u="sng" dirty="0">
                <a:solidFill>
                  <a:srgbClr val="C00000"/>
                </a:solidFill>
                <a:latin typeface="+mj-ea"/>
                <a:ea typeface="+mj-ea"/>
                <a:sym typeface="+mn-ea"/>
              </a:rPr>
              <a:t>署名规范</a:t>
            </a:r>
            <a:r>
              <a:rPr lang="zh-CN" altLang="en-US" sz="2000" b="1" u="sng" dirty="0">
                <a:solidFill>
                  <a:schemeClr val="accent1">
                    <a:lumMod val="10000"/>
                  </a:schemeClr>
                </a:solidFill>
                <a:latin typeface="+mj-ea"/>
                <a:ea typeface="+mj-ea"/>
                <a:sym typeface="+mn-ea"/>
              </a:rPr>
              <a:t>的行为</a:t>
            </a:r>
            <a:endParaRPr lang="en-US" altLang="zh-CN" sz="2000" b="1" u="sng" dirty="0">
              <a:solidFill>
                <a:schemeClr val="accent1">
                  <a:lumMod val="10000"/>
                </a:schemeClr>
              </a:solidFill>
              <a:latin typeface="+mj-ea"/>
              <a:ea typeface="+mj-ea"/>
            </a:endParaRPr>
          </a:p>
          <a:p>
            <a:r>
              <a:rPr lang="zh-CN" altLang="en-US" sz="1800" b="1" dirty="0">
                <a:solidFill>
                  <a:schemeClr val="accent1">
                    <a:lumMod val="10000"/>
                  </a:schemeClr>
                </a:solidFill>
                <a:latin typeface="+mj-ea"/>
              </a:rPr>
              <a:t>       论文中常见的署名问题</a:t>
            </a:r>
            <a:r>
              <a:rPr lang="en-US" altLang="zh-CN" sz="1800" b="1" dirty="0">
                <a:solidFill>
                  <a:schemeClr val="accent1">
                    <a:lumMod val="10000"/>
                  </a:schemeClr>
                </a:solidFill>
                <a:latin typeface="+mj-ea"/>
              </a:rPr>
              <a:t>/</a:t>
            </a:r>
            <a:r>
              <a:rPr lang="zh-CN" altLang="en-US" sz="1800" b="1" dirty="0">
                <a:solidFill>
                  <a:schemeClr val="accent1">
                    <a:lumMod val="10000"/>
                  </a:schemeClr>
                </a:solidFill>
                <a:latin typeface="+mj-ea"/>
              </a:rPr>
              <a:t>规范  （</a:t>
            </a:r>
            <a:r>
              <a:rPr lang="en-US" altLang="zh-CN" sz="1800" b="1" dirty="0">
                <a:solidFill>
                  <a:schemeClr val="accent1">
                    <a:lumMod val="10000"/>
                  </a:schemeClr>
                </a:solidFill>
                <a:latin typeface="+mj-ea"/>
              </a:rPr>
              <a:t>10</a:t>
            </a:r>
            <a:r>
              <a:rPr lang="zh-CN" altLang="en-US" sz="1800" b="1" dirty="0">
                <a:solidFill>
                  <a:schemeClr val="accent1">
                    <a:lumMod val="10000"/>
                  </a:schemeClr>
                </a:solidFill>
                <a:latin typeface="+mj-ea"/>
              </a:rPr>
              <a:t>种情形）</a:t>
            </a:r>
            <a:endParaRPr lang="en-US" altLang="zh-CN" sz="2000" b="1" dirty="0">
              <a:solidFill>
                <a:schemeClr val="accent1">
                  <a:lumMod val="10000"/>
                </a:schemeClr>
              </a:solidFill>
              <a:latin typeface="+mj-ea"/>
            </a:endParaRPr>
          </a:p>
          <a:p>
            <a:r>
              <a:rPr lang="zh-CN" altLang="en-US" sz="2000" dirty="0"/>
              <a:t>       </a:t>
            </a:r>
            <a:r>
              <a:rPr lang="zh-CN" altLang="en-US" sz="1800" dirty="0">
                <a:solidFill>
                  <a:schemeClr val="accent1">
                    <a:lumMod val="10000"/>
                  </a:schemeClr>
                </a:solidFill>
              </a:rPr>
              <a:t>中国科学院科研道德委员会办公室根据日常科研不端行为举报中发现的突出问题，总结当前学术论文署名中的常见问题和错误，予以提醒，倡导在科研实践中的诚实守信行为，努力营造良好的科研生态。</a:t>
            </a:r>
            <a:endParaRPr lang="en-US" altLang="zh-CN" sz="1800" dirty="0">
              <a:solidFill>
                <a:schemeClr val="accent1">
                  <a:lumMod val="10000"/>
                </a:schemeClr>
              </a:solidFill>
            </a:endParaRPr>
          </a:p>
          <a:p>
            <a:endParaRPr lang="en-US" altLang="zh-CN" sz="1050" dirty="0"/>
          </a:p>
          <a:p>
            <a:r>
              <a:rPr lang="zh-CN" altLang="en-US" sz="1800" dirty="0"/>
              <a:t>  （署名）   </a:t>
            </a:r>
            <a:r>
              <a:rPr lang="en-US" altLang="zh-CN" sz="1800" dirty="0"/>
              <a:t>1.</a:t>
            </a:r>
            <a:r>
              <a:rPr lang="zh-CN" altLang="en-US" sz="1800" dirty="0"/>
              <a:t>论文署名不完整或者夹带署名</a:t>
            </a:r>
            <a:endParaRPr lang="zh-CN" altLang="en-US" sz="1800" dirty="0"/>
          </a:p>
          <a:p>
            <a:r>
              <a:rPr lang="zh-CN" altLang="en-US" sz="1800" dirty="0">
                <a:solidFill>
                  <a:schemeClr val="accent1">
                    <a:lumMod val="10000"/>
                  </a:schemeClr>
                </a:solidFill>
              </a:rPr>
              <a:t>      应遵循学术惯例和期刊要求，坚持对参与科研实践过程并做出</a:t>
            </a:r>
            <a:r>
              <a:rPr lang="zh-CN" altLang="en-US" sz="1800" dirty="0">
                <a:solidFill>
                  <a:srgbClr val="FF0000"/>
                </a:solidFill>
              </a:rPr>
              <a:t>实质性贡献</a:t>
            </a:r>
            <a:r>
              <a:rPr lang="zh-CN" altLang="en-US" sz="1800" dirty="0">
                <a:solidFill>
                  <a:schemeClr val="accent1">
                    <a:lumMod val="10000"/>
                  </a:schemeClr>
                </a:solidFill>
              </a:rPr>
              <a:t>的学者进行署名，反对进行荣誉性、馈赠性和利益交换性署名。</a:t>
            </a:r>
            <a:endParaRPr lang="en-US" altLang="zh-CN" sz="1800" dirty="0">
              <a:solidFill>
                <a:schemeClr val="accent1">
                  <a:lumMod val="10000"/>
                </a:schemeClr>
              </a:solidFill>
            </a:endParaRPr>
          </a:p>
          <a:p>
            <a:endParaRPr lang="zh-CN" altLang="en-US" sz="1050" dirty="0">
              <a:solidFill>
                <a:schemeClr val="accent1">
                  <a:lumMod val="10000"/>
                </a:schemeClr>
              </a:solidFill>
            </a:endParaRPr>
          </a:p>
          <a:p>
            <a:r>
              <a:rPr lang="zh-CN" altLang="en-US" sz="1800" dirty="0"/>
              <a:t>      </a:t>
            </a:r>
            <a:r>
              <a:rPr lang="en-US" altLang="zh-CN" sz="1800" dirty="0"/>
              <a:t>2.</a:t>
            </a:r>
            <a:r>
              <a:rPr lang="zh-CN" altLang="en-US" sz="1800" dirty="0"/>
              <a:t>论文署名排序不当</a:t>
            </a:r>
            <a:endParaRPr lang="zh-CN" altLang="en-US" sz="1800" dirty="0"/>
          </a:p>
          <a:p>
            <a:r>
              <a:rPr lang="zh-CN" altLang="en-US" sz="1800" dirty="0">
                <a:solidFill>
                  <a:schemeClr val="accent1">
                    <a:lumMod val="10000"/>
                  </a:schemeClr>
                </a:solidFill>
              </a:rPr>
              <a:t>      按照学术发表惯例或期刊要求，体现作者对论文贡献程度，由论文作者共同确定署名顺序。</a:t>
            </a:r>
            <a:r>
              <a:rPr lang="zh-CN" altLang="en-US" sz="1800" dirty="0">
                <a:solidFill>
                  <a:srgbClr val="FF0000"/>
                </a:solidFill>
              </a:rPr>
              <a:t>反对在同行评议后、论文发表前，任意修改署名顺序</a:t>
            </a:r>
            <a:r>
              <a:rPr lang="zh-CN" altLang="en-US" sz="1800" dirty="0">
                <a:solidFill>
                  <a:schemeClr val="accent1">
                    <a:lumMod val="10000"/>
                  </a:schemeClr>
                </a:solidFill>
              </a:rPr>
              <a:t>。部分学科领域不采取以贡献度确定署名排序的，从其规定。</a:t>
            </a:r>
            <a:endParaRPr lang="en-US" altLang="zh-CN" sz="2000" b="1" dirty="0">
              <a:solidFill>
                <a:schemeClr val="accent1">
                  <a:lumMod val="10000"/>
                </a:schemeClr>
              </a:solidFill>
              <a:latin typeface="+mj-ea"/>
              <a:ea typeface="+mj-ea"/>
            </a:endParaRPr>
          </a:p>
          <a:p>
            <a:endParaRPr lang="zh-CN" altLang="en-US" sz="2000" dirty="0"/>
          </a:p>
        </p:txBody>
      </p:sp>
      <p:sp>
        <p:nvSpPr>
          <p:cNvPr id="7" name="矩形 6"/>
          <p:cNvSpPr/>
          <p:nvPr/>
        </p:nvSpPr>
        <p:spPr>
          <a:xfrm>
            <a:off x="0" y="188436"/>
            <a:ext cx="9144635" cy="683895"/>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—6.</a:t>
            </a:r>
            <a:r>
              <a:rPr lang="zh-CN" altLang="en-US" sz="2000" b="1" dirty="0">
                <a:solidFill>
                  <a:schemeClr val="accent2"/>
                </a:solidFill>
                <a:latin typeface="+mj-ea"/>
              </a:rPr>
              <a:t>违反</a:t>
            </a:r>
            <a:r>
              <a:rPr lang="zh-CN" altLang="en-US" sz="2000" b="1" dirty="0">
                <a:solidFill>
                  <a:schemeClr val="accent2"/>
                </a:solidFill>
                <a:latin typeface="+mj-ea"/>
              </a:rPr>
              <a:t>论文、奖励、专利等署名规范</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27274" y="873239"/>
            <a:ext cx="7741223" cy="3799840"/>
          </a:xfrm>
          <a:prstGeom prst="rect">
            <a:avLst/>
          </a:prstGeom>
          <a:noFill/>
        </p:spPr>
        <p:txBody>
          <a:bodyPr wrap="square">
            <a:spAutoFit/>
          </a:bodyPr>
          <a:lstStyle/>
          <a:p>
            <a:r>
              <a:rPr lang="zh-CN" altLang="en-US" sz="1800" b="1" dirty="0">
                <a:solidFill>
                  <a:schemeClr val="accent1">
                    <a:lumMod val="10000"/>
                  </a:schemeClr>
                </a:solidFill>
                <a:latin typeface="+mj-ea"/>
              </a:rPr>
              <a:t>      </a:t>
            </a:r>
            <a:r>
              <a:rPr lang="zh-CN" altLang="en-US" sz="1800" b="1" dirty="0">
                <a:solidFill>
                  <a:schemeClr val="accent1">
                    <a:lumMod val="10000"/>
                  </a:schemeClr>
                </a:solidFill>
                <a:latin typeface="+mj-ea"/>
                <a:sym typeface="+mn-ea"/>
              </a:rPr>
              <a:t> 论文中常见的署名问题</a:t>
            </a:r>
            <a:r>
              <a:rPr lang="en-US" altLang="zh-CN" sz="1800" b="1" dirty="0">
                <a:solidFill>
                  <a:schemeClr val="accent1">
                    <a:lumMod val="10000"/>
                  </a:schemeClr>
                </a:solidFill>
                <a:latin typeface="+mj-ea"/>
                <a:sym typeface="+mn-ea"/>
              </a:rPr>
              <a:t>/</a:t>
            </a:r>
            <a:r>
              <a:rPr lang="zh-CN" altLang="en-US" sz="1800" b="1" dirty="0">
                <a:solidFill>
                  <a:schemeClr val="accent1">
                    <a:lumMod val="10000"/>
                  </a:schemeClr>
                </a:solidFill>
                <a:latin typeface="+mj-ea"/>
                <a:sym typeface="+mn-ea"/>
              </a:rPr>
              <a:t>规范 </a:t>
            </a:r>
            <a:endParaRPr lang="zh-CN" altLang="en-US" sz="1800" b="1" dirty="0">
              <a:solidFill>
                <a:schemeClr val="accent1">
                  <a:lumMod val="10000"/>
                </a:schemeClr>
              </a:solidFill>
              <a:latin typeface="+mj-ea"/>
              <a:sym typeface="+mn-ea"/>
            </a:endParaRPr>
          </a:p>
          <a:p>
            <a:r>
              <a:rPr lang="zh-CN" altLang="en-US" sz="2000" dirty="0"/>
              <a:t>      </a:t>
            </a:r>
            <a:r>
              <a:rPr lang="en-US" altLang="zh-CN" sz="1800" dirty="0"/>
              <a:t>3.</a:t>
            </a:r>
            <a:r>
              <a:rPr lang="zh-CN" altLang="en-US" sz="1800" dirty="0"/>
              <a:t>第一作者或通讯作者数量过多</a:t>
            </a:r>
            <a:endParaRPr lang="zh-CN" altLang="en-US" sz="1800" dirty="0"/>
          </a:p>
          <a:p>
            <a:r>
              <a:rPr lang="zh-CN" altLang="en-US" sz="1800" dirty="0">
                <a:solidFill>
                  <a:schemeClr val="accent1">
                    <a:lumMod val="10000"/>
                  </a:schemeClr>
                </a:solidFill>
              </a:rPr>
              <a:t>      应依据作者的实质性贡献进行署名，避免第一作者或通讯作者数量过多，在同行中产生歧义。</a:t>
            </a:r>
            <a:endParaRPr lang="en-US" altLang="zh-CN" sz="1800" dirty="0">
              <a:solidFill>
                <a:schemeClr val="accent1">
                  <a:lumMod val="10000"/>
                </a:schemeClr>
              </a:solidFill>
            </a:endParaRPr>
          </a:p>
          <a:p>
            <a:endParaRPr lang="zh-CN" altLang="en-US" sz="1050" dirty="0">
              <a:solidFill>
                <a:schemeClr val="accent1">
                  <a:lumMod val="10000"/>
                </a:schemeClr>
              </a:solidFill>
            </a:endParaRPr>
          </a:p>
          <a:p>
            <a:r>
              <a:rPr lang="zh-CN" altLang="en-US" sz="1800" dirty="0"/>
              <a:t>      </a:t>
            </a:r>
            <a:r>
              <a:rPr lang="en-US" altLang="zh-CN" sz="1800" dirty="0"/>
              <a:t>4.</a:t>
            </a:r>
            <a:r>
              <a:rPr lang="zh-CN" altLang="en-US" sz="1800" dirty="0"/>
              <a:t>冒用作者署名</a:t>
            </a:r>
            <a:endParaRPr lang="zh-CN" altLang="en-US" sz="1800" dirty="0"/>
          </a:p>
          <a:p>
            <a:r>
              <a:rPr lang="zh-CN" altLang="en-US" sz="1800" dirty="0">
                <a:solidFill>
                  <a:schemeClr val="accent1">
                    <a:lumMod val="10000"/>
                  </a:schemeClr>
                </a:solidFill>
              </a:rPr>
              <a:t>      在学者不知情的情况下，冒用其姓名作为署名作者。论文发表前应让每一位作者知情同意，每一位作者应对论文发表具有</a:t>
            </a:r>
            <a:r>
              <a:rPr lang="zh-CN" altLang="en-US" sz="1800" dirty="0">
                <a:solidFill>
                  <a:srgbClr val="FF0000"/>
                </a:solidFill>
              </a:rPr>
              <a:t>知情权</a:t>
            </a:r>
            <a:r>
              <a:rPr lang="zh-CN" altLang="en-US" sz="1800" dirty="0">
                <a:solidFill>
                  <a:schemeClr val="accent1">
                    <a:lumMod val="10000"/>
                  </a:schemeClr>
                </a:solidFill>
              </a:rPr>
              <a:t>，并认可论文的基本学术观点。</a:t>
            </a:r>
            <a:endParaRPr lang="en-US" altLang="zh-CN" sz="1800" dirty="0">
              <a:solidFill>
                <a:schemeClr val="accent1">
                  <a:lumMod val="10000"/>
                </a:schemeClr>
              </a:solidFill>
            </a:endParaRPr>
          </a:p>
          <a:p>
            <a:endParaRPr lang="zh-CN" altLang="en-US" sz="1050" dirty="0">
              <a:solidFill>
                <a:schemeClr val="accent1">
                  <a:lumMod val="10000"/>
                </a:schemeClr>
              </a:solidFill>
            </a:endParaRPr>
          </a:p>
          <a:p>
            <a:r>
              <a:rPr lang="zh-CN" altLang="en-US" sz="1800" dirty="0"/>
              <a:t>     （规范） </a:t>
            </a:r>
            <a:r>
              <a:rPr lang="en-US" altLang="zh-CN" sz="1800" dirty="0"/>
              <a:t>5.</a:t>
            </a:r>
            <a:r>
              <a:rPr lang="zh-CN" altLang="en-US" sz="1800" dirty="0"/>
              <a:t>未利用标注等手段，声明应该公开的相关利益冲突问题</a:t>
            </a:r>
            <a:endParaRPr lang="zh-CN" altLang="en-US" sz="1800" dirty="0"/>
          </a:p>
          <a:p>
            <a:r>
              <a:rPr lang="zh-CN" altLang="en-US" sz="1800" dirty="0">
                <a:solidFill>
                  <a:schemeClr val="accent1">
                    <a:lumMod val="10000"/>
                  </a:schemeClr>
                </a:solidFill>
              </a:rPr>
              <a:t>      应根据国际惯例和相关标准，提供利益冲突的公开声明。如资金资助来源和研究内容是否存在利益关联等。</a:t>
            </a:r>
            <a:endParaRPr lang="en-US" altLang="zh-CN" sz="2000" b="1" dirty="0">
              <a:solidFill>
                <a:schemeClr val="accent1">
                  <a:lumMod val="10000"/>
                </a:schemeClr>
              </a:solidFill>
              <a:latin typeface="+mj-ea"/>
              <a:ea typeface="+mj-ea"/>
            </a:endParaRPr>
          </a:p>
          <a:p>
            <a:endParaRPr lang="zh-CN" altLang="en-US" sz="2000" dirty="0"/>
          </a:p>
        </p:txBody>
      </p:sp>
      <p:sp>
        <p:nvSpPr>
          <p:cNvPr id="7" name="矩形 6"/>
          <p:cNvSpPr/>
          <p:nvPr/>
        </p:nvSpPr>
        <p:spPr>
          <a:xfrm>
            <a:off x="0" y="188436"/>
            <a:ext cx="9144635" cy="683895"/>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—6.</a:t>
            </a:r>
            <a:r>
              <a:rPr lang="zh-CN" altLang="en-US" sz="2000" b="1" dirty="0">
                <a:solidFill>
                  <a:schemeClr val="accent2"/>
                </a:solidFill>
                <a:latin typeface="+mj-ea"/>
                <a:sym typeface="+mn-ea"/>
              </a:rPr>
              <a:t>违反论文、奖励、专利等署名规范</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50021" y="1040942"/>
            <a:ext cx="7642369" cy="3099435"/>
          </a:xfrm>
          <a:prstGeom prst="rect">
            <a:avLst/>
          </a:prstGeom>
          <a:noFill/>
        </p:spPr>
        <p:txBody>
          <a:bodyPr wrap="square">
            <a:spAutoFit/>
          </a:bodyPr>
          <a:lstStyle/>
          <a:p>
            <a:r>
              <a:rPr lang="zh-CN" altLang="en-US" sz="1800" b="1" dirty="0">
                <a:solidFill>
                  <a:schemeClr val="accent1">
                    <a:lumMod val="10000"/>
                  </a:schemeClr>
                </a:solidFill>
                <a:latin typeface="+mj-ea"/>
                <a:sym typeface="+mn-ea"/>
              </a:rPr>
              <a:t> 论文中常见的署名问题</a:t>
            </a:r>
            <a:r>
              <a:rPr lang="en-US" altLang="zh-CN" sz="1800" b="1" dirty="0">
                <a:solidFill>
                  <a:schemeClr val="accent1">
                    <a:lumMod val="10000"/>
                  </a:schemeClr>
                </a:solidFill>
                <a:latin typeface="+mj-ea"/>
                <a:sym typeface="+mn-ea"/>
              </a:rPr>
              <a:t>/</a:t>
            </a:r>
            <a:r>
              <a:rPr lang="zh-CN" altLang="en-US" sz="1800" b="1" dirty="0">
                <a:solidFill>
                  <a:schemeClr val="accent1">
                    <a:lumMod val="10000"/>
                  </a:schemeClr>
                </a:solidFill>
                <a:latin typeface="+mj-ea"/>
                <a:sym typeface="+mn-ea"/>
              </a:rPr>
              <a:t>规范 </a:t>
            </a:r>
            <a:r>
              <a:rPr lang="zh-CN" altLang="en-US" sz="1800" b="1" dirty="0">
                <a:solidFill>
                  <a:schemeClr val="accent1">
                    <a:lumMod val="10000"/>
                  </a:schemeClr>
                </a:solidFill>
                <a:latin typeface="+mj-ea"/>
              </a:rPr>
              <a:t> </a:t>
            </a:r>
            <a:endParaRPr lang="en-US" altLang="zh-CN" sz="2000" b="1" dirty="0">
              <a:solidFill>
                <a:schemeClr val="accent1">
                  <a:lumMod val="10000"/>
                </a:schemeClr>
              </a:solidFill>
              <a:latin typeface="+mj-ea"/>
            </a:endParaRPr>
          </a:p>
          <a:p>
            <a:r>
              <a:rPr lang="zh-CN" altLang="en-US" sz="1800" dirty="0"/>
              <a:t>      </a:t>
            </a:r>
            <a:r>
              <a:rPr lang="en-US" altLang="zh-CN" sz="1800" dirty="0"/>
              <a:t>6.</a:t>
            </a:r>
            <a:r>
              <a:rPr lang="zh-CN" altLang="en-US" sz="1800" dirty="0"/>
              <a:t>未充分使用志（致）谢方式表现其他参与科研工作人员的贡献，造成知识产权纠纷和科研道德纠纷。</a:t>
            </a:r>
            <a:endParaRPr lang="en-US" altLang="zh-CN" sz="1800" dirty="0"/>
          </a:p>
          <a:p>
            <a:endParaRPr lang="zh-CN" altLang="en-US" sz="1050" b="1" dirty="0">
              <a:solidFill>
                <a:schemeClr val="accent1">
                  <a:lumMod val="10000"/>
                </a:schemeClr>
              </a:solidFill>
            </a:endParaRPr>
          </a:p>
          <a:p>
            <a:r>
              <a:rPr lang="zh-CN" altLang="en-US" sz="1800" dirty="0"/>
              <a:t>      </a:t>
            </a:r>
            <a:r>
              <a:rPr lang="en-US" altLang="zh-CN" sz="1800" dirty="0"/>
              <a:t>7.</a:t>
            </a:r>
            <a:r>
              <a:rPr lang="zh-CN" altLang="en-US" sz="1800" dirty="0"/>
              <a:t>未正确署名所属机构</a:t>
            </a:r>
            <a:endParaRPr lang="zh-CN" altLang="en-US" sz="1800" dirty="0"/>
          </a:p>
          <a:p>
            <a:r>
              <a:rPr lang="zh-CN" altLang="en-US" sz="1800" dirty="0">
                <a:solidFill>
                  <a:schemeClr val="accent1">
                    <a:lumMod val="10000"/>
                  </a:schemeClr>
                </a:solidFill>
              </a:rPr>
              <a:t>      作者机构的署名应为论文工作主要完成机构的名称，反对因作者所属机构变化，而不恰当地使用变更后的机构名称。</a:t>
            </a:r>
            <a:endParaRPr lang="en-US" altLang="zh-CN" sz="1800" dirty="0">
              <a:solidFill>
                <a:schemeClr val="accent1">
                  <a:lumMod val="10000"/>
                </a:schemeClr>
              </a:solidFill>
            </a:endParaRPr>
          </a:p>
          <a:p>
            <a:endParaRPr lang="zh-CN" altLang="en-US" sz="1050" b="1" dirty="0">
              <a:solidFill>
                <a:schemeClr val="accent1">
                  <a:lumMod val="10000"/>
                </a:schemeClr>
              </a:solidFill>
            </a:endParaRPr>
          </a:p>
          <a:p>
            <a:r>
              <a:rPr lang="zh-CN" altLang="en-US" sz="1800" dirty="0"/>
              <a:t>      </a:t>
            </a:r>
            <a:r>
              <a:rPr lang="en-US" altLang="zh-CN" sz="1800" dirty="0"/>
              <a:t>8.</a:t>
            </a:r>
            <a:r>
              <a:rPr lang="zh-CN" altLang="en-US" sz="1800" dirty="0"/>
              <a:t>作者不使用其所属单位的联系方式作为自己的联系方式</a:t>
            </a:r>
            <a:endParaRPr lang="zh-CN" altLang="en-US" sz="1800" dirty="0"/>
          </a:p>
          <a:p>
            <a:r>
              <a:rPr lang="zh-CN" altLang="en-US" sz="1800" dirty="0">
                <a:solidFill>
                  <a:schemeClr val="accent1">
                    <a:lumMod val="10000"/>
                  </a:schemeClr>
                </a:solidFill>
              </a:rPr>
              <a:t>      不建议使用公众邮箱等社会通讯方式作为作者的联系方式。</a:t>
            </a:r>
            <a:endParaRPr lang="en-US" altLang="zh-CN" sz="1800" dirty="0">
              <a:solidFill>
                <a:schemeClr val="accent1">
                  <a:lumMod val="10000"/>
                </a:schemeClr>
              </a:solidFill>
            </a:endParaRPr>
          </a:p>
          <a:p>
            <a:endParaRPr lang="en-US" altLang="zh-CN" sz="1050" dirty="0">
              <a:solidFill>
                <a:schemeClr val="accent1">
                  <a:lumMod val="10000"/>
                </a:schemeClr>
              </a:solidFill>
            </a:endParaRPr>
          </a:p>
          <a:p>
            <a:endParaRPr lang="zh-CN" altLang="en-US" sz="2000" dirty="0"/>
          </a:p>
        </p:txBody>
      </p:sp>
      <p:sp>
        <p:nvSpPr>
          <p:cNvPr id="7" name="矩形 6"/>
          <p:cNvSpPr/>
          <p:nvPr/>
        </p:nvSpPr>
        <p:spPr>
          <a:xfrm>
            <a:off x="0" y="188436"/>
            <a:ext cx="9144635" cy="683895"/>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—6.</a:t>
            </a:r>
            <a:r>
              <a:rPr lang="zh-CN" altLang="en-US" sz="2000" b="1" dirty="0">
                <a:solidFill>
                  <a:schemeClr val="accent2"/>
                </a:solidFill>
                <a:latin typeface="+mj-ea"/>
                <a:sym typeface="+mn-ea"/>
              </a:rPr>
              <a:t>违反论文、奖励、专利等署名规范</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50021" y="1040942"/>
            <a:ext cx="7642369" cy="3422650"/>
          </a:xfrm>
          <a:prstGeom prst="rect">
            <a:avLst/>
          </a:prstGeom>
          <a:noFill/>
        </p:spPr>
        <p:txBody>
          <a:bodyPr wrap="square">
            <a:spAutoFit/>
          </a:bodyPr>
          <a:lstStyle/>
          <a:p>
            <a:r>
              <a:rPr lang="zh-CN" altLang="en-US" sz="2000" b="1" dirty="0">
                <a:solidFill>
                  <a:schemeClr val="accent1">
                    <a:lumMod val="10000"/>
                  </a:schemeClr>
                </a:solidFill>
                <a:latin typeface="+mj-ea"/>
                <a:ea typeface="+mj-ea"/>
              </a:rPr>
              <a:t>违反奖励、专利等研究成果署名及论文发表规范</a:t>
            </a:r>
            <a:endParaRPr lang="en-US" altLang="zh-CN" sz="2000" b="1" dirty="0">
              <a:solidFill>
                <a:schemeClr val="accent1">
                  <a:lumMod val="10000"/>
                </a:schemeClr>
              </a:solidFill>
              <a:latin typeface="+mj-ea"/>
              <a:ea typeface="+mj-ea"/>
            </a:endParaRPr>
          </a:p>
          <a:p>
            <a:r>
              <a:rPr lang="zh-CN" altLang="en-US" sz="1800" b="1" dirty="0">
                <a:solidFill>
                  <a:schemeClr val="accent1">
                    <a:lumMod val="10000"/>
                  </a:schemeClr>
                </a:solidFill>
                <a:latin typeface="+mj-ea"/>
              </a:rPr>
              <a:t>      </a:t>
            </a:r>
            <a:r>
              <a:rPr lang="zh-CN" altLang="en-US" sz="1800" b="1" dirty="0">
                <a:solidFill>
                  <a:schemeClr val="accent1">
                    <a:lumMod val="10000"/>
                  </a:schemeClr>
                </a:solidFill>
                <a:latin typeface="+mj-ea"/>
                <a:sym typeface="+mn-ea"/>
              </a:rPr>
              <a:t> 论文中常见的署名问题</a:t>
            </a:r>
            <a:r>
              <a:rPr lang="en-US" altLang="zh-CN" sz="1800" b="1" dirty="0">
                <a:solidFill>
                  <a:schemeClr val="accent1">
                    <a:lumMod val="10000"/>
                  </a:schemeClr>
                </a:solidFill>
                <a:latin typeface="+mj-ea"/>
                <a:sym typeface="+mn-ea"/>
              </a:rPr>
              <a:t>/</a:t>
            </a:r>
            <a:r>
              <a:rPr lang="zh-CN" altLang="en-US" sz="1800" b="1" dirty="0">
                <a:solidFill>
                  <a:schemeClr val="accent1">
                    <a:lumMod val="10000"/>
                  </a:schemeClr>
                </a:solidFill>
                <a:latin typeface="+mj-ea"/>
                <a:sym typeface="+mn-ea"/>
              </a:rPr>
              <a:t>规范 </a:t>
            </a:r>
            <a:endParaRPr lang="en-US" altLang="zh-CN" sz="2000" b="1" dirty="0">
              <a:solidFill>
                <a:schemeClr val="accent1">
                  <a:lumMod val="10000"/>
                </a:schemeClr>
              </a:solidFill>
              <a:latin typeface="+mj-ea"/>
            </a:endParaRPr>
          </a:p>
          <a:p>
            <a:r>
              <a:rPr lang="zh-CN" altLang="en-US" sz="1800" dirty="0"/>
              <a:t>      </a:t>
            </a:r>
            <a:r>
              <a:rPr lang="en-US" altLang="zh-CN" sz="1800" dirty="0"/>
              <a:t>9.</a:t>
            </a:r>
            <a:r>
              <a:rPr lang="zh-CN" altLang="en-US" sz="1800" dirty="0"/>
              <a:t>未引用重要文献</a:t>
            </a:r>
            <a:endParaRPr lang="zh-CN" altLang="en-US" sz="1800" dirty="0"/>
          </a:p>
          <a:p>
            <a:r>
              <a:rPr lang="zh-CN" altLang="en-US" sz="1800" dirty="0">
                <a:solidFill>
                  <a:schemeClr val="accent1">
                    <a:lumMod val="10000"/>
                  </a:schemeClr>
                </a:solidFill>
              </a:rPr>
              <a:t>      作者应全面系统了解本科研工作的前人工作基础和直接相关的重要文献，并确信对本领域代表性文献没有遗漏。</a:t>
            </a:r>
            <a:endParaRPr lang="en-US" altLang="zh-CN" sz="1800" dirty="0">
              <a:solidFill>
                <a:schemeClr val="accent1">
                  <a:lumMod val="10000"/>
                </a:schemeClr>
              </a:solidFill>
            </a:endParaRPr>
          </a:p>
          <a:p>
            <a:endParaRPr lang="zh-CN" altLang="en-US" sz="1050" dirty="0">
              <a:solidFill>
                <a:schemeClr val="accent1">
                  <a:lumMod val="10000"/>
                </a:schemeClr>
              </a:solidFill>
            </a:endParaRPr>
          </a:p>
          <a:p>
            <a:r>
              <a:rPr lang="zh-CN" altLang="en-US" sz="1800" dirty="0"/>
              <a:t>      </a:t>
            </a:r>
            <a:r>
              <a:rPr lang="en-US" altLang="zh-CN" sz="1800" dirty="0"/>
              <a:t>10.</a:t>
            </a:r>
            <a:r>
              <a:rPr lang="zh-CN" altLang="en-US" sz="1800" dirty="0"/>
              <a:t>在论文发表后，如果发现文章的缺陷或相关研究过程中有违背科研规范的行为，作者应主动声明更正或要求撤回稿件。</a:t>
            </a:r>
            <a:endParaRPr lang="zh-CN" altLang="en-US" sz="1800" dirty="0"/>
          </a:p>
          <a:p>
            <a:endParaRPr lang="en-US" altLang="zh-CN" sz="1800" dirty="0">
              <a:solidFill>
                <a:schemeClr val="accent1">
                  <a:lumMod val="10000"/>
                </a:schemeClr>
              </a:solidFill>
            </a:endParaRPr>
          </a:p>
          <a:p>
            <a:endParaRPr lang="en-US" altLang="zh-CN" sz="2000" b="1" dirty="0">
              <a:solidFill>
                <a:schemeClr val="accent1">
                  <a:lumMod val="10000"/>
                </a:schemeClr>
              </a:solidFill>
              <a:latin typeface="+mj-ea"/>
            </a:endParaRPr>
          </a:p>
          <a:p>
            <a:endParaRPr lang="en-US" altLang="zh-CN" sz="2000" b="1" dirty="0">
              <a:solidFill>
                <a:schemeClr val="accent1">
                  <a:lumMod val="10000"/>
                </a:schemeClr>
              </a:solidFill>
              <a:latin typeface="+mj-ea"/>
            </a:endParaRPr>
          </a:p>
          <a:p>
            <a:endParaRPr lang="zh-CN" altLang="en-US" sz="2000" dirty="0"/>
          </a:p>
        </p:txBody>
      </p:sp>
      <p:sp>
        <p:nvSpPr>
          <p:cNvPr id="7" name="矩形 6"/>
          <p:cNvSpPr/>
          <p:nvPr/>
        </p:nvSpPr>
        <p:spPr>
          <a:xfrm>
            <a:off x="0" y="188436"/>
            <a:ext cx="9144635" cy="683895"/>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—6.</a:t>
            </a:r>
            <a:r>
              <a:rPr lang="zh-CN" altLang="en-US" sz="2000" b="1" dirty="0">
                <a:solidFill>
                  <a:schemeClr val="accent2"/>
                </a:solidFill>
                <a:latin typeface="+mj-ea"/>
              </a:rPr>
              <a:t>违反奖励、专利等研究成果署名及论文发表规范</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1161415" y="1965325"/>
            <a:ext cx="6624320" cy="1845310"/>
          </a:xfrm>
          <a:prstGeom prst="rect">
            <a:avLst/>
          </a:prstGeom>
          <a:noFill/>
        </p:spPr>
        <p:txBody>
          <a:bodyPr wrap="square">
            <a:spAutoFit/>
          </a:bodyPr>
          <a:lstStyle/>
          <a:p>
            <a:r>
              <a:rPr lang="zh-CN" altLang="en-US" sz="1800" dirty="0">
                <a:solidFill>
                  <a:schemeClr val="accent1">
                    <a:lumMod val="10000"/>
                  </a:schemeClr>
                </a:solidFill>
                <a:sym typeface="+mn-ea"/>
              </a:rPr>
              <a:t>重复发表、引用于论文内容无关的文献、</a:t>
            </a:r>
            <a:endParaRPr lang="zh-CN" altLang="en-US" sz="1800" dirty="0">
              <a:solidFill>
                <a:schemeClr val="accent1">
                  <a:lumMod val="10000"/>
                </a:schemeClr>
              </a:solidFill>
              <a:sym typeface="+mn-ea"/>
            </a:endParaRPr>
          </a:p>
          <a:p>
            <a:r>
              <a:rPr lang="zh-CN" altLang="en-US" sz="1800" dirty="0">
                <a:solidFill>
                  <a:schemeClr val="accent1">
                    <a:lumMod val="10000"/>
                  </a:schemeClr>
                </a:solidFill>
                <a:sym typeface="+mn-ea"/>
              </a:rPr>
              <a:t>要求作者非必要地引用特定文献等</a:t>
            </a:r>
            <a:endParaRPr lang="zh-CN" altLang="en-US" sz="1800" dirty="0">
              <a:solidFill>
                <a:schemeClr val="accent1">
                  <a:lumMod val="10000"/>
                </a:schemeClr>
              </a:solidFill>
              <a:sym typeface="+mn-ea"/>
            </a:endParaRPr>
          </a:p>
          <a:p>
            <a:r>
              <a:rPr lang="zh-CN" altLang="en-US" sz="1800" dirty="0">
                <a:solidFill>
                  <a:srgbClr val="FF0000"/>
                </a:solidFill>
                <a:sym typeface="+mn-ea"/>
              </a:rPr>
              <a:t>违反学术出版规范</a:t>
            </a:r>
            <a:r>
              <a:rPr lang="zh-CN" altLang="en-US" sz="1800" dirty="0">
                <a:solidFill>
                  <a:schemeClr val="accent1">
                    <a:lumMod val="10000"/>
                  </a:schemeClr>
                </a:solidFill>
                <a:sym typeface="+mn-ea"/>
              </a:rPr>
              <a:t>的行为</a:t>
            </a:r>
            <a:endParaRPr lang="en-US" altLang="zh-CN" sz="1800" dirty="0">
              <a:solidFill>
                <a:schemeClr val="accent1">
                  <a:lumMod val="10000"/>
                </a:schemeClr>
              </a:solidFill>
            </a:endParaRPr>
          </a:p>
          <a:p>
            <a:endParaRPr lang="en-US" altLang="zh-CN" sz="2000" b="1" dirty="0">
              <a:solidFill>
                <a:schemeClr val="accent1">
                  <a:lumMod val="10000"/>
                </a:schemeClr>
              </a:solidFill>
              <a:latin typeface="+mj-ea"/>
            </a:endParaRPr>
          </a:p>
          <a:p>
            <a:endParaRPr lang="en-US" altLang="zh-CN" sz="2000" b="1" dirty="0">
              <a:solidFill>
                <a:schemeClr val="accent1">
                  <a:lumMod val="10000"/>
                </a:schemeClr>
              </a:solidFill>
              <a:latin typeface="+mj-ea"/>
            </a:endParaRPr>
          </a:p>
          <a:p>
            <a:endParaRPr lang="zh-CN" altLang="en-US" sz="2000" dirty="0"/>
          </a:p>
        </p:txBody>
      </p:sp>
      <p:sp>
        <p:nvSpPr>
          <p:cNvPr id="7" name="矩形 6"/>
          <p:cNvSpPr/>
          <p:nvPr/>
        </p:nvSpPr>
        <p:spPr>
          <a:xfrm>
            <a:off x="0" y="188436"/>
            <a:ext cx="9144635" cy="368300"/>
          </a:xfrm>
          <a:prstGeom prst="rect">
            <a:avLst/>
          </a:prstGeom>
        </p:spPr>
        <p:txBody>
          <a:bodyPr wrap="square">
            <a:spAutoFit/>
          </a:bodyPr>
          <a:lstStyle/>
          <a:p>
            <a:pPr algn="ctr" eaLnBrk="1" fontAlgn="auto" hangingPunct="1">
              <a:lnSpc>
                <a:spcPct val="90000"/>
              </a:lnSpc>
              <a:spcBef>
                <a:spcPts val="300"/>
              </a:spcBef>
              <a:spcAft>
                <a:spcPts val="0"/>
              </a:spcAft>
              <a:buClrTx/>
              <a:buSzTx/>
              <a:buFontTx/>
              <a:defRPr/>
            </a:pPr>
            <a:r>
              <a:rPr lang="zh-CN" altLang="en-US" sz="2000" b="1" kern="0" cap="all" dirty="0">
                <a:ln w="0">
                  <a:noFill/>
                </a:ln>
                <a:solidFill>
                  <a:schemeClr val="accent2"/>
                </a:solidFill>
                <a:latin typeface="微软雅黑" panose="020B0503020204020204" pitchFamily="34" charset="-122"/>
              </a:rPr>
              <a:t>一、什么是科研失信行为</a:t>
            </a:r>
            <a:r>
              <a:rPr lang="en-US" altLang="zh-CN" sz="2000" b="1" kern="0" cap="all" dirty="0">
                <a:ln w="0">
                  <a:noFill/>
                </a:ln>
                <a:solidFill>
                  <a:schemeClr val="accent2"/>
                </a:solidFill>
                <a:latin typeface="微软雅黑" panose="020B0503020204020204" pitchFamily="34" charset="-122"/>
              </a:rPr>
              <a:t>—</a:t>
            </a:r>
            <a:r>
              <a:rPr lang="zh-CN" altLang="en-US" sz="2000" b="1" kern="0" cap="all" dirty="0">
                <a:ln w="0">
                  <a:noFill/>
                </a:ln>
                <a:solidFill>
                  <a:schemeClr val="accent2"/>
                </a:solidFill>
                <a:latin typeface="微软雅黑" panose="020B0503020204020204" pitchFamily="34" charset="-122"/>
              </a:rPr>
              <a:t>7.</a:t>
            </a:r>
            <a:r>
              <a:rPr lang="zh-CN" altLang="en-US" sz="2000" b="1" kern="0" cap="all" dirty="0">
                <a:ln w="0">
                  <a:noFill/>
                </a:ln>
                <a:solidFill>
                  <a:schemeClr val="accent2"/>
                </a:solidFill>
                <a:latin typeface="微软雅黑" panose="020B0503020204020204" pitchFamily="34" charset="-122"/>
                <a:sym typeface="+mn-ea"/>
              </a:rPr>
              <a:t>违反学术出版规范的行为</a:t>
            </a:r>
            <a:endParaRPr lang="zh-CN" altLang="en-US"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815975" y="1061720"/>
            <a:ext cx="2238375" cy="398780"/>
          </a:xfrm>
          <a:prstGeom prst="rect">
            <a:avLst/>
          </a:prstGeom>
          <a:noFill/>
        </p:spPr>
        <p:txBody>
          <a:bodyPr wrap="square" rtlCol="0">
            <a:spAutoFit/>
          </a:bodyPr>
          <a:p>
            <a:r>
              <a:rPr lang="zh-CN" altLang="en-US" sz="2000" u="sng" dirty="0">
                <a:solidFill>
                  <a:schemeClr val="accent1">
                    <a:lumMod val="10000"/>
                  </a:schemeClr>
                </a:solidFill>
                <a:sym typeface="+mn-ea"/>
              </a:rPr>
              <a:t>违反学术出版规范</a:t>
            </a:r>
            <a:endParaRPr lang="zh-CN" altLang="en-US" sz="2000" u="sng" dirty="0">
              <a:solidFill>
                <a:schemeClr val="accent1">
                  <a:lumMod val="10000"/>
                </a:schemeClr>
              </a:solidFill>
              <a:sym typeface="+mn-ea"/>
            </a:endParaRPr>
          </a:p>
        </p:txBody>
      </p:sp>
      <p:pic>
        <p:nvPicPr>
          <p:cNvPr id="10" name="图片 9" descr="封面"/>
          <p:cNvPicPr>
            <a:picLocks noChangeAspect="1"/>
          </p:cNvPicPr>
          <p:nvPr/>
        </p:nvPicPr>
        <p:blipFill>
          <a:blip r:embed="rId2"/>
          <a:stretch>
            <a:fillRect/>
          </a:stretch>
        </p:blipFill>
        <p:spPr>
          <a:xfrm>
            <a:off x="5696585" y="1256665"/>
            <a:ext cx="2089150" cy="2806700"/>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013254" y="1858554"/>
            <a:ext cx="7405815"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defTabSz="685800" rtl="0" eaLnBrk="1" fontAlgn="base" latinLnBrk="0" hangingPunct="1">
              <a:lnSpc>
                <a:spcPct val="150000"/>
              </a:lnSpc>
              <a:spcBef>
                <a:spcPct val="0"/>
              </a:spcBef>
              <a:spcAft>
                <a:spcPct val="0"/>
              </a:spcAft>
              <a:buClrTx/>
              <a:buSzTx/>
              <a:buFontTx/>
              <a:buNone/>
              <a:defRPr/>
            </a:pPr>
            <a:r>
              <a:rPr lang="zh-CN" altLang="en-US" sz="4000" b="1" dirty="0">
                <a:solidFill>
                  <a:srgbClr val="C4261D"/>
                </a:solidFill>
                <a:latin typeface="微软雅黑" panose="020B0503020204020204" pitchFamily="34" charset="-122"/>
              </a:rPr>
              <a:t>二、科研失信行为调查处理主体</a:t>
            </a:r>
            <a:endParaRPr lang="en-US" altLang="zh-CN" sz="4000" b="1" dirty="0">
              <a:solidFill>
                <a:srgbClr val="C4261D"/>
              </a:solidFill>
              <a:latin typeface="微软雅黑" panose="020B0503020204020204" pitchFamily="34" charset="-122"/>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0" y="0"/>
            <a:ext cx="9144000" cy="1133475"/>
          </a:xfrm>
          <a:prstGeom prst="rect">
            <a:avLst/>
          </a:prstGeom>
          <a:noFill/>
          <a:ln w="9525">
            <a:noFill/>
          </a:ln>
        </p:spPr>
      </p:pic>
      <p:sp>
        <p:nvSpPr>
          <p:cNvPr id="2" name="文本框 1"/>
          <p:cNvSpPr txBox="1"/>
          <p:nvPr/>
        </p:nvSpPr>
        <p:spPr>
          <a:xfrm>
            <a:off x="2425320" y="3233239"/>
            <a:ext cx="4286885" cy="707886"/>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7881" y="1128526"/>
            <a:ext cx="7484110" cy="3138170"/>
          </a:xfrm>
          <a:prstGeom prst="rect">
            <a:avLst/>
          </a:prstGeom>
          <a:noFill/>
        </p:spPr>
        <p:txBody>
          <a:bodyPr wrap="square">
            <a:spAutoFit/>
          </a:bodyPr>
          <a:lstStyle/>
          <a:p>
            <a:pPr indent="457200"/>
            <a:r>
              <a:rPr lang="en-US" sz="1800" kern="0" cap="all" dirty="0">
                <a:ln w="0">
                  <a:noFill/>
                </a:ln>
                <a:solidFill>
                  <a:schemeClr val="accent5">
                    <a:lumMod val="75000"/>
                  </a:schemeClr>
                </a:solidFill>
                <a:latin typeface="微软雅黑" panose="020B0503020204020204" pitchFamily="34" charset="-122"/>
              </a:rPr>
              <a:t>3.10.16</a:t>
            </a:r>
            <a:r>
              <a:rPr lang="zh-CN" altLang="en-US" sz="1800" kern="0" cap="all" dirty="0">
                <a:ln w="0">
                  <a:noFill/>
                </a:ln>
                <a:solidFill>
                  <a:schemeClr val="accent5">
                    <a:lumMod val="75000"/>
                  </a:schemeClr>
                </a:solidFill>
                <a:latin typeface="微软雅黑" panose="020B0503020204020204" pitchFamily="34" charset="-122"/>
              </a:rPr>
              <a:t>党的二十大开幕会议，</a:t>
            </a:r>
            <a:r>
              <a:rPr sz="1800" kern="0" cap="all" dirty="0">
                <a:ln w="0">
                  <a:noFill/>
                </a:ln>
                <a:solidFill>
                  <a:schemeClr val="accent5">
                    <a:lumMod val="75000"/>
                  </a:schemeClr>
                </a:solidFill>
                <a:latin typeface="微软雅黑" panose="020B0503020204020204" pitchFamily="34" charset="-122"/>
              </a:rPr>
              <a:t>习近平总书记代表十九届中央委员会向大会作报告</a:t>
            </a:r>
            <a:r>
              <a:rPr lang="zh-CN" sz="1800" kern="0" cap="all" dirty="0">
                <a:ln w="0">
                  <a:noFill/>
                </a:ln>
                <a:solidFill>
                  <a:schemeClr val="accent5">
                    <a:lumMod val="75000"/>
                  </a:schemeClr>
                </a:solidFill>
                <a:latin typeface="微软雅黑" panose="020B0503020204020204" pitchFamily="34" charset="-122"/>
              </a:rPr>
              <a:t>，</a:t>
            </a:r>
            <a:r>
              <a:rPr sz="1800" kern="0" cap="all" dirty="0">
                <a:ln w="0">
                  <a:noFill/>
                </a:ln>
                <a:solidFill>
                  <a:schemeClr val="accent5">
                    <a:lumMod val="75000"/>
                  </a:schemeClr>
                </a:solidFill>
                <a:latin typeface="微软雅黑" panose="020B0503020204020204" pitchFamily="34" charset="-122"/>
              </a:rPr>
              <a:t>大会的主题是：高举中国特色社会主义伟大旗帜，</a:t>
            </a:r>
            <a:r>
              <a:rPr sz="1800" u="sng" kern="0" cap="all" dirty="0">
                <a:ln w="0">
                  <a:noFill/>
                </a:ln>
                <a:solidFill>
                  <a:schemeClr val="tx1"/>
                </a:solidFill>
                <a:latin typeface="微软雅黑" panose="020B0503020204020204" pitchFamily="34" charset="-122"/>
              </a:rPr>
              <a:t>全面贯彻新时代中国特色社会主义思想</a:t>
            </a:r>
            <a:r>
              <a:rPr sz="1800" kern="0" cap="all" dirty="0">
                <a:ln w="0">
                  <a:noFill/>
                </a:ln>
                <a:solidFill>
                  <a:schemeClr val="tx1"/>
                </a:solidFill>
                <a:latin typeface="微软雅黑" panose="020B0503020204020204" pitchFamily="34" charset="-122"/>
              </a:rPr>
              <a:t>，弘扬伟大建党精神，</a:t>
            </a:r>
            <a:r>
              <a:rPr sz="1800" u="sng" kern="0" cap="all" dirty="0">
                <a:ln w="0">
                  <a:noFill/>
                </a:ln>
                <a:solidFill>
                  <a:schemeClr val="tx1"/>
                </a:solidFill>
                <a:latin typeface="微软雅黑" panose="020B0503020204020204" pitchFamily="34" charset="-122"/>
              </a:rPr>
              <a:t>自信自强、守正创新，</a:t>
            </a:r>
            <a:r>
              <a:rPr sz="1800" kern="0" cap="all" dirty="0">
                <a:ln w="0">
                  <a:noFill/>
                </a:ln>
                <a:solidFill>
                  <a:schemeClr val="accent5">
                    <a:lumMod val="75000"/>
                  </a:schemeClr>
                </a:solidFill>
                <a:latin typeface="微软雅黑" panose="020B0503020204020204" pitchFamily="34" charset="-122"/>
              </a:rPr>
              <a:t>踔厉奋发、勇毅前行，为全面建设社会主义现代化国家、全面推进中华民族伟大复兴而团结奋斗。</a:t>
            </a:r>
            <a:endParaRPr sz="1800" kern="0" cap="all" dirty="0">
              <a:ln w="0">
                <a:noFill/>
              </a:ln>
              <a:solidFill>
                <a:schemeClr val="accent5">
                  <a:lumMod val="75000"/>
                </a:schemeClr>
              </a:solidFill>
              <a:latin typeface="微软雅黑" panose="020B0503020204020204" pitchFamily="34" charset="-122"/>
            </a:endParaRPr>
          </a:p>
          <a:p>
            <a:pPr indent="457200"/>
            <a:endParaRPr sz="1800" kern="0" cap="all" dirty="0">
              <a:ln w="0">
                <a:noFill/>
              </a:ln>
              <a:solidFill>
                <a:schemeClr val="accent5">
                  <a:lumMod val="75000"/>
                </a:schemeClr>
              </a:solidFill>
              <a:latin typeface="微软雅黑" panose="020B0503020204020204" pitchFamily="34" charset="-122"/>
            </a:endParaRPr>
          </a:p>
          <a:p>
            <a:pPr indent="457200"/>
            <a:r>
              <a:rPr sz="1800" kern="0" cap="all" dirty="0">
                <a:ln w="0">
                  <a:noFill/>
                </a:ln>
                <a:solidFill>
                  <a:schemeClr val="accent5">
                    <a:lumMod val="75000"/>
                  </a:schemeClr>
                </a:solidFill>
                <a:latin typeface="微软雅黑" panose="020B0503020204020204" pitchFamily="34" charset="-122"/>
              </a:rPr>
              <a:t>新时代新征程中国共产党的使命任务</a:t>
            </a:r>
            <a:r>
              <a:rPr lang="zh-CN" sz="1800" kern="0" cap="all" dirty="0">
                <a:ln w="0">
                  <a:noFill/>
                </a:ln>
                <a:solidFill>
                  <a:schemeClr val="accent5">
                    <a:lumMod val="75000"/>
                  </a:schemeClr>
                </a:solidFill>
                <a:latin typeface="微软雅黑" panose="020B0503020204020204" pitchFamily="34" charset="-122"/>
              </a:rPr>
              <a:t>：</a:t>
            </a:r>
            <a:r>
              <a:rPr sz="1800" u="sng" kern="0" cap="all" dirty="0">
                <a:ln w="0">
                  <a:noFill/>
                </a:ln>
                <a:solidFill>
                  <a:schemeClr val="tx1"/>
                </a:solidFill>
                <a:latin typeface="微软雅黑" panose="020B0503020204020204" pitchFamily="34" charset="-122"/>
              </a:rPr>
              <a:t>中国式现代化，是中国共产党领导的社会主义现代化</a:t>
            </a:r>
            <a:r>
              <a:rPr sz="1800" u="sng" kern="0" cap="all" dirty="0">
                <a:ln w="0">
                  <a:noFill/>
                </a:ln>
                <a:solidFill>
                  <a:schemeClr val="accent5">
                    <a:lumMod val="75000"/>
                  </a:schemeClr>
                </a:solidFill>
                <a:latin typeface="微软雅黑" panose="020B0503020204020204" pitchFamily="34" charset="-122"/>
              </a:rPr>
              <a:t>，</a:t>
            </a:r>
            <a:r>
              <a:rPr sz="1800" kern="0" cap="all" dirty="0">
                <a:ln w="0">
                  <a:noFill/>
                </a:ln>
                <a:solidFill>
                  <a:schemeClr val="accent5">
                    <a:lumMod val="75000"/>
                  </a:schemeClr>
                </a:solidFill>
                <a:latin typeface="微软雅黑" panose="020B0503020204020204" pitchFamily="34" charset="-122"/>
              </a:rPr>
              <a:t>既有各国现代化的共同特征，更有基于自己国情的中国特色。中国式现代化是人口规模巨大的现代化，是全体人民共同富裕的现代化，是物质文明和精神文明相协调的现代化，是人与自然和谐共生的现代化，是走和平发展道路的现代化。</a:t>
            </a:r>
            <a:endParaRPr sz="1800" kern="0" cap="all" dirty="0">
              <a:ln w="0">
                <a:noFill/>
              </a:ln>
              <a:solidFill>
                <a:schemeClr val="accent5">
                  <a:lumMod val="75000"/>
                </a:schemeClr>
              </a:solidFill>
              <a:latin typeface="微软雅黑" panose="020B0503020204020204" pitchFamily="34" charset="-122"/>
            </a:endParaRPr>
          </a:p>
        </p:txBody>
      </p:sp>
      <p:sp>
        <p:nvSpPr>
          <p:cNvPr id="7" name="矩形 6"/>
          <p:cNvSpPr/>
          <p:nvPr/>
        </p:nvSpPr>
        <p:spPr>
          <a:xfrm>
            <a:off x="-1588" y="160220"/>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zh-CN" sz="2400" b="1" kern="0" cap="all" dirty="0">
                <a:ln w="0">
                  <a:noFill/>
                </a:ln>
                <a:solidFill>
                  <a:schemeClr val="accent2"/>
                </a:solidFill>
                <a:latin typeface="微软雅黑" panose="020B0503020204020204" pitchFamily="34" charset="-122"/>
              </a:rPr>
              <a:t>牢记科研诚信</a:t>
            </a:r>
            <a:endParaRPr lang="zh-CN" altLang="zh-CN" sz="24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69191" y="929005"/>
            <a:ext cx="8162291" cy="2861310"/>
          </a:xfrm>
          <a:prstGeom prst="rect">
            <a:avLst/>
          </a:prstGeom>
          <a:noFill/>
        </p:spPr>
        <p:txBody>
          <a:bodyPr wrap="square">
            <a:spAutoFit/>
          </a:bodyPr>
          <a:lstStyle/>
          <a:p>
            <a:r>
              <a:rPr lang="zh-CN" altLang="en-US" sz="2000" b="1" dirty="0">
                <a:solidFill>
                  <a:schemeClr val="accent1">
                    <a:lumMod val="10000"/>
                  </a:schemeClr>
                </a:solidFill>
                <a:latin typeface="+mj-ea"/>
                <a:ea typeface="+mj-ea"/>
              </a:rPr>
              <a:t>第五条</a:t>
            </a:r>
            <a:endParaRPr lang="en-US" altLang="zh-CN" sz="2000" b="1" dirty="0">
              <a:solidFill>
                <a:schemeClr val="accent1">
                  <a:lumMod val="10000"/>
                </a:schemeClr>
              </a:solidFill>
              <a:latin typeface="+mj-ea"/>
              <a:ea typeface="+mj-ea"/>
            </a:endParaRPr>
          </a:p>
          <a:p>
            <a:r>
              <a:rPr lang="zh-CN" altLang="en-US" sz="2000" dirty="0">
                <a:solidFill>
                  <a:schemeClr val="accent1">
                    <a:lumMod val="10000"/>
                  </a:schemeClr>
                </a:solidFill>
                <a:latin typeface="+mj-ea"/>
                <a:ea typeface="+mj-ea"/>
              </a:rPr>
              <a:t>      </a:t>
            </a:r>
            <a:r>
              <a:rPr lang="zh-CN" altLang="en-US" sz="2000" dirty="0">
                <a:solidFill>
                  <a:srgbClr val="FF0000"/>
                </a:solidFill>
                <a:latin typeface="+mj-ea"/>
                <a:ea typeface="+mj-ea"/>
              </a:rPr>
              <a:t>科技部</a:t>
            </a:r>
            <a:r>
              <a:rPr lang="en-US" altLang="zh-CN" sz="2000" dirty="0">
                <a:solidFill>
                  <a:srgbClr val="FF0000"/>
                </a:solidFill>
                <a:latin typeface="+mj-ea"/>
                <a:ea typeface="+mj-ea"/>
              </a:rPr>
              <a:t>---</a:t>
            </a:r>
            <a:r>
              <a:rPr lang="zh-CN" altLang="en-US" sz="2000" dirty="0">
                <a:solidFill>
                  <a:srgbClr val="FF0000"/>
                </a:solidFill>
                <a:latin typeface="+mj-ea"/>
                <a:ea typeface="+mj-ea"/>
              </a:rPr>
              <a:t>（统筹）</a:t>
            </a:r>
            <a:r>
              <a:rPr lang="en-US" altLang="zh-CN" sz="2000" dirty="0">
                <a:solidFill>
                  <a:srgbClr val="FF0000"/>
                </a:solidFill>
                <a:latin typeface="+mj-ea"/>
                <a:ea typeface="+mj-ea"/>
              </a:rPr>
              <a:t>---</a:t>
            </a:r>
            <a:r>
              <a:rPr lang="zh-CN" altLang="en-US" sz="2000" dirty="0">
                <a:solidFill>
                  <a:srgbClr val="FF0000"/>
                </a:solidFill>
                <a:latin typeface="+mj-ea"/>
              </a:rPr>
              <a:t>自然科学领域</a:t>
            </a:r>
            <a:endParaRPr lang="en-US" altLang="zh-CN" sz="2000" dirty="0">
              <a:solidFill>
                <a:srgbClr val="FF0000"/>
              </a:solidFill>
              <a:latin typeface="+mj-ea"/>
              <a:ea typeface="+mj-ea"/>
            </a:endParaRPr>
          </a:p>
          <a:p>
            <a:pPr indent="457200"/>
            <a:r>
              <a:rPr lang="zh-CN" altLang="en-US" sz="2000" dirty="0">
                <a:solidFill>
                  <a:srgbClr val="FF0000"/>
                </a:solidFill>
                <a:latin typeface="+mj-ea"/>
                <a:ea typeface="+mj-ea"/>
              </a:rPr>
              <a:t>社科院</a:t>
            </a:r>
            <a:r>
              <a:rPr lang="en-US" altLang="zh-CN" sz="2000" dirty="0">
                <a:solidFill>
                  <a:srgbClr val="FF0000"/>
                </a:solidFill>
                <a:latin typeface="+mj-ea"/>
                <a:ea typeface="+mj-ea"/>
              </a:rPr>
              <a:t>---</a:t>
            </a:r>
            <a:r>
              <a:rPr lang="zh-CN" altLang="en-US" sz="2000" dirty="0">
                <a:solidFill>
                  <a:srgbClr val="FF0000"/>
                </a:solidFill>
                <a:latin typeface="+mj-ea"/>
                <a:ea typeface="+mj-ea"/>
              </a:rPr>
              <a:t>（统筹）</a:t>
            </a:r>
            <a:r>
              <a:rPr lang="en-US" altLang="zh-CN" sz="2000" dirty="0">
                <a:solidFill>
                  <a:srgbClr val="FF0000"/>
                </a:solidFill>
                <a:latin typeface="+mj-ea"/>
                <a:ea typeface="+mj-ea"/>
              </a:rPr>
              <a:t>---</a:t>
            </a:r>
            <a:r>
              <a:rPr lang="zh-CN" altLang="en-US" sz="2000" dirty="0">
                <a:solidFill>
                  <a:srgbClr val="FF0000"/>
                </a:solidFill>
                <a:latin typeface="+mj-ea"/>
              </a:rPr>
              <a:t>哲学社会科学领域</a:t>
            </a:r>
            <a:endParaRPr lang="en-US" altLang="zh-CN" sz="2000" dirty="0">
              <a:solidFill>
                <a:srgbClr val="FF0000"/>
              </a:solidFill>
              <a:latin typeface="+mj-ea"/>
              <a:ea typeface="+mj-ea"/>
            </a:endParaRPr>
          </a:p>
          <a:p>
            <a:pPr indent="457200"/>
            <a:r>
              <a:rPr lang="zh-CN" altLang="en-US" sz="2000" dirty="0">
                <a:solidFill>
                  <a:schemeClr val="accent1">
                    <a:lumMod val="10000"/>
                  </a:schemeClr>
                </a:solidFill>
                <a:latin typeface="+mj-ea"/>
                <a:ea typeface="+mj-ea"/>
              </a:rPr>
              <a:t>对引起社会普遍关注，或涉及多个部门（单位）的，可组织开展联合调查</a:t>
            </a:r>
            <a:r>
              <a:rPr lang="zh-CN" altLang="en-US" sz="2000" dirty="0">
                <a:solidFill>
                  <a:schemeClr val="accent1">
                    <a:lumMod val="10000"/>
                  </a:schemeClr>
                </a:solidFill>
                <a:latin typeface="+mj-ea"/>
                <a:ea typeface="+mj-ea"/>
              </a:rPr>
              <a:t>处理或协调不同部门（单位）分别开展调查。</a:t>
            </a:r>
            <a:endParaRPr lang="zh-CN" altLang="en-US" sz="2000" dirty="0">
              <a:solidFill>
                <a:schemeClr val="accent1">
                  <a:lumMod val="10000"/>
                </a:schemeClr>
              </a:solidFill>
              <a:latin typeface="+mj-ea"/>
              <a:ea typeface="+mj-ea"/>
            </a:endParaRPr>
          </a:p>
          <a:p>
            <a:pPr indent="457200"/>
            <a:r>
              <a:rPr lang="zh-CN" altLang="en-US" sz="2000" u="sng" dirty="0">
                <a:solidFill>
                  <a:schemeClr val="accent1">
                    <a:lumMod val="10000"/>
                  </a:schemeClr>
                </a:solidFill>
                <a:latin typeface="+mj-ea"/>
                <a:ea typeface="+mj-ea"/>
              </a:rPr>
              <a:t>主管部门负责指导和监督本系统的科研诚信案件调查处理工作，建立</a:t>
            </a:r>
            <a:r>
              <a:rPr lang="zh-CN" altLang="en-US" sz="2000" u="sng" dirty="0">
                <a:solidFill>
                  <a:srgbClr val="FF0000"/>
                </a:solidFill>
                <a:latin typeface="+mj-ea"/>
                <a:ea typeface="+mj-ea"/>
              </a:rPr>
              <a:t>健全重大科研诚信案件信息报送机制</a:t>
            </a:r>
            <a:r>
              <a:rPr lang="zh-CN" altLang="en-US" sz="2000" u="sng" dirty="0">
                <a:solidFill>
                  <a:schemeClr val="accent1">
                    <a:lumMod val="10000"/>
                  </a:schemeClr>
                </a:solidFill>
                <a:latin typeface="+mj-ea"/>
                <a:ea typeface="+mj-ea"/>
              </a:rPr>
              <a:t>，并可对本系统重大科研诚信案件独立组织开展调查</a:t>
            </a:r>
            <a:r>
              <a:rPr lang="zh-CN" altLang="en-US" sz="2000" u="sng" dirty="0">
                <a:solidFill>
                  <a:schemeClr val="accent1">
                    <a:lumMod val="10000"/>
                  </a:schemeClr>
                </a:solidFill>
                <a:latin typeface="+mj-ea"/>
                <a:ea typeface="+mj-ea"/>
              </a:rPr>
              <a:t>处理。</a:t>
            </a:r>
            <a:endParaRPr lang="zh-CN" altLang="en-US" sz="2000" dirty="0">
              <a:solidFill>
                <a:schemeClr val="accent1">
                  <a:lumMod val="10000"/>
                </a:schemeClr>
              </a:solidFill>
              <a:latin typeface="+mj-ea"/>
              <a:ea typeface="+mj-ea"/>
            </a:endParaRPr>
          </a:p>
          <a:p>
            <a:endParaRPr lang="en-US" altLang="zh-CN" sz="2000"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二、科研失信行为调查处理主体</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060"/>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二、科研失信行为调查处理主体</a:t>
            </a:r>
            <a:endParaRPr lang="zh-CN" altLang="zh-CN" sz="2000" b="1" kern="0" cap="all" dirty="0">
              <a:ln w="0">
                <a:noFill/>
              </a:ln>
              <a:solidFill>
                <a:schemeClr val="accent2"/>
              </a:solidFill>
              <a:latin typeface="微软雅黑" panose="020B0503020204020204" pitchFamily="34" charset="-122"/>
            </a:endParaRPr>
          </a:p>
        </p:txBody>
      </p:sp>
      <p:sp>
        <p:nvSpPr>
          <p:cNvPr id="3" name="矩形 2"/>
          <p:cNvSpPr/>
          <p:nvPr/>
        </p:nvSpPr>
        <p:spPr bwMode="auto">
          <a:xfrm>
            <a:off x="371839" y="2202996"/>
            <a:ext cx="1363436" cy="595993"/>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科研诚信案件被调查人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5" name="直线箭头连接符 4"/>
          <p:cNvCxnSpPr/>
          <p:nvPr/>
        </p:nvCxnSpPr>
        <p:spPr bwMode="auto">
          <a:xfrm>
            <a:off x="1737360" y="2798989"/>
            <a:ext cx="515360" cy="631609"/>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9" name="直线箭头连接符 8"/>
          <p:cNvCxnSpPr/>
          <p:nvPr/>
        </p:nvCxnSpPr>
        <p:spPr bwMode="auto">
          <a:xfrm flipV="1">
            <a:off x="1737360" y="1699374"/>
            <a:ext cx="669019" cy="503622"/>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1" name="矩形 10"/>
          <p:cNvSpPr/>
          <p:nvPr/>
        </p:nvSpPr>
        <p:spPr bwMode="auto">
          <a:xfrm>
            <a:off x="2408464" y="1460886"/>
            <a:ext cx="983776" cy="390070"/>
          </a:xfrm>
          <a:prstGeom prst="rect">
            <a:avLst/>
          </a:prstGeom>
          <a:solidFill>
            <a:schemeClr val="tx1">
              <a:lumMod val="20000"/>
              <a:lumOff val="80000"/>
              <a:alpha val="34915"/>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自然人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2" name="矩形 11"/>
          <p:cNvSpPr/>
          <p:nvPr/>
        </p:nvSpPr>
        <p:spPr bwMode="auto">
          <a:xfrm>
            <a:off x="2330450" y="3282315"/>
            <a:ext cx="1139825" cy="1207135"/>
          </a:xfrm>
          <a:prstGeom prst="rect">
            <a:avLst/>
          </a:prstGeom>
          <a:solidFill>
            <a:schemeClr val="bg1">
              <a:lumMod val="20000"/>
              <a:lumOff val="80000"/>
              <a:alpha val="72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800" b="1" dirty="0">
                <a:solidFill>
                  <a:schemeClr val="accent1">
                    <a:lumMod val="10000"/>
                  </a:schemeClr>
                </a:solidFill>
                <a:ea typeface="宋体" panose="02010600030101010101" pitchFamily="2" charset="-122"/>
              </a:rPr>
              <a:t>单位主要负责人 </a:t>
            </a:r>
            <a:r>
              <a:rPr lang="en-US" altLang="zh-CN" sz="1800" dirty="0">
                <a:solidFill>
                  <a:schemeClr val="accent1">
                    <a:lumMod val="10000"/>
                  </a:schemeClr>
                </a:solidFill>
                <a:ea typeface="宋体" panose="02010600030101010101" pitchFamily="2" charset="-122"/>
              </a:rPr>
              <a:t>/</a:t>
            </a:r>
            <a:r>
              <a:rPr lang="zh-CN" altLang="en-US" sz="1800" dirty="0">
                <a:solidFill>
                  <a:schemeClr val="accent1">
                    <a:lumMod val="10000"/>
                  </a:schemeClr>
                </a:solidFill>
                <a:ea typeface="宋体" panose="02010600030101010101" pitchFamily="2" charset="-122"/>
              </a:rPr>
              <a:t>法人</a:t>
            </a:r>
            <a:r>
              <a:rPr lang="en-US" altLang="zh-CN" sz="1800" dirty="0">
                <a:solidFill>
                  <a:schemeClr val="accent1">
                    <a:lumMod val="10000"/>
                  </a:schemeClr>
                </a:solidFill>
                <a:ea typeface="宋体" panose="02010600030101010101" pitchFamily="2" charset="-122"/>
              </a:rPr>
              <a:t>/</a:t>
            </a:r>
            <a:r>
              <a:rPr lang="zh-CN" altLang="en-US" sz="1800" dirty="0">
                <a:solidFill>
                  <a:schemeClr val="accent1">
                    <a:lumMod val="10000"/>
                  </a:schemeClr>
                </a:solidFill>
                <a:ea typeface="宋体" panose="02010600030101010101" pitchFamily="2" charset="-122"/>
              </a:rPr>
              <a:t>非法人组织</a:t>
            </a:r>
            <a:endParaRPr lang="zh-CN" altLang="en-US" sz="1800" dirty="0">
              <a:solidFill>
                <a:schemeClr val="accent1">
                  <a:lumMod val="10000"/>
                </a:schemeClr>
              </a:solidFill>
              <a:ea typeface="宋体" panose="02010600030101010101" pitchFamily="2" charset="-122"/>
            </a:endParaRPr>
          </a:p>
        </p:txBody>
      </p:sp>
      <p:cxnSp>
        <p:nvCxnSpPr>
          <p:cNvPr id="16" name="直线箭头连接符 15"/>
          <p:cNvCxnSpPr>
            <a:stCxn id="11" idx="3"/>
          </p:cNvCxnSpPr>
          <p:nvPr/>
        </p:nvCxnSpPr>
        <p:spPr bwMode="auto">
          <a:xfrm flipV="1">
            <a:off x="3392240" y="1109186"/>
            <a:ext cx="567690" cy="546735"/>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8" name="圆角矩形 17"/>
          <p:cNvSpPr/>
          <p:nvPr/>
        </p:nvSpPr>
        <p:spPr bwMode="auto">
          <a:xfrm>
            <a:off x="4044950" y="866140"/>
            <a:ext cx="3785235" cy="400050"/>
          </a:xfrm>
          <a:prstGeom prst="roundRect">
            <a:avLst/>
          </a:prstGeom>
          <a:solidFill>
            <a:schemeClr val="tx1">
              <a:lumMod val="20000"/>
              <a:lumOff val="80000"/>
              <a:alpha val="46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由被调查时</a:t>
            </a:r>
            <a:r>
              <a:rPr kumimoji="0" lang="zh-CN" altLang="en-US" sz="1800" b="0" i="0" u="sng" strike="noStrike" cap="none" normalizeH="0" baseline="0" dirty="0">
                <a:ln>
                  <a:noFill/>
                </a:ln>
                <a:solidFill>
                  <a:srgbClr val="FF0000"/>
                </a:solidFill>
                <a:effectLst/>
                <a:latin typeface="Arial" panose="020B0604020202020204" pitchFamily="34" charset="0"/>
                <a:ea typeface="宋体" panose="02010600030101010101" pitchFamily="2" charset="-122"/>
              </a:rPr>
              <a:t>所在单位</a:t>
            </a: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负责调查</a:t>
            </a: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处理</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20" name="直线箭头连接符 19"/>
          <p:cNvCxnSpPr/>
          <p:nvPr/>
        </p:nvCxnSpPr>
        <p:spPr bwMode="auto">
          <a:xfrm>
            <a:off x="3392240" y="1771040"/>
            <a:ext cx="543152" cy="658446"/>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1" name="文本框 20"/>
          <p:cNvSpPr txBox="1"/>
          <p:nvPr/>
        </p:nvSpPr>
        <p:spPr>
          <a:xfrm>
            <a:off x="3819361" y="1994752"/>
            <a:ext cx="5109091" cy="338554"/>
          </a:xfrm>
          <a:prstGeom prst="rect">
            <a:avLst/>
          </a:prstGeom>
          <a:noFill/>
        </p:spPr>
        <p:txBody>
          <a:bodyPr wrap="none" rtlCol="0">
            <a:spAutoFit/>
          </a:bodyPr>
          <a:lstStyle/>
          <a:p>
            <a:r>
              <a:rPr kumimoji="1" lang="zh-CN" altLang="en-US" sz="1600" dirty="0">
                <a:solidFill>
                  <a:schemeClr val="accent1">
                    <a:lumMod val="10000"/>
                  </a:schemeClr>
                </a:solidFill>
              </a:rPr>
              <a:t>被调查人在</a:t>
            </a:r>
            <a:r>
              <a:rPr kumimoji="1" lang="zh-CN" altLang="en-US" sz="1600" u="sng" dirty="0">
                <a:solidFill>
                  <a:srgbClr val="FF0000"/>
                </a:solidFill>
              </a:rPr>
              <a:t>其他曾任职或求学单位</a:t>
            </a:r>
            <a:r>
              <a:rPr kumimoji="1" lang="zh-CN" altLang="en-US" sz="1600" dirty="0">
                <a:solidFill>
                  <a:schemeClr val="accent1">
                    <a:lumMod val="10000"/>
                  </a:schemeClr>
                </a:solidFill>
              </a:rPr>
              <a:t>实施的科研失信行为</a:t>
            </a:r>
            <a:endParaRPr kumimoji="1" lang="zh-CN" altLang="en-US" sz="1600" dirty="0">
              <a:solidFill>
                <a:schemeClr val="accent1">
                  <a:lumMod val="10000"/>
                </a:schemeClr>
              </a:solidFill>
            </a:endParaRPr>
          </a:p>
        </p:txBody>
      </p:sp>
      <p:sp>
        <p:nvSpPr>
          <p:cNvPr id="22" name="圆角矩形 21"/>
          <p:cNvSpPr/>
          <p:nvPr/>
        </p:nvSpPr>
        <p:spPr bwMode="auto">
          <a:xfrm>
            <a:off x="4038775" y="2291840"/>
            <a:ext cx="4155919" cy="664046"/>
          </a:xfrm>
          <a:prstGeom prst="roundRect">
            <a:avLst/>
          </a:prstGeom>
          <a:solidFill>
            <a:schemeClr val="tx1">
              <a:lumMod val="20000"/>
              <a:lumOff val="80000"/>
              <a:alpha val="46401"/>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所涉单位应积极配合开展调查处理并将调查处理情况及时</a:t>
            </a:r>
            <a:r>
              <a:rPr lang="zh-CN" altLang="en-US" sz="1800" dirty="0">
                <a:solidFill>
                  <a:schemeClr val="accent1">
                    <a:lumMod val="10000"/>
                  </a:schemeClr>
                </a:solidFill>
                <a:ea typeface="宋体" panose="02010600030101010101" pitchFamily="2" charset="-122"/>
              </a:rPr>
              <a:t>送被调查人所在单位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25" name="直线箭头连接符 24"/>
          <p:cNvCxnSpPr/>
          <p:nvPr/>
        </p:nvCxnSpPr>
        <p:spPr bwMode="auto">
          <a:xfrm flipV="1">
            <a:off x="3519842" y="3289117"/>
            <a:ext cx="477043" cy="274681"/>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6" name="圆角矩形 25"/>
          <p:cNvSpPr/>
          <p:nvPr/>
        </p:nvSpPr>
        <p:spPr bwMode="auto">
          <a:xfrm>
            <a:off x="4090035" y="3100070"/>
            <a:ext cx="4365625" cy="378460"/>
          </a:xfrm>
          <a:prstGeom prst="roundRect">
            <a:avLst/>
          </a:prstGeom>
          <a:solidFill>
            <a:schemeClr val="bg1">
              <a:lumMod val="20000"/>
              <a:lumOff val="80000"/>
              <a:alpha val="68221"/>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800" dirty="0">
                <a:solidFill>
                  <a:schemeClr val="accent1">
                    <a:lumMod val="10000"/>
                  </a:schemeClr>
                </a:solidFill>
                <a:ea typeface="宋体" panose="02010600030101010101" pitchFamily="2" charset="-122"/>
              </a:rPr>
              <a:t>由其上级主管部门负责</a:t>
            </a:r>
            <a:r>
              <a:rPr lang="zh-CN" altLang="en-US" sz="1800" dirty="0">
                <a:solidFill>
                  <a:schemeClr val="accent1">
                    <a:lumMod val="10000"/>
                  </a:schemeClr>
                </a:solidFill>
                <a:ea typeface="宋体" panose="02010600030101010101" pitchFamily="2" charset="-122"/>
              </a:rPr>
              <a:t>组织开展调查</a:t>
            </a:r>
            <a:r>
              <a:rPr lang="zh-CN" altLang="en-US" sz="1800" dirty="0">
                <a:solidFill>
                  <a:schemeClr val="accent1">
                    <a:lumMod val="10000"/>
                  </a:schemeClr>
                </a:solidFill>
                <a:ea typeface="宋体" panose="02010600030101010101" pitchFamily="2" charset="-122"/>
              </a:rPr>
              <a:t>处理</a:t>
            </a:r>
            <a:endParaRPr lang="zh-CN" altLang="en-US" sz="1800" dirty="0">
              <a:solidFill>
                <a:schemeClr val="accent1">
                  <a:lumMod val="10000"/>
                </a:schemeClr>
              </a:solidFill>
              <a:ea typeface="宋体" panose="02010600030101010101" pitchFamily="2" charset="-122"/>
            </a:endParaRPr>
          </a:p>
        </p:txBody>
      </p:sp>
      <p:cxnSp>
        <p:nvCxnSpPr>
          <p:cNvPr id="28" name="直线箭头连接符 27"/>
          <p:cNvCxnSpPr/>
          <p:nvPr/>
        </p:nvCxnSpPr>
        <p:spPr bwMode="auto">
          <a:xfrm>
            <a:off x="3470168" y="3985246"/>
            <a:ext cx="620043" cy="448142"/>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9" name="圆角矩形 28"/>
          <p:cNvSpPr/>
          <p:nvPr/>
        </p:nvSpPr>
        <p:spPr bwMode="auto">
          <a:xfrm>
            <a:off x="4091501" y="3981631"/>
            <a:ext cx="4222276" cy="931877"/>
          </a:xfrm>
          <a:prstGeom prst="roundRect">
            <a:avLst/>
          </a:prstGeom>
          <a:solidFill>
            <a:schemeClr val="bg1">
              <a:lumMod val="20000"/>
              <a:lumOff val="80000"/>
              <a:alpha val="60863"/>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由其所在地的</a:t>
            </a:r>
            <a:r>
              <a:rPr kumimoji="0" lang="zh-CN" altLang="en-US" sz="1800" b="0" i="0" cap="none" normalizeH="0" baseline="0" dirty="0">
                <a:ln>
                  <a:noFill/>
                </a:ln>
                <a:solidFill>
                  <a:schemeClr val="tx2">
                    <a:lumMod val="50000"/>
                  </a:schemeClr>
                </a:solidFill>
                <a:effectLst/>
                <a:latin typeface="Arial" panose="020B0604020202020204" pitchFamily="34" charset="0"/>
                <a:ea typeface="宋体" panose="02010600030101010101" pitchFamily="2" charset="-122"/>
              </a:rPr>
              <a:t>科技行政</a:t>
            </a: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部门</a:t>
            </a:r>
            <a:endParaRPr kumimoji="0" lang="en-US" altLang="zh-CN"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800" dirty="0">
                <a:solidFill>
                  <a:schemeClr val="accent1">
                    <a:lumMod val="10000"/>
                  </a:schemeClr>
                </a:solidFill>
                <a:ea typeface="宋体" panose="02010600030101010101" pitchFamily="2" charset="-122"/>
              </a:rPr>
              <a:t>或 哲学社会科学科研诚信建设责任单位负责</a:t>
            </a:r>
            <a:r>
              <a:rPr lang="zh-CN" altLang="en-US" sz="1800" dirty="0">
                <a:solidFill>
                  <a:schemeClr val="accent1">
                    <a:lumMod val="10000"/>
                  </a:schemeClr>
                </a:solidFill>
                <a:ea typeface="宋体" panose="02010600030101010101" pitchFamily="2" charset="-122"/>
              </a:rPr>
              <a:t>组织开展调查</a:t>
            </a:r>
            <a:r>
              <a:rPr lang="zh-CN" altLang="en-US" sz="1800" dirty="0">
                <a:solidFill>
                  <a:schemeClr val="accent1">
                    <a:lumMod val="10000"/>
                  </a:schemeClr>
                </a:solidFill>
                <a:ea typeface="宋体" panose="02010600030101010101" pitchFamily="2" charset="-122"/>
              </a:rPr>
              <a:t>处理</a:t>
            </a:r>
            <a:endParaRPr lang="zh-CN" altLang="en-US" sz="1800" dirty="0">
              <a:solidFill>
                <a:schemeClr val="accent1">
                  <a:lumMod val="10000"/>
                </a:schemeClr>
              </a:solidFill>
              <a:ea typeface="宋体" panose="02010600030101010101" pitchFamily="2" charset="-122"/>
            </a:endParaRPr>
          </a:p>
        </p:txBody>
      </p:sp>
      <p:sp>
        <p:nvSpPr>
          <p:cNvPr id="30" name="文本框 29"/>
          <p:cNvSpPr txBox="1"/>
          <p:nvPr/>
        </p:nvSpPr>
        <p:spPr>
          <a:xfrm>
            <a:off x="3996885" y="3643077"/>
            <a:ext cx="2268878" cy="338554"/>
          </a:xfrm>
          <a:prstGeom prst="rect">
            <a:avLst/>
          </a:prstGeom>
          <a:noFill/>
        </p:spPr>
        <p:txBody>
          <a:bodyPr wrap="square" rtlCol="0">
            <a:spAutoFit/>
          </a:bodyPr>
          <a:lstStyle/>
          <a:p>
            <a:r>
              <a:rPr kumimoji="1" lang="zh-CN" altLang="en-US" sz="1600" dirty="0">
                <a:solidFill>
                  <a:schemeClr val="accent1">
                    <a:lumMod val="10000"/>
                  </a:schemeClr>
                </a:solidFill>
              </a:rPr>
              <a:t>没有上级主管部门</a:t>
            </a:r>
            <a:endParaRPr kumimoji="1" lang="zh-CN" altLang="en-US" sz="1600" dirty="0">
              <a:solidFill>
                <a:schemeClr val="accent1">
                  <a:lumMod val="10000"/>
                </a:schemeClr>
              </a:solidFill>
            </a:endParaRPr>
          </a:p>
        </p:txBody>
      </p:sp>
      <p:sp>
        <p:nvSpPr>
          <p:cNvPr id="34" name="文本框 33"/>
          <p:cNvSpPr txBox="1"/>
          <p:nvPr/>
        </p:nvSpPr>
        <p:spPr>
          <a:xfrm>
            <a:off x="386523" y="1011084"/>
            <a:ext cx="1107996" cy="369332"/>
          </a:xfrm>
          <a:prstGeom prst="rect">
            <a:avLst/>
          </a:prstGeom>
          <a:noFill/>
        </p:spPr>
        <p:txBody>
          <a:bodyPr wrap="none" rtlCol="0">
            <a:spAutoFit/>
          </a:bodyPr>
          <a:lstStyle/>
          <a:p>
            <a:r>
              <a:rPr kumimoji="1" lang="zh-CN" altLang="en-US" sz="1800" b="1" dirty="0">
                <a:solidFill>
                  <a:schemeClr val="accent1">
                    <a:lumMod val="10000"/>
                  </a:schemeClr>
                </a:solidFill>
              </a:rPr>
              <a:t>第六条：</a:t>
            </a:r>
            <a:endParaRPr kumimoji="1" lang="zh-CN" altLang="en-US" sz="1800" b="1" dirty="0">
              <a:solidFill>
                <a:schemeClr val="accent1">
                  <a:lumMod val="10000"/>
                </a:schemeClr>
              </a:solidFill>
            </a:endParaRPr>
          </a:p>
        </p:txBody>
      </p:sp>
      <p:sp>
        <p:nvSpPr>
          <p:cNvPr id="38" name="圆角矩形 37"/>
          <p:cNvSpPr/>
          <p:nvPr/>
        </p:nvSpPr>
        <p:spPr bwMode="auto">
          <a:xfrm>
            <a:off x="90170" y="3156585"/>
            <a:ext cx="2039620" cy="1971040"/>
          </a:xfrm>
          <a:prstGeom prst="roundRect">
            <a:avLst/>
          </a:prstGeom>
          <a:solidFill>
            <a:schemeClr val="accent4">
              <a:alpha val="42505"/>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200" dirty="0">
                <a:solidFill>
                  <a:schemeClr val="accent1">
                    <a:lumMod val="10000"/>
                  </a:schemeClr>
                </a:solidFill>
                <a:ea typeface="宋体" panose="02010600030101010101" pitchFamily="2" charset="-122"/>
              </a:rPr>
              <a:t>科技奖励、科技人才申报中的科研失信行为，由科技奖励、科技人才管理部门（单位）负责组织调查，并分别依据管理职责权限作出相应处理、科技奖励、人才推荐（提名）单位和申报单位应积极配合并主动开展调查</a:t>
            </a:r>
            <a:r>
              <a:rPr lang="zh-CN" altLang="en-US" sz="1200" dirty="0">
                <a:solidFill>
                  <a:schemeClr val="accent1">
                    <a:lumMod val="10000"/>
                  </a:schemeClr>
                </a:solidFill>
                <a:ea typeface="宋体" panose="02010600030101010101" pitchFamily="2" charset="-122"/>
              </a:rPr>
              <a:t>处理。</a:t>
            </a:r>
            <a:endParaRPr lang="zh-CN" altLang="en-US" sz="1200" dirty="0">
              <a:solidFill>
                <a:schemeClr val="accent1">
                  <a:lumMod val="10000"/>
                </a:schemeClr>
              </a:solidFill>
              <a:ea typeface="宋体" panose="02010600030101010101" pitchFamily="2" charset="-122"/>
            </a:endParaRPr>
          </a:p>
        </p:txBody>
      </p:sp>
      <p:cxnSp>
        <p:nvCxnSpPr>
          <p:cNvPr id="4" name="直接箭头连接符 3"/>
          <p:cNvCxnSpPr/>
          <p:nvPr/>
        </p:nvCxnSpPr>
        <p:spPr>
          <a:xfrm>
            <a:off x="3515360" y="1675765"/>
            <a:ext cx="533400" cy="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6" name="圆角矩形 5"/>
          <p:cNvSpPr/>
          <p:nvPr/>
        </p:nvSpPr>
        <p:spPr>
          <a:xfrm>
            <a:off x="4091305" y="1318260"/>
            <a:ext cx="4937760" cy="715645"/>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800" dirty="0">
                <a:ln>
                  <a:noFill/>
                </a:ln>
                <a:solidFill>
                  <a:schemeClr val="accent1">
                    <a:lumMod val="10000"/>
                  </a:schemeClr>
                </a:solidFill>
                <a:effectLst/>
                <a:ea typeface="宋体" panose="02010600030101010101" pitchFamily="2" charset="-122"/>
                <a:sym typeface="+mn-ea"/>
              </a:rPr>
              <a:t>由其所在地的</a:t>
            </a:r>
            <a:r>
              <a:rPr lang="zh-CN" altLang="en-US" sz="1800" dirty="0">
                <a:ln>
                  <a:noFill/>
                </a:ln>
                <a:solidFill>
                  <a:schemeClr val="tx2">
                    <a:lumMod val="50000"/>
                  </a:schemeClr>
                </a:solidFill>
                <a:effectLst/>
                <a:ea typeface="宋体" panose="02010600030101010101" pitchFamily="2" charset="-122"/>
                <a:sym typeface="+mn-ea"/>
              </a:rPr>
              <a:t>科技行政</a:t>
            </a:r>
            <a:r>
              <a:rPr lang="zh-CN" altLang="en-US" sz="1800" dirty="0">
                <a:ln>
                  <a:noFill/>
                </a:ln>
                <a:solidFill>
                  <a:schemeClr val="accent1">
                    <a:lumMod val="10000"/>
                  </a:schemeClr>
                </a:solidFill>
                <a:effectLst/>
                <a:ea typeface="宋体" panose="02010600030101010101" pitchFamily="2" charset="-122"/>
                <a:sym typeface="+mn-ea"/>
              </a:rPr>
              <a:t>部门</a:t>
            </a:r>
            <a:r>
              <a:rPr lang="zh-CN" altLang="en-US" sz="1800" dirty="0">
                <a:solidFill>
                  <a:schemeClr val="accent1">
                    <a:lumMod val="10000"/>
                  </a:schemeClr>
                </a:solidFill>
                <a:ea typeface="宋体" panose="02010600030101010101" pitchFamily="2" charset="-122"/>
                <a:sym typeface="+mn-ea"/>
              </a:rPr>
              <a:t>或哲学社会科学科研诚信建设责任单位负责组织开展调查</a:t>
            </a:r>
            <a:r>
              <a:rPr lang="zh-CN" altLang="en-US" sz="1800" dirty="0">
                <a:solidFill>
                  <a:schemeClr val="accent1">
                    <a:lumMod val="10000"/>
                  </a:schemeClr>
                </a:solidFill>
                <a:ea typeface="宋体" panose="02010600030101010101" pitchFamily="2" charset="-122"/>
                <a:sym typeface="+mn-ea"/>
              </a:rPr>
              <a:t>处理</a:t>
            </a: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二、科研失信行为调查处理主体</a:t>
            </a:r>
            <a:endParaRPr lang="zh-CN" altLang="zh-CN" sz="2000" b="1" kern="0" cap="all" dirty="0">
              <a:ln w="0">
                <a:noFill/>
              </a:ln>
              <a:solidFill>
                <a:schemeClr val="accent2"/>
              </a:solidFill>
              <a:latin typeface="微软雅黑" panose="020B0503020204020204" pitchFamily="34" charset="-122"/>
            </a:endParaRPr>
          </a:p>
        </p:txBody>
      </p:sp>
      <p:sp>
        <p:nvSpPr>
          <p:cNvPr id="3" name="矩形 2"/>
          <p:cNvSpPr/>
          <p:nvPr/>
        </p:nvSpPr>
        <p:spPr bwMode="auto">
          <a:xfrm>
            <a:off x="279400" y="1609090"/>
            <a:ext cx="1666240" cy="1187450"/>
          </a:xfrm>
          <a:prstGeom prst="rect">
            <a:avLst/>
          </a:prstGeom>
          <a:solidFill>
            <a:srgbClr val="92D050">
              <a:alpha val="18853"/>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财政资金资助的</a:t>
            </a:r>
            <a:r>
              <a:rPr lang="zh-CN" altLang="en-US" sz="1800" u="sng" dirty="0">
                <a:ln>
                  <a:noFill/>
                </a:ln>
                <a:effectLst/>
                <a:ea typeface="宋体" panose="02010600030101010101" pitchFamily="2" charset="-122"/>
                <a:sym typeface="+mn-ea"/>
              </a:rPr>
              <a:t>科技计划（专项、基金等）</a:t>
            </a:r>
            <a:r>
              <a:rPr lang="zh-CN" altLang="en-US" sz="1800" u="sng" dirty="0">
                <a:ln>
                  <a:noFill/>
                </a:ln>
                <a:effectLst/>
                <a:ea typeface="宋体" panose="02010600030101010101" pitchFamily="2" charset="-122"/>
                <a:sym typeface="+mn-ea"/>
              </a:rPr>
              <a:t>项目</a:t>
            </a:r>
            <a:endParaRPr lang="zh-CN" altLang="en-US" sz="1800" u="sng" dirty="0">
              <a:ln>
                <a:noFill/>
              </a:ln>
              <a:effectLst/>
              <a:ea typeface="宋体" panose="02010600030101010101" pitchFamily="2" charset="-122"/>
              <a:sym typeface="+mn-ea"/>
            </a:endParaRPr>
          </a:p>
        </p:txBody>
      </p:sp>
      <p:sp>
        <p:nvSpPr>
          <p:cNvPr id="4" name="左大括号 3"/>
          <p:cNvSpPr/>
          <p:nvPr/>
        </p:nvSpPr>
        <p:spPr bwMode="auto">
          <a:xfrm>
            <a:off x="1909000" y="1221600"/>
            <a:ext cx="309880" cy="1679416"/>
          </a:xfrm>
          <a:prstGeom prst="lef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矩形 4"/>
          <p:cNvSpPr/>
          <p:nvPr/>
        </p:nvSpPr>
        <p:spPr bwMode="auto">
          <a:xfrm>
            <a:off x="2588696" y="1057726"/>
            <a:ext cx="721360" cy="392192"/>
          </a:xfrm>
          <a:prstGeom prst="rect">
            <a:avLst/>
          </a:prstGeom>
          <a:solidFill>
            <a:srgbClr val="92D050">
              <a:alpha val="25000"/>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申</a:t>
            </a: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报</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8" name="矩形 7"/>
          <p:cNvSpPr/>
          <p:nvPr/>
        </p:nvSpPr>
        <p:spPr bwMode="auto">
          <a:xfrm>
            <a:off x="2586156" y="1647975"/>
            <a:ext cx="726440" cy="365006"/>
          </a:xfrm>
          <a:prstGeom prst="rect">
            <a:avLst/>
          </a:prstGeom>
          <a:solidFill>
            <a:srgbClr val="92D050">
              <a:alpha val="24194"/>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评审</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9" name="矩形 8"/>
          <p:cNvSpPr/>
          <p:nvPr/>
        </p:nvSpPr>
        <p:spPr bwMode="auto">
          <a:xfrm>
            <a:off x="2590143" y="2272963"/>
            <a:ext cx="721360" cy="365760"/>
          </a:xfrm>
          <a:prstGeom prst="rect">
            <a:avLst/>
          </a:prstGeom>
          <a:solidFill>
            <a:srgbClr val="92D050">
              <a:alpha val="24112"/>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实施</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2585965" y="2898705"/>
            <a:ext cx="721360" cy="372269"/>
          </a:xfrm>
          <a:prstGeom prst="rect">
            <a:avLst/>
          </a:prstGeom>
          <a:solidFill>
            <a:srgbClr val="92D050">
              <a:alpha val="23298"/>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结题</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1" name="右大括号 10"/>
          <p:cNvSpPr/>
          <p:nvPr/>
        </p:nvSpPr>
        <p:spPr bwMode="auto">
          <a:xfrm>
            <a:off x="3675898" y="1221600"/>
            <a:ext cx="294640" cy="1679416"/>
          </a:xfrm>
          <a:prstGeom prst="righ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矩形 11"/>
          <p:cNvSpPr/>
          <p:nvPr/>
        </p:nvSpPr>
        <p:spPr bwMode="auto">
          <a:xfrm>
            <a:off x="4161447" y="1679782"/>
            <a:ext cx="690880" cy="904240"/>
          </a:xfrm>
          <a:prstGeom prst="rect">
            <a:avLst/>
          </a:prstGeom>
          <a:solidFill>
            <a:srgbClr val="92D050">
              <a:alpha val="24494"/>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科研失信行为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14" name="直线箭头连接符 13"/>
          <p:cNvCxnSpPr/>
          <p:nvPr/>
        </p:nvCxnSpPr>
        <p:spPr bwMode="auto">
          <a:xfrm>
            <a:off x="4888983" y="2102915"/>
            <a:ext cx="811649"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5" name="圆角矩形 14"/>
          <p:cNvSpPr/>
          <p:nvPr/>
        </p:nvSpPr>
        <p:spPr bwMode="auto">
          <a:xfrm>
            <a:off x="5700632" y="1544999"/>
            <a:ext cx="2018497" cy="1115832"/>
          </a:xfrm>
          <a:prstGeom prst="roundRect">
            <a:avLst/>
          </a:prstGeom>
          <a:solidFill>
            <a:srgbClr val="92D050">
              <a:alpha val="25000"/>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项目管理部门（单位）负责组织调查处理</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17" name="直线箭头连接符 16"/>
          <p:cNvCxnSpPr/>
          <p:nvPr/>
        </p:nvCxnSpPr>
        <p:spPr bwMode="auto">
          <a:xfrm flipV="1">
            <a:off x="6697928" y="2675123"/>
            <a:ext cx="0" cy="633173"/>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8" name="左大括号 17"/>
          <p:cNvSpPr/>
          <p:nvPr/>
        </p:nvSpPr>
        <p:spPr bwMode="auto">
          <a:xfrm rot="5400000">
            <a:off x="6572156" y="2036987"/>
            <a:ext cx="249199" cy="2803897"/>
          </a:xfrm>
          <a:prstGeom prst="lef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矩形 18"/>
          <p:cNvSpPr/>
          <p:nvPr/>
        </p:nvSpPr>
        <p:spPr bwMode="auto">
          <a:xfrm>
            <a:off x="4913741" y="3659671"/>
            <a:ext cx="721360" cy="1205349"/>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项目申报推荐单位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0" name="矩形 19"/>
          <p:cNvSpPr/>
          <p:nvPr/>
        </p:nvSpPr>
        <p:spPr bwMode="auto">
          <a:xfrm>
            <a:off x="6352367" y="3659670"/>
            <a:ext cx="688776" cy="92740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项目承担单位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1" name="矩形 20"/>
          <p:cNvSpPr/>
          <p:nvPr/>
        </p:nvSpPr>
        <p:spPr bwMode="auto">
          <a:xfrm rot="10800000" flipV="1">
            <a:off x="7754316" y="3659670"/>
            <a:ext cx="688775" cy="1205349"/>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项目参与单位等</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2" name="文本框 21"/>
          <p:cNvSpPr txBox="1"/>
          <p:nvPr/>
        </p:nvSpPr>
        <p:spPr>
          <a:xfrm>
            <a:off x="4425831" y="2844622"/>
            <a:ext cx="2159566" cy="307777"/>
          </a:xfrm>
          <a:prstGeom prst="rect">
            <a:avLst/>
          </a:prstGeom>
          <a:noFill/>
        </p:spPr>
        <p:txBody>
          <a:bodyPr wrap="none" rtlCol="0">
            <a:spAutoFit/>
          </a:bodyPr>
          <a:lstStyle/>
          <a:p>
            <a:r>
              <a:rPr kumimoji="1" lang="zh-CN" altLang="en-US" sz="1400" u="sng" dirty="0">
                <a:solidFill>
                  <a:schemeClr val="accent1">
                    <a:lumMod val="10000"/>
                  </a:schemeClr>
                </a:solidFill>
              </a:rPr>
              <a:t>主动开展</a:t>
            </a:r>
            <a:r>
              <a:rPr kumimoji="1" lang="zh-CN" altLang="en-US" sz="1400" dirty="0">
                <a:solidFill>
                  <a:schemeClr val="accent1">
                    <a:lumMod val="10000"/>
                  </a:schemeClr>
                </a:solidFill>
              </a:rPr>
              <a:t>并积极配合调查</a:t>
            </a:r>
            <a:endParaRPr kumimoji="1" lang="zh-CN" altLang="en-US" sz="1400" dirty="0">
              <a:solidFill>
                <a:schemeClr val="accent1">
                  <a:lumMod val="10000"/>
                </a:schemeClr>
              </a:solidFill>
            </a:endParaRPr>
          </a:p>
        </p:txBody>
      </p:sp>
      <p:sp>
        <p:nvSpPr>
          <p:cNvPr id="23" name="文本框 22"/>
          <p:cNvSpPr txBox="1"/>
          <p:nvPr/>
        </p:nvSpPr>
        <p:spPr>
          <a:xfrm>
            <a:off x="6810460" y="2816214"/>
            <a:ext cx="2254133" cy="523220"/>
          </a:xfrm>
          <a:prstGeom prst="rect">
            <a:avLst/>
          </a:prstGeom>
          <a:noFill/>
        </p:spPr>
        <p:txBody>
          <a:bodyPr wrap="square" rtlCol="0">
            <a:spAutoFit/>
          </a:bodyPr>
          <a:lstStyle/>
          <a:p>
            <a:r>
              <a:rPr kumimoji="1" lang="zh-CN" altLang="en-US" sz="1400" dirty="0">
                <a:solidFill>
                  <a:schemeClr val="accent1">
                    <a:lumMod val="10000"/>
                  </a:schemeClr>
                </a:solidFill>
              </a:rPr>
              <a:t>依据职责权限对违规责任人作出处理</a:t>
            </a:r>
            <a:endParaRPr kumimoji="1" lang="zh-CN" altLang="en-US" sz="1400" dirty="0">
              <a:solidFill>
                <a:schemeClr val="accent1">
                  <a:lumMod val="10000"/>
                </a:schemeClr>
              </a:solidFill>
            </a:endParaRPr>
          </a:p>
        </p:txBody>
      </p:sp>
      <p:sp>
        <p:nvSpPr>
          <p:cNvPr id="25" name="文本框 24"/>
          <p:cNvSpPr txBox="1"/>
          <p:nvPr/>
        </p:nvSpPr>
        <p:spPr>
          <a:xfrm>
            <a:off x="488906" y="904396"/>
            <a:ext cx="1210588" cy="400110"/>
          </a:xfrm>
          <a:prstGeom prst="rect">
            <a:avLst/>
          </a:prstGeom>
          <a:noFill/>
        </p:spPr>
        <p:txBody>
          <a:bodyPr wrap="none" rtlCol="0">
            <a:spAutoFit/>
          </a:bodyPr>
          <a:lstStyle/>
          <a:p>
            <a:r>
              <a:rPr kumimoji="1" lang="zh-CN" altLang="en-US" sz="2000" b="1" dirty="0">
                <a:solidFill>
                  <a:schemeClr val="accent1">
                    <a:lumMod val="10000"/>
                  </a:schemeClr>
                </a:solidFill>
              </a:rPr>
              <a:t>第七条：</a:t>
            </a:r>
            <a:endParaRPr kumimoji="1" lang="zh-CN" altLang="en-US" sz="2000" b="1" dirty="0">
              <a:solidFill>
                <a:schemeClr val="accent1">
                  <a:lumMod val="10000"/>
                </a:schemeClr>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二、科研失信行为调查处理主体</a:t>
            </a:r>
            <a:endParaRPr lang="zh-CN" altLang="zh-CN" sz="2000" b="1" kern="0" cap="all" dirty="0">
              <a:ln w="0">
                <a:noFill/>
              </a:ln>
              <a:solidFill>
                <a:schemeClr val="accent2"/>
              </a:solidFill>
              <a:latin typeface="微软雅黑" panose="020B0503020204020204" pitchFamily="34" charset="-122"/>
            </a:endParaRPr>
          </a:p>
        </p:txBody>
      </p:sp>
      <p:sp>
        <p:nvSpPr>
          <p:cNvPr id="3" name="矩形 2"/>
          <p:cNvSpPr/>
          <p:nvPr/>
        </p:nvSpPr>
        <p:spPr bwMode="auto">
          <a:xfrm>
            <a:off x="1172055" y="1680018"/>
            <a:ext cx="1945623" cy="890163"/>
          </a:xfrm>
          <a:prstGeom prst="rect">
            <a:avLst/>
          </a:prstGeom>
          <a:solidFill>
            <a:srgbClr val="92D050">
              <a:alpha val="18853"/>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科技奖励、科技人才申报中的科研失信行为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14" name="直线箭头连接符 13"/>
          <p:cNvCxnSpPr/>
          <p:nvPr/>
        </p:nvCxnSpPr>
        <p:spPr bwMode="auto">
          <a:xfrm flipV="1">
            <a:off x="3163220" y="2125098"/>
            <a:ext cx="1453528" cy="1"/>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5" name="圆角矩形 14"/>
          <p:cNvSpPr/>
          <p:nvPr/>
        </p:nvSpPr>
        <p:spPr bwMode="auto">
          <a:xfrm>
            <a:off x="4622800" y="1583055"/>
            <a:ext cx="3761740" cy="1003300"/>
          </a:xfrm>
          <a:prstGeom prst="roundRect">
            <a:avLst/>
          </a:prstGeom>
          <a:solidFill>
            <a:srgbClr val="92D050">
              <a:alpha val="25000"/>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科技奖励、科技人才管理部门（单位）负责组织调查，并分别依据管理职责权限</a:t>
            </a:r>
            <a:r>
              <a:rPr lang="zh-CN" altLang="en-US" sz="1800" dirty="0">
                <a:solidFill>
                  <a:schemeClr val="accent1">
                    <a:lumMod val="10000"/>
                  </a:schemeClr>
                </a:solidFill>
                <a:ea typeface="宋体" panose="02010600030101010101" pitchFamily="2" charset="-122"/>
              </a:rPr>
              <a:t>做出相应处理</a:t>
            </a:r>
            <a:endParaRPr lang="zh-CN" altLang="en-US" sz="1800" dirty="0">
              <a:solidFill>
                <a:schemeClr val="accent1">
                  <a:lumMod val="10000"/>
                </a:schemeClr>
              </a:solidFill>
              <a:ea typeface="宋体" panose="02010600030101010101" pitchFamily="2" charset="-122"/>
            </a:endParaRPr>
          </a:p>
        </p:txBody>
      </p:sp>
      <p:cxnSp>
        <p:nvCxnSpPr>
          <p:cNvPr id="17" name="直线箭头连接符 16"/>
          <p:cNvCxnSpPr/>
          <p:nvPr/>
        </p:nvCxnSpPr>
        <p:spPr bwMode="auto">
          <a:xfrm flipV="1">
            <a:off x="5872618" y="2591639"/>
            <a:ext cx="0" cy="446201"/>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8" name="左大括号 17"/>
          <p:cNvSpPr/>
          <p:nvPr/>
        </p:nvSpPr>
        <p:spPr bwMode="auto">
          <a:xfrm rot="5400000">
            <a:off x="5748018" y="1699076"/>
            <a:ext cx="249199" cy="2803897"/>
          </a:xfrm>
          <a:prstGeom prst="lef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矩形 18"/>
          <p:cNvSpPr/>
          <p:nvPr/>
        </p:nvSpPr>
        <p:spPr bwMode="auto">
          <a:xfrm>
            <a:off x="3840062" y="3282757"/>
            <a:ext cx="1161512" cy="92740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科技</a:t>
            </a: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奖励</a:t>
            </a:r>
            <a:r>
              <a:rPr lang="zh-CN" altLang="en-US" sz="1800" dirty="0">
                <a:solidFill>
                  <a:schemeClr val="accent1">
                    <a:lumMod val="10000"/>
                  </a:schemeClr>
                </a:solidFill>
                <a:ea typeface="宋体" panose="02010600030101010101" pitchFamily="2" charset="-122"/>
              </a:rPr>
              <a:t>推荐（提名）单位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0" name="矩形 19"/>
          <p:cNvSpPr/>
          <p:nvPr/>
        </p:nvSpPr>
        <p:spPr bwMode="auto">
          <a:xfrm>
            <a:off x="5327143" y="3282756"/>
            <a:ext cx="1161512" cy="92740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科技</a:t>
            </a:r>
            <a:r>
              <a:rPr lang="zh-CN" altLang="en-US" sz="1800" b="1" dirty="0">
                <a:solidFill>
                  <a:schemeClr val="accent1">
                    <a:lumMod val="10000"/>
                  </a:schemeClr>
                </a:solidFill>
                <a:ea typeface="宋体" panose="02010600030101010101" pitchFamily="2" charset="-122"/>
              </a:rPr>
              <a:t>人才</a:t>
            </a:r>
            <a:r>
              <a:rPr lang="zh-CN" altLang="en-US" sz="1800" dirty="0">
                <a:solidFill>
                  <a:schemeClr val="accent1">
                    <a:lumMod val="10000"/>
                  </a:schemeClr>
                </a:solidFill>
                <a:ea typeface="宋体" panose="02010600030101010101" pitchFamily="2" charset="-122"/>
              </a:rPr>
              <a:t>推荐（提名）单位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1" name="矩形 20"/>
          <p:cNvSpPr/>
          <p:nvPr/>
        </p:nvSpPr>
        <p:spPr bwMode="auto">
          <a:xfrm rot="10800000" flipV="1">
            <a:off x="6930177" y="3282756"/>
            <a:ext cx="688775" cy="92740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b="1" dirty="0">
                <a:solidFill>
                  <a:schemeClr val="accent1">
                    <a:lumMod val="10000"/>
                  </a:schemeClr>
                </a:solidFill>
                <a:ea typeface="宋体" panose="02010600030101010101" pitchFamily="2" charset="-122"/>
              </a:rPr>
              <a:t>申报</a:t>
            </a:r>
            <a:r>
              <a:rPr lang="zh-CN" altLang="en-US" sz="1800" dirty="0">
                <a:solidFill>
                  <a:schemeClr val="accent1">
                    <a:lumMod val="10000"/>
                  </a:schemeClr>
                </a:solidFill>
                <a:ea typeface="宋体" panose="02010600030101010101" pitchFamily="2" charset="-122"/>
              </a:rPr>
              <a:t>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3" name="文本框 22"/>
          <p:cNvSpPr txBox="1"/>
          <p:nvPr/>
        </p:nvSpPr>
        <p:spPr>
          <a:xfrm>
            <a:off x="3840061" y="2590042"/>
            <a:ext cx="2067838" cy="523220"/>
          </a:xfrm>
          <a:prstGeom prst="rect">
            <a:avLst/>
          </a:prstGeom>
          <a:noFill/>
        </p:spPr>
        <p:txBody>
          <a:bodyPr wrap="square" rtlCol="0">
            <a:spAutoFit/>
          </a:bodyPr>
          <a:lstStyle/>
          <a:p>
            <a:r>
              <a:rPr lang="zh-CN" altLang="en-US" sz="1400" dirty="0">
                <a:solidFill>
                  <a:schemeClr val="accent1">
                    <a:lumMod val="10000"/>
                  </a:schemeClr>
                </a:solidFill>
                <a:latin typeface="+mj-ea"/>
              </a:rPr>
              <a:t>应积极配合并主动开展调查处理。</a:t>
            </a:r>
            <a:endParaRPr kumimoji="1" lang="zh-CN" altLang="en-US" sz="1400" dirty="0">
              <a:solidFill>
                <a:schemeClr val="accent1">
                  <a:lumMod val="10000"/>
                </a:schemeClr>
              </a:solidFill>
            </a:endParaRPr>
          </a:p>
        </p:txBody>
      </p:sp>
      <p:sp>
        <p:nvSpPr>
          <p:cNvPr id="25" name="文本框 24"/>
          <p:cNvSpPr txBox="1"/>
          <p:nvPr/>
        </p:nvSpPr>
        <p:spPr>
          <a:xfrm>
            <a:off x="488906" y="904396"/>
            <a:ext cx="1253869" cy="400110"/>
          </a:xfrm>
          <a:prstGeom prst="rect">
            <a:avLst/>
          </a:prstGeom>
          <a:noFill/>
        </p:spPr>
        <p:txBody>
          <a:bodyPr wrap="none" rtlCol="0">
            <a:spAutoFit/>
          </a:bodyPr>
          <a:lstStyle/>
          <a:p>
            <a:r>
              <a:rPr kumimoji="1" lang="zh-CN" altLang="en-US" sz="2000" b="1" dirty="0">
                <a:solidFill>
                  <a:schemeClr val="accent1">
                    <a:lumMod val="10000"/>
                  </a:schemeClr>
                </a:solidFill>
              </a:rPr>
              <a:t>第八条：</a:t>
            </a:r>
            <a:endParaRPr kumimoji="1" lang="zh-CN" altLang="en-US" sz="2000" b="1" dirty="0">
              <a:solidFill>
                <a:schemeClr val="accent1">
                  <a:lumMod val="10000"/>
                </a:schemeClr>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二、科研失信行为调查处理主体</a:t>
            </a:r>
            <a:endParaRPr lang="zh-CN" altLang="zh-CN" sz="2000" b="1" kern="0" cap="all" dirty="0">
              <a:ln w="0">
                <a:noFill/>
              </a:ln>
              <a:solidFill>
                <a:schemeClr val="accent2"/>
              </a:solidFill>
              <a:latin typeface="微软雅黑" panose="020B0503020204020204" pitchFamily="34" charset="-122"/>
            </a:endParaRPr>
          </a:p>
        </p:txBody>
      </p:sp>
      <p:sp>
        <p:nvSpPr>
          <p:cNvPr id="3" name="矩形 2"/>
          <p:cNvSpPr/>
          <p:nvPr/>
        </p:nvSpPr>
        <p:spPr bwMode="auto">
          <a:xfrm>
            <a:off x="332354" y="2459836"/>
            <a:ext cx="1666240" cy="692563"/>
          </a:xfrm>
          <a:prstGeom prst="rect">
            <a:avLst/>
          </a:prstGeom>
          <a:solidFill>
            <a:srgbClr val="92D050">
              <a:alpha val="18853"/>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论文发表</a:t>
            </a:r>
            <a:r>
              <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中的科研失信行为</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5" name="矩形 4"/>
          <p:cNvSpPr/>
          <p:nvPr/>
        </p:nvSpPr>
        <p:spPr bwMode="auto">
          <a:xfrm>
            <a:off x="2588695" y="1057726"/>
            <a:ext cx="1834595" cy="392192"/>
          </a:xfrm>
          <a:prstGeom prst="rect">
            <a:avLst/>
          </a:prstGeom>
          <a:solidFill>
            <a:srgbClr val="92D050">
              <a:alpha val="25000"/>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800" dirty="0">
                <a:solidFill>
                  <a:schemeClr val="accent1">
                    <a:lumMod val="10000"/>
                  </a:schemeClr>
                </a:solidFill>
                <a:ea typeface="宋体" panose="02010600030101010101" pitchFamily="2" charset="-122"/>
              </a:rPr>
              <a:t>第一通讯作者</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8" name="矩形 7"/>
          <p:cNvSpPr/>
          <p:nvPr/>
        </p:nvSpPr>
        <p:spPr bwMode="auto">
          <a:xfrm>
            <a:off x="2586155" y="1641659"/>
            <a:ext cx="1837135" cy="596820"/>
          </a:xfrm>
          <a:prstGeom prst="rect">
            <a:avLst/>
          </a:prstGeom>
          <a:solidFill>
            <a:srgbClr val="92D050">
              <a:alpha val="24194"/>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第一作者的第一署名单位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9" name="矩形 8"/>
          <p:cNvSpPr/>
          <p:nvPr/>
        </p:nvSpPr>
        <p:spPr bwMode="auto">
          <a:xfrm>
            <a:off x="2650290" y="2404556"/>
            <a:ext cx="1827968" cy="633173"/>
          </a:xfrm>
          <a:prstGeom prst="rect">
            <a:avLst/>
          </a:prstGeom>
          <a:solidFill>
            <a:srgbClr val="92D050">
              <a:alpha val="24112"/>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论文其他作者所在单位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2576988" y="3992934"/>
            <a:ext cx="1837135" cy="633173"/>
          </a:xfrm>
          <a:prstGeom prst="rect">
            <a:avLst/>
          </a:prstGeom>
          <a:solidFill>
            <a:srgbClr val="92D050">
              <a:alpha val="23298"/>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发表论文的期刊或出版社</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14" name="直线箭头连接符 13"/>
          <p:cNvCxnSpPr/>
          <p:nvPr/>
        </p:nvCxnSpPr>
        <p:spPr bwMode="auto">
          <a:xfrm>
            <a:off x="4784925" y="1647974"/>
            <a:ext cx="480836"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5" name="圆角矩形 14"/>
          <p:cNvSpPr/>
          <p:nvPr/>
        </p:nvSpPr>
        <p:spPr bwMode="auto">
          <a:xfrm>
            <a:off x="5265420" y="2036445"/>
            <a:ext cx="3398520" cy="1115695"/>
          </a:xfrm>
          <a:prstGeom prst="roundRect">
            <a:avLst/>
          </a:prstGeom>
          <a:solidFill>
            <a:srgbClr val="92D050">
              <a:alpha val="25000"/>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应积极配合，做好对本单位作者的调查处理并及时将调查处理情况</a:t>
            </a:r>
            <a:r>
              <a:rPr lang="zh-CN" altLang="en-US" sz="1800" u="sng" dirty="0">
                <a:solidFill>
                  <a:srgbClr val="C00000"/>
                </a:solidFill>
                <a:ea typeface="宋体" panose="02010600030101010101" pitchFamily="2" charset="-122"/>
              </a:rPr>
              <a:t>书面反馈</a:t>
            </a:r>
            <a:r>
              <a:rPr lang="zh-CN" altLang="en-US" sz="1800" dirty="0">
                <a:solidFill>
                  <a:schemeClr val="accent1">
                    <a:lumMod val="10000"/>
                  </a:schemeClr>
                </a:solidFill>
                <a:ea typeface="宋体" panose="02010600030101010101" pitchFamily="2" charset="-122"/>
              </a:rPr>
              <a:t>牵头</a:t>
            </a:r>
            <a:r>
              <a:rPr lang="zh-CN" altLang="en-US" sz="1800" dirty="0">
                <a:solidFill>
                  <a:schemeClr val="accent1">
                    <a:lumMod val="10000"/>
                  </a:schemeClr>
                </a:solidFill>
                <a:ea typeface="宋体" panose="02010600030101010101" pitchFamily="2" charset="-122"/>
              </a:rPr>
              <a:t>调查单位。</a:t>
            </a:r>
            <a:endParaRPr kumimoji="0" lang="zh-CN" altLang="en-US" sz="18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5" name="文本框 24"/>
          <p:cNvSpPr txBox="1"/>
          <p:nvPr/>
        </p:nvSpPr>
        <p:spPr>
          <a:xfrm>
            <a:off x="488906" y="904396"/>
            <a:ext cx="1252266" cy="400110"/>
          </a:xfrm>
          <a:prstGeom prst="rect">
            <a:avLst/>
          </a:prstGeom>
          <a:noFill/>
        </p:spPr>
        <p:txBody>
          <a:bodyPr wrap="none" rtlCol="0">
            <a:spAutoFit/>
          </a:bodyPr>
          <a:lstStyle/>
          <a:p>
            <a:r>
              <a:rPr kumimoji="1" lang="zh-CN" altLang="en-US" sz="2000" b="1" dirty="0">
                <a:solidFill>
                  <a:schemeClr val="accent1">
                    <a:lumMod val="10000"/>
                  </a:schemeClr>
                </a:solidFill>
              </a:rPr>
              <a:t>第九条：</a:t>
            </a:r>
            <a:endParaRPr kumimoji="1" lang="zh-CN" altLang="en-US" sz="2000" b="1" dirty="0">
              <a:solidFill>
                <a:schemeClr val="accent1">
                  <a:lumMod val="10000"/>
                </a:schemeClr>
              </a:solidFill>
            </a:endParaRPr>
          </a:p>
        </p:txBody>
      </p:sp>
      <p:cxnSp>
        <p:nvCxnSpPr>
          <p:cNvPr id="13" name="直线箭头连接符 12"/>
          <p:cNvCxnSpPr>
            <a:stCxn id="3" idx="3"/>
          </p:cNvCxnSpPr>
          <p:nvPr/>
        </p:nvCxnSpPr>
        <p:spPr bwMode="auto">
          <a:xfrm flipV="1">
            <a:off x="1998594" y="1253824"/>
            <a:ext cx="587561" cy="1552294"/>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6" name="圆角矩形 15"/>
          <p:cNvSpPr/>
          <p:nvPr/>
        </p:nvSpPr>
        <p:spPr bwMode="auto">
          <a:xfrm>
            <a:off x="5320431" y="1455585"/>
            <a:ext cx="2235457" cy="435048"/>
          </a:xfrm>
          <a:prstGeom prst="roundRect">
            <a:avLst/>
          </a:prstGeom>
          <a:solidFill>
            <a:srgbClr val="92D050">
              <a:alpha val="25053"/>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负责牵头调查处理</a:t>
            </a: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cxnSp>
        <p:nvCxnSpPr>
          <p:cNvPr id="26" name="直线箭头连接符 25"/>
          <p:cNvCxnSpPr>
            <a:stCxn id="3" idx="3"/>
            <a:endCxn id="8" idx="1"/>
          </p:cNvCxnSpPr>
          <p:nvPr/>
        </p:nvCxnSpPr>
        <p:spPr bwMode="auto">
          <a:xfrm flipV="1">
            <a:off x="1998594" y="1940069"/>
            <a:ext cx="587561" cy="866049"/>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28" name="直线箭头连接符 27"/>
          <p:cNvCxnSpPr>
            <a:endCxn id="9" idx="1"/>
          </p:cNvCxnSpPr>
          <p:nvPr/>
        </p:nvCxnSpPr>
        <p:spPr bwMode="auto">
          <a:xfrm flipV="1">
            <a:off x="1996317" y="2720789"/>
            <a:ext cx="654050" cy="96520"/>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30" name="直线箭头连接符 29"/>
          <p:cNvCxnSpPr>
            <a:stCxn id="3" idx="3"/>
          </p:cNvCxnSpPr>
          <p:nvPr/>
        </p:nvCxnSpPr>
        <p:spPr bwMode="auto">
          <a:xfrm>
            <a:off x="1998594" y="2806118"/>
            <a:ext cx="506546" cy="1536247"/>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31" name="右大括号 30"/>
          <p:cNvSpPr/>
          <p:nvPr/>
        </p:nvSpPr>
        <p:spPr bwMode="auto">
          <a:xfrm>
            <a:off x="4542954" y="1076793"/>
            <a:ext cx="241971" cy="1142363"/>
          </a:xfrm>
          <a:prstGeom prst="righ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3" name="圆角矩形 32"/>
          <p:cNvSpPr/>
          <p:nvPr/>
        </p:nvSpPr>
        <p:spPr bwMode="auto">
          <a:xfrm>
            <a:off x="5100320" y="3675380"/>
            <a:ext cx="4043680" cy="1302385"/>
          </a:xfrm>
          <a:prstGeom prst="roundRect">
            <a:avLst/>
          </a:prstGeom>
          <a:solidFill>
            <a:srgbClr val="92D050">
              <a:alpha val="24580"/>
            </a:srgb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ea typeface="宋体" panose="02010600030101010101" pitchFamily="2" charset="-122"/>
              </a:rPr>
              <a:t>应当主动对论文内容是否违背科研诚信要求开展调查，并应及时将相关线索和调查结论、处理决定等</a:t>
            </a:r>
            <a:r>
              <a:rPr lang="zh-CN" altLang="en-US" sz="1800" dirty="0">
                <a:solidFill>
                  <a:srgbClr val="C00000"/>
                </a:solidFill>
                <a:ea typeface="宋体" panose="02010600030101010101" pitchFamily="2" charset="-122"/>
              </a:rPr>
              <a:t>书面反馈</a:t>
            </a:r>
            <a:r>
              <a:rPr lang="zh-CN" altLang="en-US" sz="1800" dirty="0">
                <a:solidFill>
                  <a:schemeClr val="accent1">
                    <a:lumMod val="10000"/>
                  </a:schemeClr>
                </a:solidFill>
                <a:ea typeface="宋体" panose="02010600030101010101" pitchFamily="2" charset="-122"/>
              </a:rPr>
              <a:t>牵头调查</a:t>
            </a:r>
            <a:r>
              <a:rPr lang="zh-CN" altLang="en-US" sz="1800" dirty="0">
                <a:solidFill>
                  <a:schemeClr val="accent1">
                    <a:lumMod val="10000"/>
                  </a:schemeClr>
                </a:solidFill>
                <a:ea typeface="宋体" panose="02010600030101010101" pitchFamily="2" charset="-122"/>
              </a:rPr>
              <a:t>单位、作者所在单位。</a:t>
            </a:r>
            <a:endParaRPr lang="zh-CN" altLang="en-US" sz="1800" dirty="0">
              <a:solidFill>
                <a:schemeClr val="accent1">
                  <a:lumMod val="10000"/>
                </a:schemeClr>
              </a:solidFill>
              <a:ea typeface="宋体" panose="02010600030101010101" pitchFamily="2" charset="-122"/>
            </a:endParaRPr>
          </a:p>
        </p:txBody>
      </p:sp>
      <p:cxnSp>
        <p:nvCxnSpPr>
          <p:cNvPr id="35" name="直线箭头连接符 34"/>
          <p:cNvCxnSpPr/>
          <p:nvPr/>
        </p:nvCxnSpPr>
        <p:spPr bwMode="auto">
          <a:xfrm>
            <a:off x="4510134" y="2662087"/>
            <a:ext cx="722807" cy="0"/>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38" name="直线箭头连接符 37"/>
          <p:cNvCxnSpPr/>
          <p:nvPr/>
        </p:nvCxnSpPr>
        <p:spPr bwMode="auto">
          <a:xfrm>
            <a:off x="4542519" y="4342365"/>
            <a:ext cx="557801"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44" name="文本框 43"/>
          <p:cNvSpPr txBox="1"/>
          <p:nvPr/>
        </p:nvSpPr>
        <p:spPr>
          <a:xfrm>
            <a:off x="3173716" y="1399595"/>
            <a:ext cx="518091" cy="292388"/>
          </a:xfrm>
          <a:prstGeom prst="rect">
            <a:avLst/>
          </a:prstGeom>
          <a:noFill/>
        </p:spPr>
        <p:txBody>
          <a:bodyPr wrap="none" rtlCol="0">
            <a:spAutoFit/>
          </a:bodyPr>
          <a:lstStyle/>
          <a:p>
            <a:r>
              <a:rPr kumimoji="1" lang="zh-CN" altLang="en-US" dirty="0"/>
              <a:t>或者</a:t>
            </a:r>
            <a:endParaRPr kumimoji="1" lang="zh-CN" altLang="en-US" dirty="0"/>
          </a:p>
        </p:txBody>
      </p:sp>
      <p:cxnSp>
        <p:nvCxnSpPr>
          <p:cNvPr id="4" name="直接箭头连接符 3"/>
          <p:cNvCxnSpPr/>
          <p:nvPr/>
        </p:nvCxnSpPr>
        <p:spPr>
          <a:xfrm>
            <a:off x="1996440" y="2941955"/>
            <a:ext cx="534035" cy="31178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6" name="矩形 5"/>
          <p:cNvSpPr/>
          <p:nvPr/>
        </p:nvSpPr>
        <p:spPr>
          <a:xfrm>
            <a:off x="2635250" y="3148330"/>
            <a:ext cx="1544320" cy="38862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smtClean="0">
                <a:ln>
                  <a:noFill/>
                </a:ln>
                <a:solidFill>
                  <a:schemeClr val="accent1">
                    <a:lumMod val="10000"/>
                  </a:schemeClr>
                </a:solidFill>
                <a:effectLst/>
                <a:latin typeface="Arial" panose="020B0604020202020204" pitchFamily="34" charset="0"/>
                <a:ea typeface="宋体" panose="02010600030101010101" pitchFamily="2" charset="-122"/>
              </a:rPr>
              <a:t>学位论文</a:t>
            </a:r>
            <a:endParaRPr kumimoji="0" lang="zh-CN" altLang="en-US" sz="1800" b="0" i="0" u="none" strike="noStrike" cap="none" normalizeH="0" baseline="0" smtClean="0">
              <a:ln>
                <a:noFill/>
              </a:ln>
              <a:solidFill>
                <a:schemeClr val="accent1">
                  <a:lumMod val="10000"/>
                </a:schemeClr>
              </a:solidFill>
              <a:effectLst/>
              <a:latin typeface="Arial" panose="020B0604020202020204" pitchFamily="34" charset="0"/>
              <a:ea typeface="宋体" panose="02010600030101010101" pitchFamily="2" charset="-122"/>
            </a:endParaRPr>
          </a:p>
        </p:txBody>
      </p:sp>
      <p:cxnSp>
        <p:nvCxnSpPr>
          <p:cNvPr id="11" name="直接箭头连接符 10"/>
          <p:cNvCxnSpPr>
            <a:stCxn id="6" idx="3"/>
          </p:cNvCxnSpPr>
          <p:nvPr/>
        </p:nvCxnSpPr>
        <p:spPr>
          <a:xfrm>
            <a:off x="4179570" y="3342640"/>
            <a:ext cx="986155" cy="2476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12" name="矩形 11"/>
          <p:cNvSpPr/>
          <p:nvPr/>
        </p:nvSpPr>
        <p:spPr>
          <a:xfrm>
            <a:off x="5206365" y="3261995"/>
            <a:ext cx="3428365" cy="32575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smtClean="0">
                <a:ln>
                  <a:noFill/>
                </a:ln>
                <a:solidFill>
                  <a:schemeClr val="accent1">
                    <a:lumMod val="10000"/>
                  </a:schemeClr>
                </a:solidFill>
                <a:effectLst/>
                <a:latin typeface="Arial" panose="020B0604020202020204" pitchFamily="34" charset="0"/>
                <a:ea typeface="宋体" panose="02010600030101010101" pitchFamily="2" charset="-122"/>
              </a:rPr>
              <a:t>学位授予单位负责调查处理</a:t>
            </a:r>
            <a:endParaRPr kumimoji="0" lang="zh-CN" altLang="en-US" sz="1800" b="0" i="0" u="none" strike="noStrike" cap="none" normalizeH="0" baseline="0" smtClean="0">
              <a:ln>
                <a:noFill/>
              </a:ln>
              <a:solidFill>
                <a:schemeClr val="accent1">
                  <a:lumMod val="10000"/>
                </a:schemeClr>
              </a:solidFill>
              <a:effectLst/>
              <a:latin typeface="Arial" panose="020B0604020202020204" pitchFamily="34" charset="0"/>
              <a:ea typeface="宋体" panose="02010600030101010101" pitchFamily="2"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13250" y="888524"/>
            <a:ext cx="8314850" cy="3969385"/>
          </a:xfrm>
          <a:prstGeom prst="rect">
            <a:avLst/>
          </a:prstGeom>
          <a:noFill/>
        </p:spPr>
        <p:txBody>
          <a:bodyPr wrap="square">
            <a:spAutoFit/>
          </a:bodyPr>
          <a:lstStyle/>
          <a:p>
            <a:r>
              <a:rPr lang="zh-CN" altLang="en-US" sz="2000" b="1" dirty="0">
                <a:solidFill>
                  <a:schemeClr val="accent1">
                    <a:lumMod val="10000"/>
                  </a:schemeClr>
                </a:solidFill>
              </a:rPr>
              <a:t>  案例</a:t>
            </a:r>
            <a:r>
              <a:rPr lang="en-US" altLang="zh-CN" sz="2000" b="1" dirty="0">
                <a:solidFill>
                  <a:schemeClr val="accent1">
                    <a:lumMod val="10000"/>
                  </a:schemeClr>
                </a:solidFill>
              </a:rPr>
              <a:t>13:</a:t>
            </a:r>
            <a:r>
              <a:rPr lang="zh-CN" altLang="en-US" sz="2000" b="1" dirty="0">
                <a:solidFill>
                  <a:schemeClr val="accent1">
                    <a:lumMod val="10000"/>
                  </a:schemeClr>
                </a:solidFill>
              </a:rPr>
              <a:t>论文被撤，第一作者所在单位积极调查</a:t>
            </a:r>
            <a:endParaRPr lang="en-US" altLang="zh-CN" sz="1600" b="1" dirty="0">
              <a:solidFill>
                <a:schemeClr val="accent1">
                  <a:lumMod val="10000"/>
                </a:schemeClr>
              </a:solidFill>
            </a:endParaRPr>
          </a:p>
          <a:p>
            <a:pPr indent="457200"/>
            <a:r>
              <a:rPr lang="en-GB" altLang="zh-CN" sz="1800" dirty="0">
                <a:solidFill>
                  <a:schemeClr val="accent1">
                    <a:lumMod val="10000"/>
                  </a:schemeClr>
                </a:solidFill>
              </a:rPr>
              <a:t>Nature</a:t>
            </a:r>
            <a:r>
              <a:rPr lang="zh-CN" altLang="en-US" sz="1800" dirty="0">
                <a:solidFill>
                  <a:schemeClr val="accent1">
                    <a:lumMod val="10000"/>
                  </a:schemeClr>
                </a:solidFill>
              </a:rPr>
              <a:t>杂志旗下知名期刊</a:t>
            </a:r>
            <a:r>
              <a:rPr lang="en-US" altLang="zh-CN" sz="1800" dirty="0">
                <a:solidFill>
                  <a:schemeClr val="accent1">
                    <a:lumMod val="10000"/>
                  </a:schemeClr>
                </a:solidFill>
              </a:rPr>
              <a:t>《</a:t>
            </a:r>
            <a:r>
              <a:rPr lang="zh-CN" altLang="en-US" sz="1800" dirty="0">
                <a:solidFill>
                  <a:schemeClr val="accent1">
                    <a:lumMod val="10000"/>
                  </a:schemeClr>
                </a:solidFill>
              </a:rPr>
              <a:t>科学报告</a:t>
            </a:r>
            <a:r>
              <a:rPr lang="en-US" altLang="zh-CN" sz="1800" dirty="0">
                <a:solidFill>
                  <a:schemeClr val="accent1">
                    <a:lumMod val="10000"/>
                  </a:schemeClr>
                </a:solidFill>
              </a:rPr>
              <a:t>》</a:t>
            </a:r>
            <a:r>
              <a:rPr lang="zh-CN" altLang="en-US" sz="1800" dirty="0">
                <a:solidFill>
                  <a:schemeClr val="accent1">
                    <a:lumMod val="10000"/>
                  </a:schemeClr>
                </a:solidFill>
              </a:rPr>
              <a:t>（</a:t>
            </a:r>
            <a:r>
              <a:rPr lang="en-GB" altLang="zh-CN" sz="1800" dirty="0">
                <a:solidFill>
                  <a:schemeClr val="accent1">
                    <a:lumMod val="10000"/>
                  </a:schemeClr>
                </a:solidFill>
              </a:rPr>
              <a:t>Scientific Reports</a:t>
            </a:r>
            <a:r>
              <a:rPr lang="zh-CN" altLang="en-GB" sz="1800" dirty="0">
                <a:solidFill>
                  <a:schemeClr val="accent1">
                    <a:lumMod val="10000"/>
                  </a:schemeClr>
                </a:solidFill>
              </a:rPr>
              <a:t>）</a:t>
            </a:r>
            <a:r>
              <a:rPr lang="zh-CN" altLang="en-US" sz="1800" dirty="0">
                <a:solidFill>
                  <a:schemeClr val="accent1">
                    <a:lumMod val="10000"/>
                  </a:schemeClr>
                </a:solidFill>
              </a:rPr>
              <a:t>主页上刊发一则撤稿声明，一篇完成于</a:t>
            </a:r>
            <a:r>
              <a:rPr lang="en-US" altLang="zh-CN" sz="1800" dirty="0">
                <a:solidFill>
                  <a:schemeClr val="accent1">
                    <a:lumMod val="10000"/>
                  </a:schemeClr>
                </a:solidFill>
              </a:rPr>
              <a:t>2015</a:t>
            </a:r>
            <a:r>
              <a:rPr lang="zh-CN" altLang="en-US" sz="1800" dirty="0">
                <a:solidFill>
                  <a:schemeClr val="accent1">
                    <a:lumMod val="10000"/>
                  </a:schemeClr>
                </a:solidFill>
              </a:rPr>
              <a:t>年的论文被撤。在解释撤稿原因时，编辑部认为该论文大量抄袭了匈牙利布达佩斯技术经济大学的一篇于</a:t>
            </a:r>
            <a:r>
              <a:rPr lang="en-US" altLang="zh-CN" sz="1800" dirty="0">
                <a:solidFill>
                  <a:schemeClr val="accent1">
                    <a:lumMod val="10000"/>
                  </a:schemeClr>
                </a:solidFill>
              </a:rPr>
              <a:t>2013</a:t>
            </a:r>
            <a:r>
              <a:rPr lang="zh-CN" altLang="en-US" sz="1800" dirty="0">
                <a:solidFill>
                  <a:schemeClr val="accent1">
                    <a:lumMod val="10000"/>
                  </a:schemeClr>
                </a:solidFill>
              </a:rPr>
              <a:t>年完成的本科毕业论文。被撤论文的第一作者和通讯作者均为江苏大学理学院戴教授。</a:t>
            </a:r>
            <a:endParaRPr lang="zh-CN" altLang="en-US" sz="1800" dirty="0">
              <a:solidFill>
                <a:schemeClr val="accent1">
                  <a:lumMod val="10000"/>
                </a:schemeClr>
              </a:solidFill>
            </a:endParaRPr>
          </a:p>
          <a:p>
            <a:pPr indent="457200"/>
            <a:r>
              <a:rPr lang="zh-CN" altLang="en-US" sz="1800" dirty="0">
                <a:solidFill>
                  <a:schemeClr val="accent1">
                    <a:lumMod val="10000"/>
                  </a:schemeClr>
                </a:solidFill>
              </a:rPr>
              <a:t>事件发生后，江苏大学对涉事教授进行了认真调查和处理。</a:t>
            </a:r>
            <a:r>
              <a:rPr lang="zh-CN" altLang="en-US" sz="1800" u="sng" dirty="0">
                <a:solidFill>
                  <a:schemeClr val="accent1">
                    <a:lumMod val="10000"/>
                  </a:schemeClr>
                </a:solidFill>
              </a:rPr>
              <a:t>学校学术委员会学术道德专门委员会</a:t>
            </a:r>
            <a:r>
              <a:rPr lang="zh-CN" altLang="en-US" sz="1800" dirty="0">
                <a:solidFill>
                  <a:schemeClr val="accent1">
                    <a:lumMod val="10000"/>
                  </a:schemeClr>
                </a:solidFill>
              </a:rPr>
              <a:t>立即着手调查相关情况，并邀请了</a:t>
            </a:r>
            <a:r>
              <a:rPr lang="zh-CN" altLang="en-US" sz="1800" u="sng" dirty="0">
                <a:solidFill>
                  <a:schemeClr val="accent1">
                    <a:lumMod val="10000"/>
                  </a:schemeClr>
                </a:solidFill>
              </a:rPr>
              <a:t>校外专家进行情况认定</a:t>
            </a:r>
            <a:r>
              <a:rPr lang="zh-CN" altLang="en-US" sz="1800" dirty="0">
                <a:solidFill>
                  <a:schemeClr val="accent1">
                    <a:lumMod val="10000"/>
                  </a:schemeClr>
                </a:solidFill>
              </a:rPr>
              <a:t>。江苏大学校长办公会召开专门会议，听取学校学术委员会学术道德专门委员会对理学院教师戴某学术不端行为调查及处理意见的汇报。</a:t>
            </a:r>
            <a:endParaRPr lang="zh-CN" altLang="en-US" sz="1800" dirty="0">
              <a:solidFill>
                <a:schemeClr val="accent1">
                  <a:lumMod val="10000"/>
                </a:schemeClr>
              </a:solidFill>
            </a:endParaRPr>
          </a:p>
          <a:p>
            <a:pPr indent="457200"/>
            <a:r>
              <a:rPr lang="zh-CN" altLang="en-US" sz="1800" dirty="0">
                <a:solidFill>
                  <a:schemeClr val="accent1">
                    <a:lumMod val="10000"/>
                  </a:schemeClr>
                </a:solidFill>
              </a:rPr>
              <a:t>会议研究认为，戴某团队发表的论文在采用或转引国外本科生研究成果时，未注明引用出处，属于科研失信行为，并造成了不良影响。会议通过处分决定，戴某</a:t>
            </a:r>
            <a:r>
              <a:rPr lang="en-US" altLang="zh-CN" sz="1800" dirty="0">
                <a:solidFill>
                  <a:schemeClr val="accent1">
                    <a:lumMod val="10000"/>
                  </a:schemeClr>
                </a:solidFill>
              </a:rPr>
              <a:t>3</a:t>
            </a:r>
            <a:r>
              <a:rPr lang="zh-CN" altLang="en-US" sz="1800" dirty="0">
                <a:solidFill>
                  <a:schemeClr val="accent1">
                    <a:lumMod val="10000"/>
                  </a:schemeClr>
                </a:solidFill>
              </a:rPr>
              <a:t>年内不得评选先进、晋升职称职务以及申报各类科研项目；给予严重警告处分，处分期</a:t>
            </a:r>
            <a:r>
              <a:rPr lang="en-US" altLang="zh-CN" sz="1800" dirty="0">
                <a:solidFill>
                  <a:schemeClr val="accent1">
                    <a:lumMod val="10000"/>
                  </a:schemeClr>
                </a:solidFill>
              </a:rPr>
              <a:t>6</a:t>
            </a:r>
            <a:r>
              <a:rPr lang="zh-CN" altLang="en-US" sz="1800" dirty="0">
                <a:solidFill>
                  <a:schemeClr val="accent1">
                    <a:lumMod val="10000"/>
                  </a:schemeClr>
                </a:solidFill>
              </a:rPr>
              <a:t>个月；对戴美凤进行严肃批评教育，责令其尽快改正错误。</a:t>
            </a:r>
            <a:endParaRPr lang="zh-CN" altLang="en-US" sz="18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二、科研失信行为调查处理主体</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117548" y="1779598"/>
            <a:ext cx="6902428" cy="649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eaLnBrk="1" hangingPunct="1">
              <a:lnSpc>
                <a:spcPct val="150000"/>
              </a:lnSpc>
              <a:defRPr/>
            </a:pPr>
            <a:r>
              <a:rPr lang="zh-CN" altLang="en-US" sz="4400" b="1" dirty="0">
                <a:solidFill>
                  <a:srgbClr val="C4261D"/>
                </a:solidFill>
                <a:latin typeface="微软雅黑" panose="020B0503020204020204" pitchFamily="34" charset="-122"/>
              </a:rPr>
              <a:t>三、科研失信行为处理措施</a:t>
            </a:r>
            <a:endParaRPr lang="zh-CN" altLang="en-US" sz="4400" b="1" dirty="0">
              <a:solidFill>
                <a:srgbClr val="C4261D"/>
              </a:solidFill>
              <a:latin typeface="微软雅黑" panose="020B0503020204020204" pitchFamily="34" charset="-122"/>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2"/>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3"/>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4"/>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5"/>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6"/>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5"/>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7"/>
          <a:stretch>
            <a:fillRect/>
          </a:stretch>
        </p:blipFill>
        <p:spPr>
          <a:xfrm>
            <a:off x="0" y="0"/>
            <a:ext cx="9144000" cy="1133475"/>
          </a:xfrm>
          <a:prstGeom prst="rect">
            <a:avLst/>
          </a:prstGeom>
          <a:noFill/>
          <a:ln w="9525">
            <a:noFill/>
          </a:ln>
        </p:spPr>
      </p:pic>
      <p:sp>
        <p:nvSpPr>
          <p:cNvPr id="2" name="文本框 1"/>
          <p:cNvSpPr txBox="1"/>
          <p:nvPr/>
        </p:nvSpPr>
        <p:spPr>
          <a:xfrm>
            <a:off x="2425320" y="3233239"/>
            <a:ext cx="4286885" cy="707886"/>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8" name="文本框 7"/>
          <p:cNvSpPr txBox="1"/>
          <p:nvPr/>
        </p:nvSpPr>
        <p:spPr>
          <a:xfrm>
            <a:off x="554990" y="744855"/>
            <a:ext cx="8034655" cy="4261485"/>
          </a:xfrm>
          <a:prstGeom prst="rect">
            <a:avLst/>
          </a:prstGeom>
          <a:noFill/>
        </p:spPr>
        <p:txBody>
          <a:bodyPr wrap="square" rtlCol="0">
            <a:spAutoFit/>
          </a:bodyPr>
          <a:lstStyle/>
          <a:p>
            <a:r>
              <a:rPr lang="zh-CN" altLang="en-US" sz="1800" b="1" dirty="0">
                <a:solidFill>
                  <a:schemeClr val="accent1">
                    <a:lumMod val="10000"/>
                  </a:schemeClr>
                </a:solidFill>
                <a:latin typeface="+mj-ea"/>
              </a:rPr>
              <a:t>对科研失信行为的处理措施    第二十</a:t>
            </a:r>
            <a:r>
              <a:rPr lang="zh-CN" altLang="en-US" sz="1800" b="1" dirty="0">
                <a:solidFill>
                  <a:schemeClr val="accent1">
                    <a:lumMod val="10000"/>
                  </a:schemeClr>
                </a:solidFill>
                <a:latin typeface="+mj-ea"/>
              </a:rPr>
              <a:t>九条：</a:t>
            </a:r>
            <a:endParaRPr kumimoji="1" lang="en-US" altLang="zh-CN" sz="1800" b="1" dirty="0">
              <a:solidFill>
                <a:schemeClr val="accent1">
                  <a:lumMod val="10000"/>
                </a:schemeClr>
              </a:solidFill>
              <a:latin typeface="+mj-ea"/>
            </a:endParaRPr>
          </a:p>
          <a:p>
            <a:r>
              <a:rPr kumimoji="1" lang="en-US" altLang="zh-CN" sz="1800" b="1" u="sng" dirty="0">
                <a:solidFill>
                  <a:schemeClr val="accent1">
                    <a:lumMod val="10000"/>
                  </a:schemeClr>
                </a:solidFill>
                <a:latin typeface="+mj-ea"/>
              </a:rPr>
              <a:t>1.</a:t>
            </a:r>
            <a:r>
              <a:rPr kumimoji="1" lang="zh-CN" altLang="en-US" sz="1800" b="1" u="sng" dirty="0">
                <a:solidFill>
                  <a:schemeClr val="accent1">
                    <a:lumMod val="10000"/>
                  </a:schemeClr>
                </a:solidFill>
                <a:latin typeface="+mj-ea"/>
              </a:rPr>
              <a:t>类型：将科研失信行为的处理措施归纳为</a:t>
            </a:r>
            <a:r>
              <a:rPr kumimoji="1" lang="en-US" altLang="zh-CN" sz="1800" b="1" u="sng" dirty="0">
                <a:solidFill>
                  <a:srgbClr val="FF0000"/>
                </a:solidFill>
                <a:latin typeface="+mj-ea"/>
              </a:rPr>
              <a:t>4</a:t>
            </a:r>
            <a:r>
              <a:rPr kumimoji="1" lang="zh-CN" altLang="en-US" sz="1800" b="1" u="sng" dirty="0">
                <a:solidFill>
                  <a:srgbClr val="FF0000"/>
                </a:solidFill>
                <a:latin typeface="+mj-ea"/>
              </a:rPr>
              <a:t>类</a:t>
            </a:r>
            <a:r>
              <a:rPr kumimoji="1" lang="zh-CN" altLang="en-US" sz="1800" b="1" u="sng" dirty="0">
                <a:solidFill>
                  <a:schemeClr val="accent1">
                    <a:lumMod val="10000"/>
                  </a:schemeClr>
                </a:solidFill>
                <a:latin typeface="+mj-ea"/>
              </a:rPr>
              <a:t>，分别为：谈话通报类，暂停暂缓类，撤销失信获利类以及取消资格类。以及记入科研诚信严重失信行为数据库</a:t>
            </a:r>
            <a:endParaRPr kumimoji="1" lang="en-US" altLang="zh-CN" sz="1800" b="1" u="sng" dirty="0">
              <a:solidFill>
                <a:schemeClr val="accent1">
                  <a:lumMod val="10000"/>
                </a:schemeClr>
              </a:solidFill>
              <a:latin typeface="+mj-ea"/>
            </a:endParaRPr>
          </a:p>
          <a:p>
            <a:endParaRPr kumimoji="1" lang="en-US" altLang="zh-CN" sz="100" b="1" dirty="0">
              <a:solidFill>
                <a:schemeClr val="accent1">
                  <a:lumMod val="10000"/>
                </a:schemeClr>
              </a:solidFill>
              <a:latin typeface="+mj-ea"/>
            </a:endParaRPr>
          </a:p>
          <a:p>
            <a:r>
              <a:rPr kumimoji="1" lang="zh-CN" altLang="en-US" sz="1800" b="1" dirty="0">
                <a:solidFill>
                  <a:srgbClr val="FF0000"/>
                </a:solidFill>
                <a:latin typeface="+mj-ea"/>
              </a:rPr>
              <a:t>一、谈话通报类</a:t>
            </a:r>
            <a:endParaRPr kumimoji="1" lang="en-US" altLang="zh-CN" sz="1800" b="1" dirty="0">
              <a:solidFill>
                <a:srgbClr val="FF0000"/>
              </a:solidFill>
              <a:latin typeface="+mj-ea"/>
            </a:endParaRPr>
          </a:p>
          <a:p>
            <a:r>
              <a:rPr lang="zh-CN" altLang="en-US" sz="1800" dirty="0">
                <a:solidFill>
                  <a:schemeClr val="accent1">
                    <a:lumMod val="10000"/>
                  </a:schemeClr>
                </a:solidFill>
                <a:latin typeface="+mj-ea"/>
              </a:rPr>
              <a:t>（一）科研诚信诫勉谈话</a:t>
            </a:r>
            <a:endParaRPr lang="en-US" altLang="zh-CN" sz="1800" dirty="0">
              <a:solidFill>
                <a:schemeClr val="accent1">
                  <a:lumMod val="10000"/>
                </a:schemeClr>
              </a:solidFill>
              <a:latin typeface="+mj-ea"/>
            </a:endParaRPr>
          </a:p>
          <a:p>
            <a:r>
              <a:rPr lang="zh-CN" altLang="en-US" sz="1800" dirty="0">
                <a:solidFill>
                  <a:schemeClr val="accent1">
                    <a:lumMod val="10000"/>
                  </a:schemeClr>
                </a:solidFill>
                <a:latin typeface="+mj-ea"/>
              </a:rPr>
              <a:t>（二）一定范围内公开通报</a:t>
            </a:r>
            <a:endParaRPr lang="en-US" altLang="zh-CN" sz="1800" dirty="0">
              <a:solidFill>
                <a:schemeClr val="accent1">
                  <a:lumMod val="10000"/>
                </a:schemeClr>
              </a:solidFill>
              <a:latin typeface="+mj-ea"/>
            </a:endParaRPr>
          </a:p>
          <a:p>
            <a:r>
              <a:rPr kumimoji="1" lang="zh-CN" altLang="en-US" sz="1800" b="1" dirty="0">
                <a:solidFill>
                  <a:srgbClr val="FF0000"/>
                </a:solidFill>
                <a:latin typeface="+mj-ea"/>
              </a:rPr>
              <a:t>二、暂停暂缓类</a:t>
            </a:r>
            <a:endParaRPr kumimoji="1" lang="en-US" altLang="zh-CN" sz="1800" b="1" dirty="0">
              <a:solidFill>
                <a:srgbClr val="FF0000"/>
              </a:solidFill>
              <a:latin typeface="+mj-ea"/>
            </a:endParaRPr>
          </a:p>
          <a:p>
            <a:r>
              <a:rPr lang="zh-CN" altLang="en-US" sz="1800" dirty="0">
                <a:solidFill>
                  <a:schemeClr val="accent1">
                    <a:lumMod val="10000"/>
                  </a:schemeClr>
                </a:solidFill>
                <a:latin typeface="+mj-ea"/>
              </a:rPr>
              <a:t>（三）暂停科技计划（专项、基金等）项目等</a:t>
            </a:r>
            <a:r>
              <a:rPr lang="zh-CN" altLang="en-US" sz="1800" dirty="0">
                <a:ea typeface="宋体" panose="02010600030101010101" pitchFamily="2" charset="-122"/>
                <a:sym typeface="+mn-ea"/>
              </a:rPr>
              <a:t>财政性资金支持的科技活动</a:t>
            </a:r>
            <a:r>
              <a:rPr lang="zh-CN" altLang="en-US" sz="1800" dirty="0">
                <a:solidFill>
                  <a:schemeClr val="accent1">
                    <a:lumMod val="10000"/>
                  </a:schemeClr>
                </a:solidFill>
                <a:latin typeface="+mj-ea"/>
              </a:rPr>
              <a:t>，限期整改</a:t>
            </a:r>
            <a:endParaRPr lang="en-US" altLang="zh-CN" sz="1800" dirty="0">
              <a:solidFill>
                <a:schemeClr val="accent1">
                  <a:lumMod val="10000"/>
                </a:schemeClr>
              </a:solidFill>
              <a:latin typeface="+mj-ea"/>
            </a:endParaRPr>
          </a:p>
          <a:p>
            <a:r>
              <a:rPr lang="zh-CN" altLang="en-US" sz="1800" dirty="0">
                <a:solidFill>
                  <a:schemeClr val="accent1">
                    <a:lumMod val="10000"/>
                  </a:schemeClr>
                </a:solidFill>
                <a:latin typeface="+mj-ea"/>
              </a:rPr>
              <a:t>（</a:t>
            </a:r>
            <a:r>
              <a:rPr lang="zh-CN" altLang="en-US" sz="1800" dirty="0">
                <a:solidFill>
                  <a:schemeClr val="accent1">
                    <a:lumMod val="10000"/>
                  </a:schemeClr>
                </a:solidFill>
                <a:latin typeface="+mj-ea"/>
              </a:rPr>
              <a:t>十一）暂缓授予学位</a:t>
            </a:r>
            <a:endParaRPr lang="zh-CN" altLang="en-US" sz="1800" dirty="0">
              <a:solidFill>
                <a:schemeClr val="accent1">
                  <a:lumMod val="10000"/>
                </a:schemeClr>
              </a:solidFill>
              <a:latin typeface="+mj-ea"/>
            </a:endParaRPr>
          </a:p>
          <a:p>
            <a:r>
              <a:rPr lang="zh-CN" altLang="en-US" sz="1800" dirty="0">
                <a:solidFill>
                  <a:schemeClr val="accent1">
                    <a:lumMod val="10000"/>
                  </a:schemeClr>
                </a:solidFill>
                <a:latin typeface="+mj-ea"/>
              </a:rPr>
              <a:t>（</a:t>
            </a:r>
            <a:r>
              <a:rPr lang="zh-CN" altLang="en-US" sz="1800" dirty="0">
                <a:solidFill>
                  <a:schemeClr val="accent1">
                    <a:lumMod val="10000"/>
                  </a:schemeClr>
                </a:solidFill>
                <a:latin typeface="+mj-ea"/>
              </a:rPr>
              <a:t>十二）不授予学位或撤销学位</a:t>
            </a:r>
            <a:endParaRPr lang="en-US" altLang="zh-CN" sz="1800" dirty="0">
              <a:solidFill>
                <a:schemeClr val="accent1">
                  <a:lumMod val="10000"/>
                </a:schemeClr>
              </a:solidFill>
              <a:latin typeface="+mj-ea"/>
            </a:endParaRPr>
          </a:p>
          <a:p>
            <a:r>
              <a:rPr kumimoji="1" lang="zh-CN" altLang="en-US" sz="1800" b="1" dirty="0">
                <a:solidFill>
                  <a:srgbClr val="FF0000"/>
                </a:solidFill>
                <a:latin typeface="+mj-ea"/>
              </a:rPr>
              <a:t>三、撤销失信获利类</a:t>
            </a:r>
            <a:endParaRPr kumimoji="1" lang="en-US" altLang="zh-CN" sz="1800" b="1" dirty="0">
              <a:solidFill>
                <a:srgbClr val="FF0000"/>
              </a:solidFill>
              <a:latin typeface="+mj-ea"/>
            </a:endParaRPr>
          </a:p>
          <a:p>
            <a:r>
              <a:rPr lang="zh-CN" altLang="en-US" sz="1800" dirty="0">
                <a:solidFill>
                  <a:schemeClr val="accent1">
                    <a:lumMod val="10000"/>
                  </a:schemeClr>
                </a:solidFill>
                <a:latin typeface="+mj-ea"/>
              </a:rPr>
              <a:t>（四）终止或撤销利用科研失信行为获得的科技计划（专项、基金等）项目等财政性资金支持的科技活动，追回结余资金、</a:t>
            </a:r>
            <a:r>
              <a:rPr lang="zh-CN" altLang="en-US" sz="1800" dirty="0">
                <a:solidFill>
                  <a:schemeClr val="accent1">
                    <a:lumMod val="10000"/>
                  </a:schemeClr>
                </a:solidFill>
                <a:latin typeface="+mj-ea"/>
              </a:rPr>
              <a:t>追回已拨财政资金</a:t>
            </a:r>
            <a:endParaRPr lang="zh-CN" altLang="en-US" sz="1800" dirty="0">
              <a:solidFill>
                <a:schemeClr val="accent1">
                  <a:lumMod val="10000"/>
                </a:schemeClr>
              </a:solidFill>
              <a:latin typeface="+mj-ea"/>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8" name="文本框 7"/>
          <p:cNvSpPr txBox="1"/>
          <p:nvPr/>
        </p:nvSpPr>
        <p:spPr>
          <a:xfrm>
            <a:off x="673735" y="896193"/>
            <a:ext cx="7797800" cy="4846320"/>
          </a:xfrm>
          <a:prstGeom prst="rect">
            <a:avLst/>
          </a:prstGeom>
          <a:noFill/>
        </p:spPr>
        <p:txBody>
          <a:bodyPr wrap="square" rtlCol="0">
            <a:spAutoFit/>
          </a:bodyPr>
          <a:lstStyle/>
          <a:p>
            <a:endParaRPr kumimoji="1" lang="en-US" altLang="zh-CN" sz="1100" b="1" dirty="0">
              <a:solidFill>
                <a:schemeClr val="accent1">
                  <a:lumMod val="10000"/>
                </a:schemeClr>
              </a:solidFill>
              <a:latin typeface="+mj-ea"/>
            </a:endParaRPr>
          </a:p>
          <a:p>
            <a:r>
              <a:rPr kumimoji="1" lang="zh-CN" altLang="en-US" sz="1800" dirty="0">
                <a:solidFill>
                  <a:schemeClr val="accent1">
                    <a:lumMod val="10000"/>
                  </a:schemeClr>
                </a:solidFill>
                <a:latin typeface="+mj-ea"/>
              </a:rPr>
              <a:t>（六）撤销利用科研失信行为获得的相关学术奖励、荣誉等并追回奖金、撤销利用科研失信行为获得的职务职称</a:t>
            </a:r>
            <a:endParaRPr kumimoji="1" lang="zh-CN" altLang="en-US" sz="1800" b="1" dirty="0">
              <a:solidFill>
                <a:schemeClr val="accent1">
                  <a:lumMod val="10000"/>
                </a:schemeClr>
              </a:solidFill>
              <a:latin typeface="+mj-ea"/>
            </a:endParaRPr>
          </a:p>
          <a:p>
            <a:r>
              <a:rPr kumimoji="1" lang="zh-CN" altLang="en-US" sz="1800" b="1" dirty="0">
                <a:solidFill>
                  <a:srgbClr val="FF0000"/>
                </a:solidFill>
                <a:latin typeface="+mj-ea"/>
              </a:rPr>
              <a:t>四、取消资格类</a:t>
            </a:r>
            <a:endParaRPr kumimoji="1" lang="en-US" altLang="zh-CN" sz="1800" b="1" dirty="0">
              <a:solidFill>
                <a:srgbClr val="FF0000"/>
              </a:solidFill>
              <a:latin typeface="+mj-ea"/>
            </a:endParaRPr>
          </a:p>
          <a:p>
            <a:r>
              <a:rPr lang="zh-CN" altLang="en-US" sz="1800" dirty="0">
                <a:solidFill>
                  <a:schemeClr val="accent1">
                    <a:lumMod val="10000"/>
                  </a:schemeClr>
                </a:solidFill>
                <a:latin typeface="+mj-ea"/>
              </a:rPr>
              <a:t>（五）一定期限禁止承担或参与科技计划（专项、基金等）项目等财政性资金支持的科技活动</a:t>
            </a:r>
            <a:endParaRPr lang="en-US" altLang="zh-CN" sz="1800" dirty="0">
              <a:solidFill>
                <a:schemeClr val="accent1">
                  <a:lumMod val="10000"/>
                </a:schemeClr>
              </a:solidFill>
              <a:latin typeface="+mj-ea"/>
            </a:endParaRPr>
          </a:p>
          <a:p>
            <a:r>
              <a:rPr lang="zh-CN" altLang="en-US" sz="1800" dirty="0">
                <a:solidFill>
                  <a:schemeClr val="accent1">
                    <a:lumMod val="10000"/>
                  </a:schemeClr>
                </a:solidFill>
                <a:latin typeface="+mj-ea"/>
              </a:rPr>
              <a:t>（七）一定期限取消申请或申报科技奖励、科技人才称号和职务职称晋升等资格</a:t>
            </a:r>
            <a:endParaRPr lang="en-US" altLang="zh-CN" sz="1800" dirty="0">
              <a:solidFill>
                <a:schemeClr val="accent1">
                  <a:lumMod val="10000"/>
                </a:schemeClr>
              </a:solidFill>
              <a:latin typeface="+mj-ea"/>
            </a:endParaRPr>
          </a:p>
          <a:p>
            <a:r>
              <a:rPr lang="zh-CN" altLang="en-US" sz="1800" dirty="0">
                <a:solidFill>
                  <a:schemeClr val="accent1">
                    <a:lumMod val="10000"/>
                  </a:schemeClr>
                </a:solidFill>
                <a:latin typeface="+mj-ea"/>
              </a:rPr>
              <a:t>（八）取消已获得的院士等高层次专家称号，学会、协会、研究会等学术团体以及学术、学位委员会等学术工作机构的委员或成员资格</a:t>
            </a:r>
            <a:endParaRPr lang="zh-CN" altLang="en-US" sz="1800" dirty="0">
              <a:solidFill>
                <a:schemeClr val="accent1">
                  <a:lumMod val="10000"/>
                </a:schemeClr>
              </a:solidFill>
              <a:latin typeface="+mj-ea"/>
            </a:endParaRPr>
          </a:p>
          <a:p>
            <a:r>
              <a:rPr lang="zh-CN" altLang="en-US" sz="1800" dirty="0">
                <a:solidFill>
                  <a:schemeClr val="accent1">
                    <a:lumMod val="10000"/>
                  </a:schemeClr>
                </a:solidFill>
                <a:latin typeface="+mj-ea"/>
              </a:rPr>
              <a:t>（九）一定期限取消作为提名或推荐人、被提名或被推荐人、评审专家等资格</a:t>
            </a:r>
            <a:endParaRPr lang="en-US" altLang="zh-CN" sz="1800" dirty="0">
              <a:solidFill>
                <a:schemeClr val="accent1">
                  <a:lumMod val="10000"/>
                </a:schemeClr>
              </a:solidFill>
              <a:latin typeface="+mj-ea"/>
            </a:endParaRPr>
          </a:p>
          <a:p>
            <a:r>
              <a:rPr lang="zh-CN" altLang="en-US" sz="1800" dirty="0">
                <a:solidFill>
                  <a:schemeClr val="accent1">
                    <a:lumMod val="10000"/>
                  </a:schemeClr>
                </a:solidFill>
                <a:latin typeface="+mj-ea"/>
              </a:rPr>
              <a:t>（</a:t>
            </a:r>
            <a:r>
              <a:rPr lang="zh-CN" altLang="en-US" sz="1800" dirty="0">
                <a:solidFill>
                  <a:schemeClr val="accent1">
                    <a:lumMod val="10000"/>
                  </a:schemeClr>
                </a:solidFill>
                <a:latin typeface="+mj-ea"/>
              </a:rPr>
              <a:t>十）一定期限减招，暂停招收研究生直至取消研究生导师资格；</a:t>
            </a:r>
            <a:endParaRPr lang="zh-CN" altLang="en-US" sz="1800" dirty="0">
              <a:solidFill>
                <a:schemeClr val="accent1">
                  <a:lumMod val="10000"/>
                </a:schemeClr>
              </a:solidFill>
              <a:latin typeface="+mj-ea"/>
            </a:endParaRPr>
          </a:p>
          <a:p>
            <a:endParaRPr lang="zh-CN" altLang="en-US" sz="1800" dirty="0">
              <a:solidFill>
                <a:schemeClr val="accent1">
                  <a:lumMod val="10000"/>
                </a:schemeClr>
              </a:solidFill>
              <a:latin typeface="+mj-ea"/>
            </a:endParaRPr>
          </a:p>
          <a:p>
            <a:r>
              <a:rPr lang="en-US" altLang="zh-CN" sz="1800" b="1" u="sng" dirty="0">
                <a:solidFill>
                  <a:schemeClr val="accent1">
                    <a:lumMod val="10000"/>
                  </a:schemeClr>
                </a:solidFill>
                <a:latin typeface="+mj-ea"/>
              </a:rPr>
              <a:t>*</a:t>
            </a:r>
            <a:r>
              <a:rPr lang="zh-CN" altLang="en-US" sz="1800" b="1" u="sng" dirty="0">
                <a:solidFill>
                  <a:schemeClr val="accent1">
                    <a:lumMod val="10000"/>
                  </a:schemeClr>
                </a:solidFill>
                <a:latin typeface="+mj-ea"/>
              </a:rPr>
              <a:t>（十三）</a:t>
            </a:r>
            <a:r>
              <a:rPr kumimoji="1" lang="zh-CN" altLang="en-US" sz="1800" b="1" u="sng" dirty="0">
                <a:solidFill>
                  <a:schemeClr val="accent1">
                    <a:lumMod val="10000"/>
                  </a:schemeClr>
                </a:solidFill>
                <a:latin typeface="+mj-ea"/>
                <a:sym typeface="+mn-ea"/>
              </a:rPr>
              <a:t>记入科研诚信严重失信行为数据库</a:t>
            </a:r>
            <a:endParaRPr kumimoji="1" lang="en-US" altLang="zh-CN" sz="1800" b="1" u="sng" dirty="0">
              <a:solidFill>
                <a:schemeClr val="accent1">
                  <a:lumMod val="10000"/>
                </a:schemeClr>
              </a:solidFill>
              <a:latin typeface="+mj-ea"/>
            </a:endParaRPr>
          </a:p>
          <a:p>
            <a:endParaRPr lang="en-US" altLang="zh-CN" sz="1800" dirty="0">
              <a:solidFill>
                <a:schemeClr val="accent1">
                  <a:lumMod val="10000"/>
                </a:schemeClr>
              </a:solidFill>
              <a:latin typeface="+mj-ea"/>
            </a:endParaRPr>
          </a:p>
          <a:p>
            <a:endParaRPr kumimoji="1" lang="en-US" altLang="zh-CN" sz="1400" b="1" dirty="0">
              <a:solidFill>
                <a:schemeClr val="accent1">
                  <a:lumMod val="10000"/>
                </a:schemeClr>
              </a:solidFill>
              <a:latin typeface="+mj-ea"/>
            </a:endParaRPr>
          </a:p>
          <a:p>
            <a:endParaRPr lang="en-US" altLang="zh-CN" sz="1400" b="1" dirty="0">
              <a:solidFill>
                <a:schemeClr val="accent1">
                  <a:lumMod val="10000"/>
                </a:schemeClr>
              </a:solidFill>
              <a:latin typeface="+mj-ea"/>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84939" y="1256824"/>
            <a:ext cx="7572534" cy="2122805"/>
          </a:xfrm>
          <a:prstGeom prst="rect">
            <a:avLst/>
          </a:prstGeom>
          <a:noFill/>
        </p:spPr>
        <p:txBody>
          <a:bodyPr wrap="square">
            <a:spAutoFit/>
          </a:bodyPr>
          <a:lstStyle/>
          <a:p>
            <a:r>
              <a:rPr lang="zh-CN" altLang="en-US" sz="2000" b="1" dirty="0">
                <a:solidFill>
                  <a:schemeClr val="accent1">
                    <a:lumMod val="10000"/>
                  </a:schemeClr>
                </a:solidFill>
                <a:latin typeface="+mj-ea"/>
              </a:rPr>
              <a:t>第二十</a:t>
            </a:r>
            <a:r>
              <a:rPr lang="zh-CN" altLang="en-US" sz="2000" b="1" dirty="0">
                <a:solidFill>
                  <a:schemeClr val="accent1">
                    <a:lumMod val="10000"/>
                  </a:schemeClr>
                </a:solidFill>
                <a:latin typeface="+mj-ea"/>
              </a:rPr>
              <a:t>九条：</a:t>
            </a:r>
            <a:endParaRPr kumimoji="1" lang="en-US" altLang="zh-CN" sz="2000" b="1" dirty="0">
              <a:solidFill>
                <a:schemeClr val="accent1">
                  <a:lumMod val="10000"/>
                </a:schemeClr>
              </a:solidFill>
              <a:latin typeface="+mj-ea"/>
            </a:endParaRPr>
          </a:p>
          <a:p>
            <a:endParaRPr lang="en-US" altLang="zh-CN" sz="1200" b="1" dirty="0">
              <a:solidFill>
                <a:schemeClr val="accent1">
                  <a:lumMod val="10000"/>
                </a:schemeClr>
              </a:solidFill>
              <a:latin typeface="+mj-ea"/>
              <a:ea typeface="+mj-ea"/>
            </a:endParaRPr>
          </a:p>
          <a:p>
            <a:r>
              <a:rPr lang="zh-CN" altLang="en-US" sz="2000" dirty="0">
                <a:solidFill>
                  <a:schemeClr val="accent1">
                    <a:lumMod val="10000"/>
                  </a:schemeClr>
                </a:solidFill>
                <a:latin typeface="+mj-ea"/>
                <a:ea typeface="+mj-ea"/>
              </a:rPr>
              <a:t>上述处理措施</a:t>
            </a:r>
            <a:r>
              <a:rPr lang="zh-CN" altLang="en-US" sz="2000" u="sng" dirty="0">
                <a:solidFill>
                  <a:schemeClr val="accent1">
                    <a:lumMod val="10000"/>
                  </a:schemeClr>
                </a:solidFill>
                <a:latin typeface="+mj-ea"/>
                <a:ea typeface="+mj-ea"/>
              </a:rPr>
              <a:t>可合并使用</a:t>
            </a:r>
            <a:r>
              <a:rPr lang="zh-CN" altLang="en-US" sz="2000" dirty="0">
                <a:solidFill>
                  <a:schemeClr val="accent1">
                    <a:lumMod val="10000"/>
                  </a:schemeClr>
                </a:solidFill>
                <a:latin typeface="+mj-ea"/>
                <a:ea typeface="+mj-ea"/>
              </a:rPr>
              <a:t>，</a:t>
            </a:r>
            <a:r>
              <a:rPr lang="zh-CN" altLang="en-US" sz="2000" u="sng" dirty="0">
                <a:solidFill>
                  <a:schemeClr val="accent1">
                    <a:lumMod val="10000"/>
                  </a:schemeClr>
                </a:solidFill>
                <a:latin typeface="+mj-ea"/>
                <a:ea typeface="+mj-ea"/>
              </a:rPr>
              <a:t>给予前款第五、七、九、十项处理的，应同时给予</a:t>
            </a:r>
            <a:r>
              <a:rPr lang="zh-CN" altLang="en-US" sz="2000" u="sng" dirty="0">
                <a:solidFill>
                  <a:srgbClr val="C4261D"/>
                </a:solidFill>
                <a:latin typeface="+mj-ea"/>
                <a:ea typeface="+mj-ea"/>
              </a:rPr>
              <a:t>前款第十三项</a:t>
            </a:r>
            <a:r>
              <a:rPr lang="zh-CN" altLang="en-US" sz="2000" u="sng" dirty="0">
                <a:solidFill>
                  <a:schemeClr val="accent1">
                    <a:lumMod val="10000"/>
                  </a:schemeClr>
                </a:solidFill>
                <a:latin typeface="+mj-ea"/>
                <a:ea typeface="+mj-ea"/>
              </a:rPr>
              <a:t>处理</a:t>
            </a:r>
            <a:r>
              <a:rPr lang="zh-CN" altLang="en-US" sz="2000" dirty="0">
                <a:solidFill>
                  <a:schemeClr val="accent1">
                    <a:lumMod val="10000"/>
                  </a:schemeClr>
                </a:solidFill>
                <a:latin typeface="+mj-ea"/>
                <a:ea typeface="+mj-ea"/>
              </a:rPr>
              <a:t>，被处理人是党员或公职人员的，还应根据</a:t>
            </a:r>
            <a:r>
              <a:rPr lang="en-US" altLang="zh-CN" sz="2000" u="sng" dirty="0">
                <a:solidFill>
                  <a:schemeClr val="accent1">
                    <a:lumMod val="10000"/>
                  </a:schemeClr>
                </a:solidFill>
                <a:latin typeface="+mj-ea"/>
                <a:ea typeface="+mj-ea"/>
              </a:rPr>
              <a:t>《</a:t>
            </a:r>
            <a:r>
              <a:rPr lang="zh-CN" altLang="en-US" sz="2000" u="sng" dirty="0">
                <a:solidFill>
                  <a:schemeClr val="accent1">
                    <a:lumMod val="10000"/>
                  </a:schemeClr>
                </a:solidFill>
                <a:latin typeface="+mj-ea"/>
                <a:ea typeface="+mj-ea"/>
              </a:rPr>
              <a:t>中国共产党纪律处分条例</a:t>
            </a:r>
            <a:r>
              <a:rPr lang="en-US" altLang="zh-CN" sz="2000" u="sng" dirty="0">
                <a:solidFill>
                  <a:schemeClr val="accent1">
                    <a:lumMod val="10000"/>
                  </a:schemeClr>
                </a:solidFill>
                <a:latin typeface="+mj-ea"/>
                <a:ea typeface="+mj-ea"/>
              </a:rPr>
              <a:t>》</a:t>
            </a:r>
            <a:r>
              <a:rPr lang="zh-CN" altLang="en-US" sz="2000" u="sng" dirty="0">
                <a:solidFill>
                  <a:schemeClr val="accent1">
                    <a:lumMod val="10000"/>
                  </a:schemeClr>
                </a:solidFill>
                <a:latin typeface="+mj-ea"/>
                <a:ea typeface="+mj-ea"/>
              </a:rPr>
              <a:t>《中华人民共和国公职人员政务处分法》</a:t>
            </a:r>
            <a:r>
              <a:rPr lang="zh-CN" altLang="en-US" sz="2000" dirty="0">
                <a:solidFill>
                  <a:schemeClr val="accent1">
                    <a:lumMod val="10000"/>
                  </a:schemeClr>
                </a:solidFill>
                <a:latin typeface="+mj-ea"/>
                <a:ea typeface="+mj-ea"/>
              </a:rPr>
              <a:t>等规定，由有管辖权的机构依规依纪</a:t>
            </a:r>
            <a:r>
              <a:rPr lang="zh-CN" altLang="en-US" sz="2000" dirty="0">
                <a:solidFill>
                  <a:schemeClr val="accent1">
                    <a:lumMod val="10000"/>
                  </a:schemeClr>
                </a:solidFill>
                <a:latin typeface="+mj-ea"/>
                <a:ea typeface="+mj-ea"/>
              </a:rPr>
              <a:t>依法给予处理或处分；构成犯罪的，依法追究</a:t>
            </a:r>
            <a:r>
              <a:rPr lang="zh-CN" altLang="en-US" sz="2000" dirty="0">
                <a:solidFill>
                  <a:schemeClr val="accent1">
                    <a:lumMod val="10000"/>
                  </a:schemeClr>
                </a:solidFill>
                <a:latin typeface="+mj-ea"/>
                <a:ea typeface="+mj-ea"/>
              </a:rPr>
              <a:t>刑事责任。</a:t>
            </a:r>
            <a:endParaRPr lang="zh-CN" altLang="en-US" sz="2000"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7881" y="744986"/>
            <a:ext cx="7484110" cy="4461510"/>
          </a:xfrm>
          <a:prstGeom prst="rect">
            <a:avLst/>
          </a:prstGeom>
          <a:noFill/>
        </p:spPr>
        <p:txBody>
          <a:bodyPr wrap="square">
            <a:spAutoFit/>
          </a:bodyPr>
          <a:lstStyle/>
          <a:p>
            <a:pPr indent="457200"/>
            <a:r>
              <a:rPr lang="zh-CN" sz="1800" kern="0" cap="all" dirty="0">
                <a:ln w="0">
                  <a:noFill/>
                </a:ln>
                <a:solidFill>
                  <a:schemeClr val="accent5">
                    <a:lumMod val="50000"/>
                  </a:schemeClr>
                </a:solidFill>
                <a:latin typeface="微软雅黑" panose="020B0503020204020204" pitchFamily="34" charset="-122"/>
              </a:rPr>
              <a:t>第五部分：实施科教兴国战略，强化现代化建设人才支撑</a:t>
            </a:r>
            <a:endParaRPr lang="zh-CN" sz="1800" kern="0" cap="all" dirty="0">
              <a:ln w="0">
                <a:noFill/>
              </a:ln>
              <a:solidFill>
                <a:schemeClr val="accent5">
                  <a:lumMod val="50000"/>
                </a:schemeClr>
              </a:solidFill>
              <a:latin typeface="微软雅黑" panose="020B0503020204020204" pitchFamily="34" charset="-122"/>
            </a:endParaRPr>
          </a:p>
          <a:p>
            <a:pPr indent="457200"/>
            <a:endParaRPr lang="zh-CN" sz="1800" kern="0" cap="all" dirty="0">
              <a:ln w="0">
                <a:noFill/>
              </a:ln>
              <a:solidFill>
                <a:schemeClr val="accent5">
                  <a:lumMod val="50000"/>
                </a:schemeClr>
              </a:solidFill>
              <a:latin typeface="微软雅黑" panose="020B0503020204020204" pitchFamily="34" charset="-122"/>
            </a:endParaRPr>
          </a:p>
          <a:p>
            <a:pPr indent="457200"/>
            <a:r>
              <a:rPr lang="zh-CN" sz="1200" kern="0" cap="all" dirty="0">
                <a:ln w="0">
                  <a:noFill/>
                </a:ln>
                <a:solidFill>
                  <a:schemeClr val="accent5">
                    <a:lumMod val="50000"/>
                  </a:schemeClr>
                </a:solidFill>
                <a:latin typeface="微软雅黑" panose="020B0503020204020204" pitchFamily="34" charset="-122"/>
              </a:rPr>
              <a:t>教育、科技、人才是全面建设社会主义现代化国家的基础性、战略性支撑。必须坚持科技是第一生产力、人才是第一资源、创新是第一动力，</a:t>
            </a:r>
            <a:r>
              <a:rPr lang="zh-CN" sz="1200" u="sng" kern="0" cap="all" dirty="0">
                <a:ln w="0">
                  <a:noFill/>
                </a:ln>
                <a:solidFill>
                  <a:schemeClr val="tx1"/>
                </a:solidFill>
                <a:latin typeface="微软雅黑" panose="020B0503020204020204" pitchFamily="34" charset="-122"/>
              </a:rPr>
              <a:t>深入实施科教兴国战略、人才强国战略、创新驱动发展战略，开辟发展新领域新赛道，不断塑造发展新动能新优势。</a:t>
            </a:r>
            <a:endParaRPr lang="zh-CN" sz="1200" kern="0" cap="all" dirty="0">
              <a:ln w="0">
                <a:noFill/>
              </a:ln>
              <a:solidFill>
                <a:schemeClr val="accent5">
                  <a:lumMod val="50000"/>
                </a:schemeClr>
              </a:solidFill>
              <a:latin typeface="微软雅黑" panose="020B0503020204020204" pitchFamily="34" charset="-122"/>
            </a:endParaRPr>
          </a:p>
          <a:p>
            <a:pPr indent="457200"/>
            <a:r>
              <a:rPr lang="zh-CN" sz="1200" kern="0" cap="all" dirty="0">
                <a:ln w="0">
                  <a:noFill/>
                </a:ln>
                <a:solidFill>
                  <a:schemeClr val="accent5">
                    <a:lumMod val="50000"/>
                  </a:schemeClr>
                </a:solidFill>
                <a:latin typeface="微软雅黑" panose="020B0503020204020204" pitchFamily="34" charset="-122"/>
              </a:rPr>
              <a:t>我们要坚持教育优先发展、科技自立自强、人才引领驱动，加快建设教育强国、科技强国、人才强国，坚持为党育人、为国育才，全面提高人才自主培养质量，着力造就拔尖创新人才，聚天下英才而用之。</a:t>
            </a:r>
            <a:endParaRPr lang="zh-CN" sz="1200" kern="0" cap="all" dirty="0">
              <a:ln w="0">
                <a:noFill/>
              </a:ln>
              <a:solidFill>
                <a:schemeClr val="accent5">
                  <a:lumMod val="50000"/>
                </a:schemeClr>
              </a:solidFill>
              <a:latin typeface="微软雅黑" panose="020B0503020204020204" pitchFamily="34" charset="-122"/>
            </a:endParaRPr>
          </a:p>
          <a:p>
            <a:pPr indent="457200"/>
            <a:endParaRPr lang="zh-CN" sz="1200" kern="0" cap="all" dirty="0">
              <a:ln w="0">
                <a:noFill/>
              </a:ln>
              <a:solidFill>
                <a:schemeClr val="accent5">
                  <a:lumMod val="50000"/>
                </a:schemeClr>
              </a:solidFill>
              <a:latin typeface="微软雅黑" panose="020B0503020204020204" pitchFamily="34" charset="-122"/>
            </a:endParaRPr>
          </a:p>
          <a:p>
            <a:pPr indent="457200"/>
            <a:r>
              <a:rPr lang="zh-CN" sz="1600" kern="0" cap="all" dirty="0">
                <a:ln w="0">
                  <a:noFill/>
                </a:ln>
                <a:solidFill>
                  <a:schemeClr val="accent5">
                    <a:lumMod val="50000"/>
                  </a:schemeClr>
                </a:solidFill>
                <a:latin typeface="微软雅黑" panose="020B0503020204020204" pitchFamily="34" charset="-122"/>
              </a:rPr>
              <a:t>我们要办好人民满意的教育，全面贯彻党的教育方针，落实立德树人根本任务，培养德智体美劳全面发展的社会主义建设者和接班人，加快建设高质量教育体系，发展素质教育，促进教育公平。</a:t>
            </a:r>
            <a:r>
              <a:rPr lang="zh-CN" sz="1600" u="sng" kern="0" cap="all" dirty="0">
                <a:ln w="0">
                  <a:noFill/>
                </a:ln>
                <a:solidFill>
                  <a:schemeClr val="tx1"/>
                </a:solidFill>
                <a:latin typeface="微软雅黑" panose="020B0503020204020204" pitchFamily="34" charset="-122"/>
              </a:rPr>
              <a:t>完善科技创新体系，坚持创新在我国现代化建设全局中的核心地位，健全新型举国体制，强化国家战略科技力量，提升国家创新体系整体效能，形成具有全球竞争力的开放创新生态。加快实施创新驱动发展战略，加快实现高水平科技自立自强，以国家战略需求为导向，集聚力量进行原创性引领性科技攻关，坚决打赢关键核心技术攻坚战，加快实施一批具有战略性全局性前瞻性的国家重大科技项目，增强自主创新能力。</a:t>
            </a:r>
            <a:r>
              <a:rPr lang="zh-CN" sz="1600" kern="0" cap="all" dirty="0">
                <a:ln w="0">
                  <a:noFill/>
                </a:ln>
                <a:solidFill>
                  <a:schemeClr val="accent5">
                    <a:lumMod val="50000"/>
                  </a:schemeClr>
                </a:solidFill>
                <a:latin typeface="微软雅黑" panose="020B0503020204020204" pitchFamily="34" charset="-122"/>
              </a:rPr>
              <a:t>深入实施人才强国战略，坚持尊重劳动、尊重知识、尊重人才、尊重创造，完善人才战略布局，加快建设世界重要人才中心和创新高地，着力形成人才国际竞争的比较优势，把各方面优秀人才集聚到党和人民事业中来。</a:t>
            </a:r>
            <a:endParaRPr lang="zh-CN" sz="1600" kern="0" cap="all" dirty="0">
              <a:ln w="0">
                <a:noFill/>
              </a:ln>
              <a:solidFill>
                <a:schemeClr val="accent5">
                  <a:lumMod val="50000"/>
                </a:schemeClr>
              </a:solidFill>
              <a:latin typeface="微软雅黑" panose="020B0503020204020204" pitchFamily="34" charset="-122"/>
            </a:endParaRPr>
          </a:p>
        </p:txBody>
      </p:sp>
      <p:sp>
        <p:nvSpPr>
          <p:cNvPr id="7" name="矩形 6"/>
          <p:cNvSpPr/>
          <p:nvPr/>
        </p:nvSpPr>
        <p:spPr>
          <a:xfrm>
            <a:off x="-1588" y="160220"/>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zh-CN" sz="2400" b="1" kern="0" cap="all" dirty="0">
                <a:ln w="0">
                  <a:noFill/>
                </a:ln>
                <a:solidFill>
                  <a:schemeClr val="accent2"/>
                </a:solidFill>
                <a:latin typeface="微软雅黑" panose="020B0503020204020204" pitchFamily="34" charset="-122"/>
              </a:rPr>
              <a:t>牢记科研诚信</a:t>
            </a:r>
            <a:endParaRPr lang="zh-CN" altLang="zh-CN" sz="24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06157" y="999619"/>
            <a:ext cx="8314850" cy="4138295"/>
          </a:xfrm>
          <a:prstGeom prst="rect">
            <a:avLst/>
          </a:prstGeom>
          <a:noFill/>
        </p:spPr>
        <p:txBody>
          <a:bodyPr wrap="square">
            <a:spAutoFit/>
          </a:bodyPr>
          <a:lstStyle/>
          <a:p>
            <a:r>
              <a:rPr lang="zh-CN" altLang="en-US" sz="2000" b="1" dirty="0">
                <a:solidFill>
                  <a:schemeClr val="accent1">
                    <a:lumMod val="10000"/>
                  </a:schemeClr>
                </a:solidFill>
              </a:rPr>
              <a:t>  案例</a:t>
            </a:r>
            <a:r>
              <a:rPr lang="en-US" altLang="zh-CN" sz="2000" b="1" dirty="0">
                <a:solidFill>
                  <a:schemeClr val="accent1">
                    <a:lumMod val="10000"/>
                  </a:schemeClr>
                </a:solidFill>
              </a:rPr>
              <a:t>14</a:t>
            </a:r>
            <a:r>
              <a:rPr lang="zh-CN" altLang="en-US" sz="2000" b="1" dirty="0">
                <a:solidFill>
                  <a:schemeClr val="accent1">
                    <a:lumMod val="10000"/>
                  </a:schemeClr>
                </a:solidFill>
              </a:rPr>
              <a:t>：</a:t>
            </a:r>
            <a:endParaRPr lang="en-US" altLang="zh-CN" sz="1600" b="1" dirty="0">
              <a:solidFill>
                <a:schemeClr val="accent1">
                  <a:lumMod val="10000"/>
                </a:schemeClr>
              </a:solidFill>
            </a:endParaRPr>
          </a:p>
          <a:p>
            <a:pPr indent="457200"/>
            <a:r>
              <a:rPr lang="zh-CN" altLang="en-US" sz="1800" dirty="0">
                <a:solidFill>
                  <a:schemeClr val="accent1">
                    <a:lumMod val="10000"/>
                  </a:schemeClr>
                </a:solidFill>
              </a:rPr>
              <a:t>河南省人民医院李玲为通讯作者、崔淑娴为第一作者发表的论文“</a:t>
            </a:r>
            <a:r>
              <a:rPr lang="en-GB" altLang="zh-CN" sz="1800" dirty="0">
                <a:solidFill>
                  <a:schemeClr val="accent1">
                    <a:lumMod val="10000"/>
                  </a:schemeClr>
                </a:solidFill>
              </a:rPr>
              <a:t>Kaempferol protects lipopolysaccharide-induced inflammatory injury in human aortic endothelial cells(HAECs)by regulation of miR-203”</a:t>
            </a:r>
            <a:r>
              <a:rPr lang="zh-CN" altLang="en-GB" sz="1800" dirty="0">
                <a:solidFill>
                  <a:schemeClr val="accent1">
                    <a:lumMod val="10000"/>
                  </a:schemeClr>
                </a:solidFill>
              </a:rPr>
              <a:t>，</a:t>
            </a:r>
            <a:r>
              <a:rPr lang="zh-CN" altLang="en-US" sz="1800" dirty="0">
                <a:solidFill>
                  <a:schemeClr val="accent1">
                    <a:lumMod val="10000"/>
                  </a:schemeClr>
                </a:solidFill>
              </a:rPr>
              <a:t>经查，系存在第三方机构提供实验图片和实验数据（买卖数据）并代为投稿的学术不端行为。对相关责任人作出如下处理：</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1.</a:t>
            </a:r>
            <a:r>
              <a:rPr lang="zh-CN" altLang="en-US" sz="1800" dirty="0">
                <a:solidFill>
                  <a:schemeClr val="accent1">
                    <a:lumMod val="10000"/>
                  </a:schemeClr>
                </a:solidFill>
              </a:rPr>
              <a:t>对第一作者崔淑娴：科研诚信诫勉谈话，全院公开通报批评（</a:t>
            </a:r>
            <a:r>
              <a:rPr lang="zh-CN" altLang="en-US" sz="1800" u="sng" dirty="0">
                <a:solidFill>
                  <a:srgbClr val="FF0000"/>
                </a:solidFill>
              </a:rPr>
              <a:t>谈话通报类</a:t>
            </a:r>
            <a:r>
              <a:rPr lang="zh-CN" altLang="en-US" sz="1800" dirty="0">
                <a:solidFill>
                  <a:schemeClr val="accent1">
                    <a:lumMod val="10000"/>
                  </a:schemeClr>
                </a:solidFill>
              </a:rPr>
              <a:t>），取消评优评先资格</a:t>
            </a:r>
            <a:r>
              <a:rPr lang="en-US" altLang="zh-CN" sz="1800" dirty="0">
                <a:solidFill>
                  <a:schemeClr val="accent1">
                    <a:lumMod val="10000"/>
                  </a:schemeClr>
                </a:solidFill>
              </a:rPr>
              <a:t>5</a:t>
            </a:r>
            <a:r>
              <a:rPr lang="zh-CN" altLang="en-US" sz="1800" dirty="0">
                <a:solidFill>
                  <a:schemeClr val="accent1">
                    <a:lumMod val="10000"/>
                  </a:schemeClr>
                </a:solidFill>
              </a:rPr>
              <a:t>年，取消申报研究生导师资格</a:t>
            </a:r>
            <a:r>
              <a:rPr lang="en-US" altLang="zh-CN" sz="1800" dirty="0">
                <a:solidFill>
                  <a:schemeClr val="accent1">
                    <a:lumMod val="10000"/>
                  </a:schemeClr>
                </a:solidFill>
              </a:rPr>
              <a:t>5</a:t>
            </a:r>
            <a:r>
              <a:rPr lang="zh-CN" altLang="en-US" sz="1800" dirty="0">
                <a:solidFill>
                  <a:schemeClr val="accent1">
                    <a:lumMod val="10000"/>
                  </a:schemeClr>
                </a:solidFill>
              </a:rPr>
              <a:t>年，取消申请或申报科技计划项目（专项、基金等）、科技奖励、科技人才称号和专业技术职务晋升等资格</a:t>
            </a:r>
            <a:r>
              <a:rPr lang="en-US" altLang="zh-CN" sz="1800" dirty="0">
                <a:solidFill>
                  <a:schemeClr val="accent1">
                    <a:lumMod val="10000"/>
                  </a:schemeClr>
                </a:solidFill>
              </a:rPr>
              <a:t>5</a:t>
            </a:r>
            <a:r>
              <a:rPr lang="zh-CN" altLang="en-US" sz="1800" dirty="0">
                <a:solidFill>
                  <a:schemeClr val="accent1">
                    <a:lumMod val="10000"/>
                  </a:schemeClr>
                </a:solidFill>
              </a:rPr>
              <a:t>年（</a:t>
            </a:r>
            <a:r>
              <a:rPr lang="zh-CN" altLang="en-US" sz="1800" u="sng" dirty="0">
                <a:solidFill>
                  <a:srgbClr val="FF0000"/>
                </a:solidFill>
              </a:rPr>
              <a:t>取消资格类</a:t>
            </a:r>
            <a:r>
              <a:rPr lang="zh-CN" altLang="en-US" sz="1800" dirty="0">
                <a:solidFill>
                  <a:schemeClr val="accent1">
                    <a:lumMod val="10000"/>
                  </a:schemeClr>
                </a:solidFill>
              </a:rPr>
              <a:t>），追回论文已报销版面费，责令对涉事论文撤稿。</a:t>
            </a:r>
            <a:endParaRPr lang="zh-CN" altLang="en-US" sz="1800" dirty="0">
              <a:solidFill>
                <a:schemeClr val="accent1">
                  <a:lumMod val="10000"/>
                </a:schemeClr>
              </a:solidFill>
            </a:endParaRPr>
          </a:p>
          <a:p>
            <a:pPr indent="457200"/>
            <a:r>
              <a:rPr lang="en-US" altLang="zh-CN" sz="1800" dirty="0">
                <a:solidFill>
                  <a:schemeClr val="accent1">
                    <a:lumMod val="10000"/>
                  </a:schemeClr>
                </a:solidFill>
              </a:rPr>
              <a:t>2.</a:t>
            </a:r>
            <a:r>
              <a:rPr lang="zh-CN" altLang="en-US" sz="1800" dirty="0">
                <a:solidFill>
                  <a:schemeClr val="accent1">
                    <a:lumMod val="10000"/>
                  </a:schemeClr>
                </a:solidFill>
              </a:rPr>
              <a:t>对通讯作者李玲：科研诚信诫勉谈话（</a:t>
            </a:r>
            <a:r>
              <a:rPr lang="zh-CN" altLang="en-US" sz="1800" u="sng" dirty="0">
                <a:solidFill>
                  <a:srgbClr val="FF0000"/>
                </a:solidFill>
              </a:rPr>
              <a:t>谈话通报类</a:t>
            </a:r>
            <a:r>
              <a:rPr lang="zh-CN" altLang="en-US" sz="1800" dirty="0">
                <a:solidFill>
                  <a:schemeClr val="accent1">
                    <a:lumMod val="10000"/>
                  </a:schemeClr>
                </a:solidFill>
              </a:rPr>
              <a:t>） ，取消当年评优评先资格（</a:t>
            </a:r>
            <a:r>
              <a:rPr lang="zh-CN" altLang="en-US" sz="1800" u="sng" dirty="0">
                <a:solidFill>
                  <a:srgbClr val="FF0000"/>
                </a:solidFill>
              </a:rPr>
              <a:t>取消资格类</a:t>
            </a:r>
            <a:r>
              <a:rPr lang="zh-CN" altLang="en-US" sz="1800" dirty="0">
                <a:solidFill>
                  <a:schemeClr val="accent1">
                    <a:lumMod val="10000"/>
                  </a:schemeClr>
                </a:solidFill>
              </a:rPr>
              <a:t>） 。</a:t>
            </a:r>
            <a:endParaRPr lang="zh-CN" altLang="en-US" sz="1800" dirty="0">
              <a:solidFill>
                <a:schemeClr val="accent1">
                  <a:lumMod val="10000"/>
                </a:schemeClr>
              </a:solidFill>
            </a:endParaRPr>
          </a:p>
          <a:p>
            <a:endParaRPr lang="zh-CN" altLang="en-US" dirty="0"/>
          </a:p>
          <a:p>
            <a:endParaRPr lang="en-US" altLang="zh-CN" sz="1600" b="1"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8" name="文本框 7"/>
          <p:cNvSpPr txBox="1"/>
          <p:nvPr/>
        </p:nvSpPr>
        <p:spPr>
          <a:xfrm>
            <a:off x="555245" y="839730"/>
            <a:ext cx="7919720" cy="368300"/>
          </a:xfrm>
          <a:prstGeom prst="rect">
            <a:avLst/>
          </a:prstGeom>
          <a:noFill/>
        </p:spPr>
        <p:txBody>
          <a:bodyPr wrap="square" rtlCol="0">
            <a:spAutoFit/>
          </a:bodyPr>
          <a:lstStyle/>
          <a:p>
            <a:r>
              <a:rPr lang="en-US" altLang="zh-CN" sz="1800" b="1" dirty="0">
                <a:solidFill>
                  <a:schemeClr val="accent1">
                    <a:lumMod val="10000"/>
                  </a:schemeClr>
                </a:solidFill>
                <a:latin typeface="+mj-ea"/>
              </a:rPr>
              <a:t>3.</a:t>
            </a:r>
            <a:r>
              <a:rPr lang="zh-CN" altLang="en-US" sz="1800" b="1" dirty="0">
                <a:solidFill>
                  <a:schemeClr val="accent1">
                    <a:lumMod val="10000"/>
                  </a:schemeClr>
                </a:solidFill>
                <a:latin typeface="+mj-ea"/>
              </a:rPr>
              <a:t>对科研失信行为的调查处理步骤</a:t>
            </a:r>
            <a:endParaRPr lang="en-US" altLang="zh-CN" sz="1400" b="1" dirty="0">
              <a:solidFill>
                <a:schemeClr val="accent1">
                  <a:lumMod val="10000"/>
                </a:schemeClr>
              </a:solidFill>
              <a:latin typeface="+mj-ea"/>
            </a:endParaRPr>
          </a:p>
        </p:txBody>
      </p:sp>
      <p:sp>
        <p:nvSpPr>
          <p:cNvPr id="14" name="右箭头 13"/>
          <p:cNvSpPr/>
          <p:nvPr/>
        </p:nvSpPr>
        <p:spPr bwMode="auto">
          <a:xfrm>
            <a:off x="5433471" y="1698797"/>
            <a:ext cx="972047" cy="18081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矩形 14"/>
          <p:cNvSpPr/>
          <p:nvPr/>
        </p:nvSpPr>
        <p:spPr bwMode="auto">
          <a:xfrm>
            <a:off x="135890" y="1627505"/>
            <a:ext cx="1427480" cy="323215"/>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制订调查</a:t>
            </a: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方案</a:t>
            </a:r>
            <a:endPar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6" name="右箭头 15"/>
          <p:cNvSpPr/>
          <p:nvPr/>
        </p:nvSpPr>
        <p:spPr bwMode="auto">
          <a:xfrm>
            <a:off x="1805900" y="1692957"/>
            <a:ext cx="1605487" cy="159464"/>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17" name="矩形 16"/>
          <p:cNvSpPr/>
          <p:nvPr/>
        </p:nvSpPr>
        <p:spPr bwMode="auto">
          <a:xfrm>
            <a:off x="3720465" y="1619250"/>
            <a:ext cx="1552575" cy="328930"/>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形成</a:t>
            </a: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hlinkClick r:id="rId2" action="ppaction://hlinksldjump"/>
              </a:rPr>
              <a:t>调查报告</a:t>
            </a:r>
            <a:endPar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3" name="文本框 12"/>
          <p:cNvSpPr txBox="1"/>
          <p:nvPr/>
        </p:nvSpPr>
        <p:spPr>
          <a:xfrm>
            <a:off x="1607708" y="1191081"/>
            <a:ext cx="2115715" cy="521970"/>
          </a:xfrm>
          <a:prstGeom prst="rect">
            <a:avLst/>
          </a:prstGeom>
          <a:noFill/>
        </p:spPr>
        <p:txBody>
          <a:bodyPr wrap="square" rtlCol="0">
            <a:spAutoFit/>
          </a:bodyPr>
          <a:lstStyle/>
          <a:p>
            <a:r>
              <a:rPr kumimoji="1" lang="zh-CN" altLang="en-US" sz="1400" dirty="0"/>
              <a:t>调查处理</a:t>
            </a:r>
            <a:r>
              <a:rPr kumimoji="1" lang="zh-CN" altLang="en-US" sz="1400" dirty="0"/>
              <a:t>应自决定受理之日起</a:t>
            </a:r>
            <a:r>
              <a:rPr kumimoji="1" lang="en-US" altLang="zh-CN" sz="1400" dirty="0"/>
              <a:t>6</a:t>
            </a:r>
            <a:r>
              <a:rPr kumimoji="1" lang="zh-CN" altLang="en-US" sz="1400" dirty="0"/>
              <a:t>个月内完成</a:t>
            </a:r>
            <a:endParaRPr kumimoji="1" lang="zh-CN" altLang="en-US" sz="1400" dirty="0"/>
          </a:p>
        </p:txBody>
      </p:sp>
      <p:sp>
        <p:nvSpPr>
          <p:cNvPr id="18" name="文本框 17"/>
          <p:cNvSpPr txBox="1"/>
          <p:nvPr/>
        </p:nvSpPr>
        <p:spPr>
          <a:xfrm>
            <a:off x="1563857" y="1825470"/>
            <a:ext cx="2159566" cy="307777"/>
          </a:xfrm>
          <a:prstGeom prst="rect">
            <a:avLst/>
          </a:prstGeom>
          <a:noFill/>
        </p:spPr>
        <p:txBody>
          <a:bodyPr wrap="none" rtlCol="0">
            <a:spAutoFit/>
          </a:bodyPr>
          <a:lstStyle/>
          <a:p>
            <a:r>
              <a:rPr kumimoji="1" lang="zh-CN" altLang="en-US" sz="1400" dirty="0"/>
              <a:t>包括行政调查和学术评议</a:t>
            </a:r>
            <a:endParaRPr kumimoji="1" lang="zh-CN" altLang="en-US" sz="1400" dirty="0"/>
          </a:p>
        </p:txBody>
      </p:sp>
      <p:sp>
        <p:nvSpPr>
          <p:cNvPr id="20" name="矩形 19"/>
          <p:cNvSpPr/>
          <p:nvPr/>
        </p:nvSpPr>
        <p:spPr bwMode="auto">
          <a:xfrm>
            <a:off x="6565601" y="1611200"/>
            <a:ext cx="1552663" cy="331844"/>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作出</a:t>
            </a: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hlinkClick r:id="rId3" action="ppaction://hlinksldjump"/>
              </a:rPr>
              <a:t>处理决定</a:t>
            </a:r>
            <a:endPar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24" name="矩形 23"/>
          <p:cNvSpPr/>
          <p:nvPr/>
        </p:nvSpPr>
        <p:spPr bwMode="auto">
          <a:xfrm>
            <a:off x="7430256" y="2019061"/>
            <a:ext cx="1108467" cy="699307"/>
          </a:xfrm>
          <a:prstGeom prst="rect">
            <a:avLst/>
          </a:prstGeom>
          <a:no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r>
              <a:rPr kumimoji="1" lang="zh-CN" altLang="en-US" sz="1400" dirty="0"/>
              <a:t>举报人</a:t>
            </a:r>
            <a:r>
              <a:rPr kumimoji="1" lang="en-US" altLang="zh-CN" sz="1400" dirty="0"/>
              <a:t>/</a:t>
            </a:r>
            <a:r>
              <a:rPr kumimoji="1" lang="zh-CN" altLang="en-US" sz="1400" dirty="0"/>
              <a:t>被处理人对处理决定不服</a:t>
            </a:r>
            <a:endParaRPr kumimoji="1" lang="zh-CN" altLang="en-US" sz="1400" dirty="0"/>
          </a:p>
        </p:txBody>
      </p:sp>
      <p:cxnSp>
        <p:nvCxnSpPr>
          <p:cNvPr id="25" name="直线箭头连接符 24"/>
          <p:cNvCxnSpPr/>
          <p:nvPr/>
        </p:nvCxnSpPr>
        <p:spPr bwMode="auto">
          <a:xfrm>
            <a:off x="8364071" y="3332951"/>
            <a:ext cx="0" cy="257629"/>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8" name="矩形 27"/>
          <p:cNvSpPr/>
          <p:nvPr/>
        </p:nvSpPr>
        <p:spPr bwMode="auto">
          <a:xfrm>
            <a:off x="225993" y="2153908"/>
            <a:ext cx="2718802" cy="769421"/>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400" b="1" dirty="0">
                <a:solidFill>
                  <a:schemeClr val="accent1">
                    <a:lumMod val="10000"/>
                  </a:schemeClr>
                </a:solidFill>
                <a:ea typeface="宋体" panose="02010600030101010101" pitchFamily="2" charset="-122"/>
              </a:rPr>
              <a:t>另行组织调查组或委托第三方机构，开展复查，制作复查意见书，向申诉人反馈复查</a:t>
            </a:r>
            <a:r>
              <a:rPr lang="zh-CN" altLang="en-US" sz="1400" b="1" dirty="0">
                <a:solidFill>
                  <a:schemeClr val="accent1">
                    <a:lumMod val="10000"/>
                  </a:schemeClr>
                </a:solidFill>
                <a:ea typeface="宋体" panose="02010600030101010101" pitchFamily="2" charset="-122"/>
              </a:rPr>
              <a:t>结果</a:t>
            </a:r>
            <a:endParaRPr lang="zh-CN" altLang="en-US" sz="1400" b="1" dirty="0">
              <a:solidFill>
                <a:schemeClr val="accent1">
                  <a:lumMod val="10000"/>
                </a:schemeClr>
              </a:solidFill>
              <a:ea typeface="宋体" panose="02010600030101010101" pitchFamily="2" charset="-122"/>
            </a:endParaRPr>
          </a:p>
        </p:txBody>
      </p:sp>
      <p:sp>
        <p:nvSpPr>
          <p:cNvPr id="26" name="左大括号 25"/>
          <p:cNvSpPr/>
          <p:nvPr/>
        </p:nvSpPr>
        <p:spPr bwMode="auto">
          <a:xfrm rot="10800000">
            <a:off x="4815205" y="2513330"/>
            <a:ext cx="210820" cy="820420"/>
          </a:xfrm>
          <a:prstGeom prst="leftBrace">
            <a:avLst>
              <a:gd name="adj1" fmla="val 8333"/>
              <a:gd name="adj2" fmla="val 50152"/>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矩形 33"/>
          <p:cNvSpPr/>
          <p:nvPr/>
        </p:nvSpPr>
        <p:spPr bwMode="auto">
          <a:xfrm>
            <a:off x="3563688" y="2913420"/>
            <a:ext cx="1137580" cy="531233"/>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不予受理，说明情况</a:t>
            </a:r>
            <a:endPar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5803562" y="2794385"/>
            <a:ext cx="3121536" cy="786907"/>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600" b="1" dirty="0">
                <a:solidFill>
                  <a:schemeClr val="accent1">
                    <a:lumMod val="10000"/>
                  </a:schemeClr>
                </a:solidFill>
                <a:ea typeface="宋体" panose="02010600030101010101" pitchFamily="2" charset="-122"/>
              </a:rPr>
              <a:t>举报人</a:t>
            </a:r>
            <a:r>
              <a:rPr lang="en-US" altLang="zh-CN" sz="1600" b="1" dirty="0">
                <a:solidFill>
                  <a:schemeClr val="accent1">
                    <a:lumMod val="10000"/>
                  </a:schemeClr>
                </a:solidFill>
                <a:ea typeface="宋体" panose="02010600030101010101" pitchFamily="2" charset="-122"/>
              </a:rPr>
              <a:t>/</a:t>
            </a:r>
            <a:r>
              <a:rPr lang="zh-CN" altLang="en-US" sz="1600" b="1" dirty="0">
                <a:solidFill>
                  <a:schemeClr val="accent1">
                    <a:lumMod val="10000"/>
                  </a:schemeClr>
                </a:solidFill>
                <a:ea typeface="宋体" panose="02010600030101010101" pitchFamily="2" charset="-122"/>
              </a:rPr>
              <a:t>被处理人向作出处理决定的单位（部门）书面提起申诉，写明理由并提出相关证据或线索</a:t>
            </a:r>
            <a:endParaRPr lang="en-US" altLang="zh-CN" sz="1600" b="1" dirty="0">
              <a:solidFill>
                <a:schemeClr val="accent1">
                  <a:lumMod val="10000"/>
                </a:schemeClr>
              </a:solidFill>
              <a:ea typeface="宋体" panose="02010600030101010101" pitchFamily="2" charset="-122"/>
            </a:endParaRPr>
          </a:p>
        </p:txBody>
      </p:sp>
      <p:sp>
        <p:nvSpPr>
          <p:cNvPr id="36" name="矩形 35"/>
          <p:cNvSpPr/>
          <p:nvPr/>
        </p:nvSpPr>
        <p:spPr bwMode="auto">
          <a:xfrm>
            <a:off x="3487953" y="2145338"/>
            <a:ext cx="1287865" cy="531238"/>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600" b="1" dirty="0">
                <a:solidFill>
                  <a:schemeClr val="accent1">
                    <a:lumMod val="10000"/>
                  </a:schemeClr>
                </a:solidFill>
                <a:ea typeface="宋体" panose="02010600030101010101" pitchFamily="2" charset="-122"/>
              </a:rPr>
              <a:t>调查处理单位决定受理</a:t>
            </a:r>
            <a:endParaRPr lang="en-US" altLang="zh-CN" sz="1600" b="1" dirty="0">
              <a:solidFill>
                <a:schemeClr val="accent1">
                  <a:lumMod val="10000"/>
                </a:schemeClr>
              </a:solidFill>
              <a:ea typeface="宋体" panose="02010600030101010101" pitchFamily="2" charset="-122"/>
            </a:endParaRPr>
          </a:p>
        </p:txBody>
      </p:sp>
      <p:sp>
        <p:nvSpPr>
          <p:cNvPr id="32" name="下箭头 31"/>
          <p:cNvSpPr/>
          <p:nvPr/>
        </p:nvSpPr>
        <p:spPr bwMode="auto">
          <a:xfrm>
            <a:off x="7182546" y="1993102"/>
            <a:ext cx="168918" cy="754369"/>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 name="矩形 39"/>
          <p:cNvSpPr/>
          <p:nvPr/>
        </p:nvSpPr>
        <p:spPr bwMode="auto">
          <a:xfrm>
            <a:off x="5919494" y="2020648"/>
            <a:ext cx="1287865" cy="754368"/>
          </a:xfrm>
          <a:prstGeom prst="rect">
            <a:avLst/>
          </a:prstGeom>
          <a:no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R="0">
              <a:buClrTx/>
              <a:buSzTx/>
            </a:pPr>
            <a:r>
              <a:rPr kumimoji="1" lang="zh-CN" altLang="en-US" sz="1400" dirty="0">
                <a:latin typeface="+mn-ea"/>
                <a:ea typeface="+mn-ea"/>
              </a:rPr>
              <a:t>收到处理决定书之日起</a:t>
            </a:r>
            <a:r>
              <a:rPr kumimoji="1" lang="en-US" altLang="zh-CN" sz="1400" dirty="0">
                <a:latin typeface="+mn-ea"/>
                <a:ea typeface="+mn-ea"/>
              </a:rPr>
              <a:t>15</a:t>
            </a:r>
            <a:r>
              <a:rPr kumimoji="1" lang="zh-CN" altLang="en-US" sz="1400" dirty="0">
                <a:latin typeface="+mn-ea"/>
                <a:ea typeface="+mn-ea"/>
              </a:rPr>
              <a:t>个工作日内</a:t>
            </a:r>
            <a:endParaRPr kumimoji="1" lang="zh-CN" altLang="en-US" sz="1400" dirty="0">
              <a:latin typeface="+mn-ea"/>
              <a:ea typeface="+mn-ea"/>
            </a:endParaRPr>
          </a:p>
        </p:txBody>
      </p:sp>
      <p:sp>
        <p:nvSpPr>
          <p:cNvPr id="39" name="右箭头 38"/>
          <p:cNvSpPr/>
          <p:nvPr/>
        </p:nvSpPr>
        <p:spPr bwMode="auto">
          <a:xfrm rot="10800000">
            <a:off x="5026004" y="3109704"/>
            <a:ext cx="636728" cy="15626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2" name="矩形 41"/>
          <p:cNvSpPr/>
          <p:nvPr/>
        </p:nvSpPr>
        <p:spPr bwMode="auto">
          <a:xfrm>
            <a:off x="4885173" y="2339276"/>
            <a:ext cx="972047" cy="699474"/>
          </a:xfrm>
          <a:prstGeom prst="rect">
            <a:avLst/>
          </a:prstGeom>
          <a:no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R="0">
              <a:buClrTx/>
              <a:buSzTx/>
            </a:pPr>
            <a:r>
              <a:rPr kumimoji="1" lang="zh-CN" altLang="en-US" sz="1400" dirty="0">
                <a:latin typeface="+mn-ea"/>
                <a:ea typeface="+mn-ea"/>
              </a:rPr>
              <a:t>收到申诉之日起</a:t>
            </a:r>
            <a:r>
              <a:rPr kumimoji="1" lang="en-US" altLang="zh-CN" sz="1400" dirty="0">
                <a:latin typeface="+mn-ea"/>
                <a:ea typeface="+mn-ea"/>
              </a:rPr>
              <a:t>15</a:t>
            </a:r>
            <a:r>
              <a:rPr kumimoji="1" lang="zh-CN" altLang="en-US" sz="1400" dirty="0">
                <a:latin typeface="+mn-ea"/>
                <a:ea typeface="+mn-ea"/>
              </a:rPr>
              <a:t>个工作日内</a:t>
            </a:r>
            <a:endParaRPr kumimoji="1" lang="zh-CN" altLang="en-US" sz="1400" dirty="0">
              <a:latin typeface="+mn-ea"/>
              <a:ea typeface="+mn-ea"/>
            </a:endParaRPr>
          </a:p>
        </p:txBody>
      </p:sp>
      <p:sp>
        <p:nvSpPr>
          <p:cNvPr id="45" name="右箭头 44"/>
          <p:cNvSpPr/>
          <p:nvPr/>
        </p:nvSpPr>
        <p:spPr bwMode="auto">
          <a:xfrm rot="10800000">
            <a:off x="3006065" y="2393284"/>
            <a:ext cx="403096" cy="12080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6" name="下箭头 45"/>
          <p:cNvSpPr/>
          <p:nvPr/>
        </p:nvSpPr>
        <p:spPr bwMode="auto">
          <a:xfrm>
            <a:off x="7182547" y="3606922"/>
            <a:ext cx="168918" cy="531232"/>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bwMode="auto">
          <a:xfrm>
            <a:off x="7430135" y="3628390"/>
            <a:ext cx="1489710" cy="487045"/>
          </a:xfrm>
          <a:prstGeom prst="rect">
            <a:avLst/>
          </a:prstGeom>
          <a:no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r>
              <a:rPr kumimoji="1" lang="zh-CN" altLang="en-US" sz="1400" dirty="0"/>
              <a:t>举报人</a:t>
            </a:r>
            <a:r>
              <a:rPr kumimoji="1" lang="en-US" altLang="zh-CN" sz="1400" dirty="0"/>
              <a:t>/</a:t>
            </a:r>
            <a:r>
              <a:rPr kumimoji="1" lang="zh-CN" altLang="en-US" sz="1400" dirty="0"/>
              <a:t>被处理人对</a:t>
            </a:r>
            <a:r>
              <a:rPr kumimoji="1" lang="zh-CN" altLang="en-US" sz="1400" dirty="0"/>
              <a:t>复查结果不服</a:t>
            </a:r>
            <a:endParaRPr kumimoji="1" lang="zh-CN" altLang="en-US" sz="1400" dirty="0"/>
          </a:p>
        </p:txBody>
      </p:sp>
      <p:sp>
        <p:nvSpPr>
          <p:cNvPr id="51" name="矩形 50"/>
          <p:cNvSpPr/>
          <p:nvPr/>
        </p:nvSpPr>
        <p:spPr bwMode="auto">
          <a:xfrm>
            <a:off x="5718810" y="4162425"/>
            <a:ext cx="3290570" cy="786765"/>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600" b="1" dirty="0">
                <a:solidFill>
                  <a:schemeClr val="accent1">
                    <a:lumMod val="10000"/>
                  </a:schemeClr>
                </a:solidFill>
                <a:ea typeface="宋体" panose="02010600030101010101" pitchFamily="2" charset="-122"/>
              </a:rPr>
              <a:t>举报人</a:t>
            </a:r>
            <a:r>
              <a:rPr lang="en-US" altLang="zh-CN" sz="1600" b="1" dirty="0">
                <a:solidFill>
                  <a:schemeClr val="accent1">
                    <a:lumMod val="10000"/>
                  </a:schemeClr>
                </a:solidFill>
                <a:ea typeface="宋体" panose="02010600030101010101" pitchFamily="2" charset="-122"/>
              </a:rPr>
              <a:t>/</a:t>
            </a:r>
            <a:r>
              <a:rPr lang="zh-CN" altLang="en-US" sz="1600" b="1" dirty="0">
                <a:solidFill>
                  <a:schemeClr val="accent1">
                    <a:lumMod val="10000"/>
                  </a:schemeClr>
                </a:solidFill>
                <a:ea typeface="宋体" panose="02010600030101010101" pitchFamily="2" charset="-122"/>
              </a:rPr>
              <a:t>被处理人向调查处理单位的上级主管部门书面提出</a:t>
            </a:r>
            <a:r>
              <a:rPr lang="zh-CN" altLang="en-US" sz="1600" b="1" dirty="0">
                <a:solidFill>
                  <a:schemeClr val="accent1">
                    <a:lumMod val="10000"/>
                  </a:schemeClr>
                </a:solidFill>
                <a:ea typeface="宋体" panose="02010600030101010101" pitchFamily="2" charset="-122"/>
              </a:rPr>
              <a:t>申诉，必须明确理由并提供充分证据</a:t>
            </a:r>
            <a:endParaRPr lang="en-US" altLang="zh-CN" sz="1600" b="1" dirty="0">
              <a:solidFill>
                <a:schemeClr val="accent1">
                  <a:lumMod val="10000"/>
                </a:schemeClr>
              </a:solidFill>
              <a:ea typeface="宋体" panose="02010600030101010101" pitchFamily="2" charset="-122"/>
            </a:endParaRPr>
          </a:p>
        </p:txBody>
      </p:sp>
      <p:sp>
        <p:nvSpPr>
          <p:cNvPr id="52" name="右箭头 51"/>
          <p:cNvSpPr/>
          <p:nvPr/>
        </p:nvSpPr>
        <p:spPr bwMode="auto">
          <a:xfrm rot="10800000">
            <a:off x="5025753" y="4395388"/>
            <a:ext cx="636728" cy="15626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3" name="矩形 52"/>
          <p:cNvSpPr/>
          <p:nvPr/>
        </p:nvSpPr>
        <p:spPr bwMode="auto">
          <a:xfrm>
            <a:off x="4873867" y="3636423"/>
            <a:ext cx="972047" cy="699474"/>
          </a:xfrm>
          <a:prstGeom prst="rect">
            <a:avLst/>
          </a:prstGeom>
          <a:no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R="0">
              <a:buClrTx/>
              <a:buSzTx/>
            </a:pPr>
            <a:r>
              <a:rPr kumimoji="1" lang="zh-CN" altLang="en-US" sz="1400" dirty="0">
                <a:latin typeface="+mn-ea"/>
                <a:ea typeface="+mn-ea"/>
              </a:rPr>
              <a:t>收到申诉之日</a:t>
            </a:r>
            <a:r>
              <a:rPr kumimoji="1" lang="zh-CN" altLang="en-US" sz="1400" dirty="0">
                <a:latin typeface="+mn-ea"/>
                <a:ea typeface="+mn-ea"/>
              </a:rPr>
              <a:t>起</a:t>
            </a:r>
            <a:r>
              <a:rPr kumimoji="1" lang="en-US" altLang="zh-CN" sz="1400" dirty="0">
                <a:latin typeface="+mn-ea"/>
                <a:ea typeface="+mn-ea"/>
              </a:rPr>
              <a:t>15</a:t>
            </a:r>
            <a:r>
              <a:rPr kumimoji="1" lang="zh-CN" altLang="en-US" sz="1400" dirty="0">
                <a:latin typeface="+mn-ea"/>
                <a:ea typeface="+mn-ea"/>
              </a:rPr>
              <a:t>个工作日内</a:t>
            </a:r>
            <a:endParaRPr kumimoji="1" lang="zh-CN" altLang="en-US" sz="1400" dirty="0">
              <a:latin typeface="+mn-ea"/>
              <a:ea typeface="+mn-ea"/>
            </a:endParaRPr>
          </a:p>
        </p:txBody>
      </p:sp>
      <p:sp>
        <p:nvSpPr>
          <p:cNvPr id="54" name="左大括号 53"/>
          <p:cNvSpPr/>
          <p:nvPr/>
        </p:nvSpPr>
        <p:spPr bwMode="auto">
          <a:xfrm rot="10800000">
            <a:off x="4809904" y="3872369"/>
            <a:ext cx="210535" cy="1076999"/>
          </a:xfrm>
          <a:prstGeom prst="leftBrace">
            <a:avLst>
              <a:gd name="adj1" fmla="val 8333"/>
              <a:gd name="adj2" fmla="val 50152"/>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矩形 54"/>
          <p:cNvSpPr/>
          <p:nvPr/>
        </p:nvSpPr>
        <p:spPr bwMode="auto">
          <a:xfrm>
            <a:off x="413385" y="3681730"/>
            <a:ext cx="4152265" cy="451485"/>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400" b="1" dirty="0">
                <a:solidFill>
                  <a:schemeClr val="accent1">
                    <a:lumMod val="10000"/>
                  </a:schemeClr>
                </a:solidFill>
                <a:ea typeface="宋体" panose="02010600030101010101" pitchFamily="2" charset="-122"/>
              </a:rPr>
              <a:t>决定受理的，应组织复核，复核结果为最终</a:t>
            </a:r>
            <a:r>
              <a:rPr lang="zh-CN" altLang="en-US" sz="1400" b="1" dirty="0">
                <a:solidFill>
                  <a:schemeClr val="accent1">
                    <a:lumMod val="10000"/>
                  </a:schemeClr>
                </a:solidFill>
                <a:ea typeface="宋体" panose="02010600030101010101" pitchFamily="2" charset="-122"/>
              </a:rPr>
              <a:t>结果</a:t>
            </a:r>
            <a:endParaRPr lang="zh-CN" altLang="en-US" sz="1400" b="1" dirty="0">
              <a:solidFill>
                <a:schemeClr val="accent1">
                  <a:lumMod val="10000"/>
                </a:schemeClr>
              </a:solidFill>
              <a:ea typeface="宋体" panose="02010600030101010101" pitchFamily="2" charset="-122"/>
            </a:endParaRPr>
          </a:p>
        </p:txBody>
      </p:sp>
      <p:sp>
        <p:nvSpPr>
          <p:cNvPr id="56" name="矩形 55"/>
          <p:cNvSpPr/>
          <p:nvPr/>
        </p:nvSpPr>
        <p:spPr bwMode="auto">
          <a:xfrm>
            <a:off x="280670" y="4265295"/>
            <a:ext cx="4418330" cy="817880"/>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仅以对调查处理结果或复查结果不服为由，不能说明其他理由并提供充分证据，或以同一事实</a:t>
            </a: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和理由提出申诉</a:t>
            </a:r>
            <a:r>
              <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的，不予受理</a:t>
            </a:r>
            <a:endParaRPr kumimoji="0" lang="zh-CN" altLang="en-US" sz="16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0"/>
            <a:ext cx="2057400" cy="1252538"/>
          </a:xfrm>
          <a:prstGeom prst="rect">
            <a:avLst/>
          </a:prstGeom>
          <a:noFill/>
          <a:ln w="9525">
            <a:noFill/>
          </a:ln>
        </p:spPr>
      </p:pic>
      <p:sp>
        <p:nvSpPr>
          <p:cNvPr id="6" name="文本框 5"/>
          <p:cNvSpPr txBox="1"/>
          <p:nvPr/>
        </p:nvSpPr>
        <p:spPr>
          <a:xfrm>
            <a:off x="490060" y="1083658"/>
            <a:ext cx="8162291" cy="2430145"/>
          </a:xfrm>
          <a:prstGeom prst="rect">
            <a:avLst/>
          </a:prstGeom>
          <a:noFill/>
        </p:spPr>
        <p:txBody>
          <a:bodyPr wrap="square">
            <a:spAutoFit/>
          </a:bodyPr>
          <a:lstStyle/>
          <a:p>
            <a:r>
              <a:rPr lang="zh-CN" altLang="en-US" sz="2000" b="1" dirty="0">
                <a:solidFill>
                  <a:schemeClr val="accent1">
                    <a:lumMod val="10000"/>
                  </a:schemeClr>
                </a:solidFill>
                <a:latin typeface="+mj-ea"/>
              </a:rPr>
              <a:t>调查报告内容</a:t>
            </a:r>
            <a:endParaRPr lang="en-US" altLang="zh-CN" sz="2000" b="1" dirty="0">
              <a:solidFill>
                <a:schemeClr val="accent1">
                  <a:lumMod val="10000"/>
                </a:schemeClr>
              </a:solidFill>
              <a:latin typeface="+mj-ea"/>
            </a:endParaRPr>
          </a:p>
          <a:p>
            <a:endParaRPr lang="en-US" altLang="zh-CN" sz="1200" b="1" dirty="0">
              <a:solidFill>
                <a:schemeClr val="accent1">
                  <a:lumMod val="10000"/>
                </a:schemeClr>
              </a:solidFill>
              <a:latin typeface="+mj-ea"/>
            </a:endParaRPr>
          </a:p>
          <a:p>
            <a:pPr indent="457200"/>
            <a:r>
              <a:rPr lang="zh-CN" altLang="en-US" sz="2000" dirty="0">
                <a:solidFill>
                  <a:schemeClr val="accent1">
                    <a:lumMod val="10000"/>
                  </a:schemeClr>
                </a:solidFill>
                <a:latin typeface="+mj-ea"/>
              </a:rPr>
              <a:t>调查报告应包括线索来源、举报内容、调查组织、调查过程、事实认定及相关当事人确认情况、调查结论、处理意见建议及依据，并附证据材料。调查报告须由全体调查人员签字。一般应在调查报告形成后的</a:t>
            </a:r>
            <a:r>
              <a:rPr lang="en-US" altLang="zh-CN" sz="2000" dirty="0">
                <a:solidFill>
                  <a:schemeClr val="accent1">
                    <a:lumMod val="10000"/>
                  </a:schemeClr>
                </a:solidFill>
                <a:latin typeface="+mj-ea"/>
              </a:rPr>
              <a:t>15</a:t>
            </a:r>
            <a:r>
              <a:rPr lang="zh-CN" altLang="en-US" sz="2000" dirty="0">
                <a:solidFill>
                  <a:schemeClr val="accent1">
                    <a:lumMod val="10000"/>
                  </a:schemeClr>
                </a:solidFill>
                <a:latin typeface="+mj-ea"/>
              </a:rPr>
              <a:t>个工作日内将相关调查处理情况书面告知参与调查单位或其他具有处理权限的单位。</a:t>
            </a:r>
            <a:endParaRPr lang="en-US" altLang="zh-CN" sz="2000" dirty="0">
              <a:solidFill>
                <a:schemeClr val="accent1">
                  <a:lumMod val="10000"/>
                </a:schemeClr>
              </a:solidFill>
              <a:latin typeface="+mj-ea"/>
            </a:endParaRPr>
          </a:p>
          <a:p>
            <a:pPr indent="457200"/>
            <a:r>
              <a:rPr lang="zh-CN" altLang="en-US" sz="2000" dirty="0">
                <a:solidFill>
                  <a:schemeClr val="accent1">
                    <a:lumMod val="10000"/>
                  </a:schemeClr>
                </a:solidFill>
                <a:latin typeface="+mj-ea"/>
              </a:rPr>
              <a:t>需要补充调查</a:t>
            </a:r>
            <a:r>
              <a:rPr lang="zh-CN" altLang="en-US" sz="2000" dirty="0">
                <a:solidFill>
                  <a:schemeClr val="accent1">
                    <a:lumMod val="10000"/>
                  </a:schemeClr>
                </a:solidFill>
                <a:latin typeface="+mj-ea"/>
              </a:rPr>
              <a:t>的，应根据补充调查情况重新形成调查报告。</a:t>
            </a:r>
            <a:endParaRPr lang="en-US" altLang="zh-CN" sz="2000" dirty="0">
              <a:solidFill>
                <a:schemeClr val="accent1">
                  <a:lumMod val="10000"/>
                </a:schemeClr>
              </a:solidFill>
              <a:latin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13" name="文本框 12"/>
          <p:cNvSpPr txBox="1"/>
          <p:nvPr/>
        </p:nvSpPr>
        <p:spPr>
          <a:xfrm>
            <a:off x="8024342" y="4664768"/>
            <a:ext cx="518091" cy="292388"/>
          </a:xfrm>
          <a:prstGeom prst="rect">
            <a:avLst/>
          </a:prstGeom>
          <a:noFill/>
        </p:spPr>
        <p:txBody>
          <a:bodyPr wrap="none" rtlCol="0">
            <a:spAutoFit/>
          </a:bodyPr>
          <a:lstStyle/>
          <a:p>
            <a:r>
              <a:rPr kumimoji="1" lang="zh-CN" altLang="en-US" dirty="0">
                <a:solidFill>
                  <a:srgbClr val="FF0000"/>
                </a:solidFill>
                <a:highlight>
                  <a:srgbClr val="FFFF00"/>
                </a:highlight>
                <a:hlinkClick r:id="rId2" action="ppaction://hlinksldjump"/>
              </a:rPr>
              <a:t>返回</a:t>
            </a:r>
            <a:endParaRPr kumimoji="1" lang="zh-CN" altLang="en-US" dirty="0">
              <a:solidFill>
                <a:srgbClr val="FF0000"/>
              </a:solidFill>
              <a:highlight>
                <a:srgbClr val="FFFF00"/>
              </a:highlight>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0"/>
            <a:ext cx="2057400" cy="1252538"/>
          </a:xfrm>
          <a:prstGeom prst="rect">
            <a:avLst/>
          </a:prstGeom>
          <a:noFill/>
          <a:ln w="9525">
            <a:noFill/>
          </a:ln>
        </p:spPr>
      </p:pic>
      <p:sp>
        <p:nvSpPr>
          <p:cNvPr id="6" name="文本框 5"/>
          <p:cNvSpPr txBox="1"/>
          <p:nvPr/>
        </p:nvSpPr>
        <p:spPr>
          <a:xfrm>
            <a:off x="490060" y="932974"/>
            <a:ext cx="8162291" cy="3969385"/>
          </a:xfrm>
          <a:prstGeom prst="rect">
            <a:avLst/>
          </a:prstGeom>
          <a:noFill/>
        </p:spPr>
        <p:txBody>
          <a:bodyPr wrap="square">
            <a:spAutoFit/>
          </a:bodyPr>
          <a:lstStyle/>
          <a:p>
            <a:r>
              <a:rPr lang="zh-CN" altLang="en-US" sz="2000" b="1" dirty="0">
                <a:solidFill>
                  <a:schemeClr val="accent1">
                    <a:lumMod val="10000"/>
                  </a:schemeClr>
                </a:solidFill>
                <a:latin typeface="+mj-ea"/>
              </a:rPr>
              <a:t>处理决定书内容</a:t>
            </a:r>
            <a:endParaRPr lang="en-US" altLang="zh-CN" sz="2000" b="1" dirty="0">
              <a:solidFill>
                <a:schemeClr val="accent1">
                  <a:lumMod val="10000"/>
                </a:schemeClr>
              </a:solidFill>
              <a:latin typeface="+mj-ea"/>
            </a:endParaRPr>
          </a:p>
          <a:p>
            <a:endParaRPr lang="en-US" altLang="zh-CN" sz="1200" b="1" dirty="0">
              <a:solidFill>
                <a:schemeClr val="accent1">
                  <a:lumMod val="10000"/>
                </a:schemeClr>
              </a:solidFill>
              <a:latin typeface="+mj-ea"/>
            </a:endParaRPr>
          </a:p>
          <a:p>
            <a:pPr indent="457200"/>
            <a:r>
              <a:rPr lang="zh-CN" altLang="en-US" sz="2000" dirty="0">
                <a:solidFill>
                  <a:schemeClr val="accent1">
                    <a:lumMod val="10000"/>
                  </a:schemeClr>
                </a:solidFill>
                <a:latin typeface="+mj-ea"/>
              </a:rPr>
              <a:t>（一）被处理人的基本情况（包括姓名或名称，身份证件号码</a:t>
            </a:r>
            <a:r>
              <a:rPr lang="zh-CN" altLang="en-US" sz="2000" dirty="0">
                <a:solidFill>
                  <a:schemeClr val="accent1">
                    <a:lumMod val="10000"/>
                  </a:schemeClr>
                </a:solidFill>
                <a:latin typeface="+mj-ea"/>
              </a:rPr>
              <a:t>或社会信用代码等）</a:t>
            </a:r>
            <a:endParaRPr lang="zh-CN" altLang="en-US" sz="2000" dirty="0">
              <a:solidFill>
                <a:schemeClr val="accent1">
                  <a:lumMod val="10000"/>
                </a:schemeClr>
              </a:solidFill>
              <a:latin typeface="+mj-ea"/>
            </a:endParaRPr>
          </a:p>
          <a:p>
            <a:pPr indent="457200"/>
            <a:r>
              <a:rPr lang="zh-CN" altLang="en-US" sz="2000" dirty="0">
                <a:solidFill>
                  <a:schemeClr val="accent1">
                    <a:lumMod val="10000"/>
                  </a:schemeClr>
                </a:solidFill>
                <a:latin typeface="+mj-ea"/>
              </a:rPr>
              <a:t>（二）认定的事实及证据</a:t>
            </a:r>
            <a:r>
              <a:rPr lang="en-US" altLang="zh-CN" sz="2000" dirty="0">
                <a:solidFill>
                  <a:schemeClr val="accent1">
                    <a:lumMod val="10000"/>
                  </a:schemeClr>
                </a:solidFill>
                <a:latin typeface="+mj-ea"/>
              </a:rPr>
              <a:t>;</a:t>
            </a:r>
            <a:endParaRPr lang="en-US" altLang="zh-CN" sz="2000" dirty="0">
              <a:solidFill>
                <a:schemeClr val="accent1">
                  <a:lumMod val="10000"/>
                </a:schemeClr>
              </a:solidFill>
              <a:latin typeface="+mj-ea"/>
            </a:endParaRPr>
          </a:p>
          <a:p>
            <a:pPr indent="457200"/>
            <a:r>
              <a:rPr lang="zh-CN" altLang="en-US" sz="2000" dirty="0">
                <a:solidFill>
                  <a:schemeClr val="accent1">
                    <a:lumMod val="10000"/>
                  </a:schemeClr>
                </a:solidFill>
                <a:latin typeface="+mj-ea"/>
              </a:rPr>
              <a:t>（三）处理决定和依据：</a:t>
            </a:r>
            <a:endParaRPr lang="zh-CN" altLang="en-US" sz="2000" dirty="0">
              <a:solidFill>
                <a:schemeClr val="accent1">
                  <a:lumMod val="10000"/>
                </a:schemeClr>
              </a:solidFill>
              <a:latin typeface="+mj-ea"/>
            </a:endParaRPr>
          </a:p>
          <a:p>
            <a:pPr indent="457200"/>
            <a:r>
              <a:rPr lang="zh-CN" altLang="en-US" sz="2000" dirty="0">
                <a:solidFill>
                  <a:schemeClr val="accent1">
                    <a:lumMod val="10000"/>
                  </a:schemeClr>
                </a:solidFill>
                <a:latin typeface="+mj-ea"/>
              </a:rPr>
              <a:t>（四）救济途径和期限；</a:t>
            </a:r>
            <a:endParaRPr lang="zh-CN" altLang="en-US" sz="2000" dirty="0">
              <a:solidFill>
                <a:schemeClr val="accent1">
                  <a:lumMod val="10000"/>
                </a:schemeClr>
              </a:solidFill>
              <a:latin typeface="+mj-ea"/>
            </a:endParaRPr>
          </a:p>
          <a:p>
            <a:pPr indent="457200"/>
            <a:r>
              <a:rPr lang="zh-CN" altLang="en-US" sz="2000" dirty="0">
                <a:solidFill>
                  <a:schemeClr val="accent1">
                    <a:lumMod val="10000"/>
                  </a:schemeClr>
                </a:solidFill>
                <a:latin typeface="+mj-ea"/>
              </a:rPr>
              <a:t>（五）其他应载明的内容。</a:t>
            </a:r>
            <a:endParaRPr lang="zh-CN" altLang="en-US" sz="2000" u="sng" dirty="0">
              <a:solidFill>
                <a:schemeClr val="accent1">
                  <a:lumMod val="10000"/>
                </a:schemeClr>
              </a:solidFill>
              <a:latin typeface="+mj-ea"/>
            </a:endParaRPr>
          </a:p>
          <a:p>
            <a:pPr indent="457200"/>
            <a:r>
              <a:rPr lang="zh-CN" altLang="en-US" sz="2000" dirty="0">
                <a:solidFill>
                  <a:schemeClr val="accent1">
                    <a:lumMod val="10000"/>
                  </a:schemeClr>
                </a:solidFill>
                <a:latin typeface="+mj-ea"/>
              </a:rPr>
              <a:t>作出处理决定的单位负责向被处理人送达书面处理决定书，并告知实名举报人。有牵头调查单位的，应同时将处理决定书送牵头调查单位。对于上级机关和有关部门移送的，应将处理决定书和调查报告报送</a:t>
            </a:r>
            <a:r>
              <a:rPr lang="zh-CN" altLang="en-US" sz="2000" dirty="0">
                <a:solidFill>
                  <a:schemeClr val="accent1">
                    <a:lumMod val="10000"/>
                  </a:schemeClr>
                </a:solidFill>
                <a:latin typeface="+mj-ea"/>
              </a:rPr>
              <a:t>移送单位。</a:t>
            </a:r>
            <a:endParaRPr lang="zh-CN" altLang="en-US" sz="2000" dirty="0">
              <a:solidFill>
                <a:schemeClr val="accent1">
                  <a:lumMod val="10000"/>
                </a:schemeClr>
              </a:solidFill>
              <a:latin typeface="+mj-ea"/>
            </a:endParaRPr>
          </a:p>
          <a:p>
            <a:pPr indent="457200"/>
            <a:endParaRPr lang="zh-CN" altLang="en-US" sz="2000" dirty="0">
              <a:solidFill>
                <a:schemeClr val="accent1">
                  <a:lumMod val="10000"/>
                </a:schemeClr>
              </a:solidFill>
              <a:latin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13" name="文本框 12"/>
          <p:cNvSpPr txBox="1"/>
          <p:nvPr/>
        </p:nvSpPr>
        <p:spPr>
          <a:xfrm>
            <a:off x="8024342" y="4664768"/>
            <a:ext cx="518091" cy="292388"/>
          </a:xfrm>
          <a:prstGeom prst="rect">
            <a:avLst/>
          </a:prstGeom>
          <a:noFill/>
        </p:spPr>
        <p:txBody>
          <a:bodyPr wrap="none" rtlCol="0">
            <a:spAutoFit/>
          </a:bodyPr>
          <a:lstStyle/>
          <a:p>
            <a:r>
              <a:rPr kumimoji="1" lang="zh-CN" altLang="en-US" dirty="0">
                <a:solidFill>
                  <a:srgbClr val="FF0000"/>
                </a:solidFill>
                <a:highlight>
                  <a:srgbClr val="FFFF00"/>
                </a:highlight>
                <a:hlinkClick r:id="rId2" action="ppaction://hlinksldjump"/>
              </a:rPr>
              <a:t>返回</a:t>
            </a:r>
            <a:endParaRPr kumimoji="1" lang="zh-CN" altLang="en-US" dirty="0">
              <a:solidFill>
                <a:srgbClr val="FF0000"/>
              </a:solidFill>
              <a:highlight>
                <a:srgbClr val="FFFF00"/>
              </a:highligh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8" name="文本框 7"/>
          <p:cNvSpPr txBox="1"/>
          <p:nvPr/>
        </p:nvSpPr>
        <p:spPr>
          <a:xfrm>
            <a:off x="555245" y="839730"/>
            <a:ext cx="7919720" cy="583565"/>
          </a:xfrm>
          <a:prstGeom prst="rect">
            <a:avLst/>
          </a:prstGeom>
          <a:noFill/>
        </p:spPr>
        <p:txBody>
          <a:bodyPr wrap="square" rtlCol="0">
            <a:spAutoFit/>
          </a:bodyPr>
          <a:lstStyle/>
          <a:p>
            <a:r>
              <a:rPr lang="en-US" altLang="zh-CN" sz="1800" b="1" dirty="0">
                <a:solidFill>
                  <a:schemeClr val="accent1">
                    <a:lumMod val="10000"/>
                  </a:schemeClr>
                </a:solidFill>
                <a:latin typeface="+mj-ea"/>
              </a:rPr>
              <a:t>4.</a:t>
            </a:r>
            <a:r>
              <a:rPr lang="zh-CN" altLang="en-US" sz="1800" b="1" dirty="0">
                <a:solidFill>
                  <a:schemeClr val="accent1">
                    <a:lumMod val="10000"/>
                  </a:schemeClr>
                </a:solidFill>
                <a:latin typeface="+mj-ea"/>
              </a:rPr>
              <a:t>对科研失信行为的具体处理决定</a:t>
            </a:r>
            <a:endParaRPr kumimoji="1" lang="en-US" altLang="zh-CN" sz="1100" b="1" dirty="0">
              <a:solidFill>
                <a:schemeClr val="accent1">
                  <a:lumMod val="10000"/>
                </a:schemeClr>
              </a:solidFill>
              <a:latin typeface="+mj-ea"/>
            </a:endParaRPr>
          </a:p>
          <a:p>
            <a:endParaRPr lang="en-US" altLang="zh-CN" sz="1400" b="1" dirty="0">
              <a:solidFill>
                <a:schemeClr val="accent1">
                  <a:lumMod val="10000"/>
                </a:schemeClr>
              </a:solidFill>
              <a:latin typeface="+mj-ea"/>
            </a:endParaRPr>
          </a:p>
        </p:txBody>
      </p:sp>
      <p:sp>
        <p:nvSpPr>
          <p:cNvPr id="3" name="矩形 2"/>
          <p:cNvSpPr/>
          <p:nvPr/>
        </p:nvSpPr>
        <p:spPr bwMode="auto">
          <a:xfrm>
            <a:off x="555245" y="2190540"/>
            <a:ext cx="1109207" cy="620202"/>
          </a:xfrm>
          <a:prstGeom prst="rect">
            <a:avLst/>
          </a:prstGeom>
          <a:solidFill>
            <a:schemeClr val="accent4">
              <a:lumMod val="60000"/>
              <a:lumOff val="40000"/>
              <a:alpha val="8068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科研失信行为</a:t>
            </a:r>
            <a:endPar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4" name="矩形 3"/>
          <p:cNvSpPr/>
          <p:nvPr/>
        </p:nvSpPr>
        <p:spPr bwMode="auto">
          <a:xfrm>
            <a:off x="2606977" y="2071270"/>
            <a:ext cx="1685677" cy="858741"/>
          </a:xfrm>
          <a:prstGeom prst="rect">
            <a:avLst/>
          </a:prstGeom>
          <a:solidFill>
            <a:schemeClr val="accent4">
              <a:lumMod val="60000"/>
              <a:lumOff val="40000"/>
              <a:alpha val="76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判断行为的情节轻重（</a:t>
            </a:r>
            <a:r>
              <a:rPr kumimoji="0" lang="en-US" altLang="zh-CN"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D30</a:t>
            </a: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a:t>
            </a:r>
            <a:r>
              <a:rPr kumimoji="0" lang="en-US" altLang="zh-CN"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D31</a:t>
            </a: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a:t>
            </a:r>
            <a:endPar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5" name="矩形 4"/>
          <p:cNvSpPr/>
          <p:nvPr/>
        </p:nvSpPr>
        <p:spPr bwMode="auto">
          <a:xfrm>
            <a:off x="6789288" y="1970237"/>
            <a:ext cx="1685677" cy="992690"/>
          </a:xfrm>
          <a:prstGeom prst="rect">
            <a:avLst/>
          </a:prstGeom>
          <a:solidFill>
            <a:schemeClr val="accent4">
              <a:lumMod val="60000"/>
              <a:lumOff val="40000"/>
              <a:alpha val="76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根据不同情节适用不同的处理措施（</a:t>
            </a:r>
            <a:r>
              <a:rPr kumimoji="0" lang="en-US" altLang="zh-CN"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D32</a:t>
            </a: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a:t>
            </a:r>
            <a:endPar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6" name="圆角矩形 5"/>
          <p:cNvSpPr/>
          <p:nvPr/>
        </p:nvSpPr>
        <p:spPr bwMode="auto">
          <a:xfrm>
            <a:off x="4885455" y="1346818"/>
            <a:ext cx="699715" cy="460099"/>
          </a:xfrm>
          <a:prstGeom prst="roundRect">
            <a:avLst/>
          </a:prstGeom>
          <a:solidFill>
            <a:schemeClr val="accent4">
              <a:lumMod val="60000"/>
              <a:lumOff val="40000"/>
              <a:alpha val="76058"/>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较轻</a:t>
            </a:r>
            <a:endPar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9" name="圆角矩形 8"/>
          <p:cNvSpPr/>
          <p:nvPr/>
        </p:nvSpPr>
        <p:spPr bwMode="auto">
          <a:xfrm>
            <a:off x="4891313" y="2310370"/>
            <a:ext cx="699715" cy="460099"/>
          </a:xfrm>
          <a:prstGeom prst="roundRect">
            <a:avLst/>
          </a:prstGeom>
          <a:solidFill>
            <a:schemeClr val="accent4">
              <a:lumMod val="60000"/>
              <a:lumOff val="40000"/>
              <a:alpha val="77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较重</a:t>
            </a:r>
            <a:endPar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0" name="圆角矩形 9"/>
          <p:cNvSpPr/>
          <p:nvPr/>
        </p:nvSpPr>
        <p:spPr bwMode="auto">
          <a:xfrm>
            <a:off x="4885455" y="3289769"/>
            <a:ext cx="699715" cy="460099"/>
          </a:xfrm>
          <a:prstGeom prst="roundRect">
            <a:avLst/>
          </a:prstGeom>
          <a:solidFill>
            <a:schemeClr val="accent4">
              <a:lumMod val="60000"/>
              <a:lumOff val="40000"/>
              <a:alpha val="7613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严重</a:t>
            </a:r>
            <a:endParaRPr kumimoji="0" lang="zh-CN" altLang="en-US" sz="1800" b="1"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2" name="左大括号 11"/>
          <p:cNvSpPr/>
          <p:nvPr/>
        </p:nvSpPr>
        <p:spPr bwMode="auto">
          <a:xfrm>
            <a:off x="4433044" y="1518170"/>
            <a:ext cx="291567" cy="1942893"/>
          </a:xfrm>
          <a:prstGeom prst="lef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右箭头 13"/>
          <p:cNvSpPr/>
          <p:nvPr/>
        </p:nvSpPr>
        <p:spPr bwMode="auto">
          <a:xfrm>
            <a:off x="5990982" y="2352964"/>
            <a:ext cx="520435" cy="147676"/>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 name="右箭头 19"/>
          <p:cNvSpPr/>
          <p:nvPr/>
        </p:nvSpPr>
        <p:spPr bwMode="auto">
          <a:xfrm>
            <a:off x="1895872" y="2466582"/>
            <a:ext cx="520435" cy="147676"/>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68860" y="821881"/>
            <a:ext cx="7916009" cy="3322955"/>
          </a:xfrm>
          <a:prstGeom prst="rect">
            <a:avLst/>
          </a:prstGeom>
          <a:noFill/>
        </p:spPr>
        <p:txBody>
          <a:bodyPr wrap="square">
            <a:spAutoFit/>
          </a:bodyPr>
          <a:lstStyle/>
          <a:p>
            <a:r>
              <a:rPr lang="en-US" altLang="zh-CN" sz="2000" b="1" dirty="0">
                <a:solidFill>
                  <a:schemeClr val="accent1">
                    <a:lumMod val="10000"/>
                  </a:schemeClr>
                </a:solidFill>
                <a:latin typeface="+mj-ea"/>
                <a:ea typeface="+mj-ea"/>
              </a:rPr>
              <a:t>4.1</a:t>
            </a:r>
            <a:r>
              <a:rPr lang="zh-CN" altLang="en-US" sz="2000" b="1" dirty="0">
                <a:solidFill>
                  <a:schemeClr val="accent1">
                    <a:lumMod val="10000"/>
                  </a:schemeClr>
                </a:solidFill>
                <a:latin typeface="+mj-ea"/>
                <a:ea typeface="+mj-ea"/>
              </a:rPr>
              <a:t>判断科研失信行为的轻重</a:t>
            </a:r>
            <a:r>
              <a:rPr lang="en-US" altLang="zh-CN" sz="2000" b="1" dirty="0">
                <a:solidFill>
                  <a:schemeClr val="accent1">
                    <a:lumMod val="10000"/>
                  </a:schemeClr>
                </a:solidFill>
                <a:latin typeface="+mj-ea"/>
                <a:ea typeface="+mj-ea"/>
              </a:rPr>
              <a:t>——</a:t>
            </a:r>
            <a:r>
              <a:rPr lang="zh-CN" altLang="en-US" sz="2000" b="1" dirty="0">
                <a:solidFill>
                  <a:schemeClr val="accent1">
                    <a:lumMod val="10000"/>
                  </a:schemeClr>
                </a:solidFill>
                <a:latin typeface="+mj-ea"/>
                <a:ea typeface="+mj-ea"/>
              </a:rPr>
              <a:t>第一，</a:t>
            </a:r>
            <a:r>
              <a:rPr lang="zh-CN" altLang="en-US" sz="2000" b="1" u="sng" dirty="0">
                <a:solidFill>
                  <a:schemeClr val="accent1">
                    <a:lumMod val="10000"/>
                  </a:schemeClr>
                </a:solidFill>
                <a:latin typeface="+mj-ea"/>
                <a:ea typeface="+mj-ea"/>
              </a:rPr>
              <a:t>从轻处理的情形</a:t>
            </a:r>
            <a:endParaRPr lang="en-US" altLang="zh-CN" sz="2000" b="1" dirty="0">
              <a:solidFill>
                <a:schemeClr val="accent1">
                  <a:lumMod val="10000"/>
                </a:schemeClr>
              </a:solidFill>
              <a:latin typeface="+mj-ea"/>
              <a:ea typeface="+mj-ea"/>
            </a:endParaRPr>
          </a:p>
          <a:p>
            <a:endParaRPr lang="en-US" altLang="zh-CN" sz="1000" b="1"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从轻处罚，是指在本规则规定的科研失信行为应受到的处理幅度</a:t>
            </a:r>
            <a:r>
              <a:rPr lang="zh-CN" altLang="en-US" sz="1800" dirty="0">
                <a:solidFill>
                  <a:schemeClr val="accent1">
                    <a:lumMod val="10000"/>
                  </a:schemeClr>
                </a:solidFill>
                <a:latin typeface="+mj-ea"/>
                <a:ea typeface="+mj-ea"/>
              </a:rPr>
              <a:t>以内，给予较轻的</a:t>
            </a:r>
            <a:r>
              <a:rPr lang="zh-CN" altLang="en-US" sz="1800" dirty="0">
                <a:solidFill>
                  <a:schemeClr val="accent1">
                    <a:lumMod val="10000"/>
                  </a:schemeClr>
                </a:solidFill>
                <a:latin typeface="+mj-ea"/>
                <a:ea typeface="+mj-ea"/>
              </a:rPr>
              <a:t>处理。</a:t>
            </a:r>
            <a:endParaRPr lang="zh-CN" altLang="en-US" sz="1800" dirty="0">
              <a:solidFill>
                <a:schemeClr val="accent1">
                  <a:lumMod val="10000"/>
                </a:schemeClr>
              </a:solidFill>
              <a:latin typeface="+mj-ea"/>
              <a:ea typeface="+mj-ea"/>
            </a:endParaRPr>
          </a:p>
          <a:p>
            <a:endParaRPr lang="zh-CN" altLang="en-US"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第三十</a:t>
            </a:r>
            <a:r>
              <a:rPr lang="zh-CN" altLang="en-US" sz="1800" dirty="0">
                <a:solidFill>
                  <a:schemeClr val="accent1">
                    <a:lumMod val="10000"/>
                  </a:schemeClr>
                </a:solidFill>
                <a:latin typeface="+mj-ea"/>
                <a:ea typeface="+mj-ea"/>
              </a:rPr>
              <a:t>四条  有下列情形之一的，可从轻处理：</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（一）有证据显示属于</a:t>
            </a:r>
            <a:r>
              <a:rPr lang="zh-CN" altLang="en-US" sz="1800" dirty="0">
                <a:solidFill>
                  <a:srgbClr val="FF0000"/>
                </a:solidFill>
                <a:latin typeface="+mj-ea"/>
                <a:ea typeface="+mj-ea"/>
              </a:rPr>
              <a:t>过失</a:t>
            </a:r>
            <a:r>
              <a:rPr lang="zh-CN" altLang="en-US" sz="1800" dirty="0">
                <a:solidFill>
                  <a:schemeClr val="accent1">
                    <a:lumMod val="10000"/>
                  </a:schemeClr>
                </a:solidFill>
                <a:latin typeface="+mj-ea"/>
                <a:ea typeface="+mj-ea"/>
              </a:rPr>
              <a:t>行为且</a:t>
            </a:r>
            <a:r>
              <a:rPr lang="zh-CN" altLang="en-US" sz="1800" dirty="0">
                <a:solidFill>
                  <a:srgbClr val="FF0000"/>
                </a:solidFill>
                <a:latin typeface="+mj-ea"/>
                <a:ea typeface="+mj-ea"/>
              </a:rPr>
              <a:t>未造成重大影响</a:t>
            </a:r>
            <a:r>
              <a:rPr lang="zh-CN" altLang="en-US" sz="1800" dirty="0">
                <a:solidFill>
                  <a:schemeClr val="accent1">
                    <a:lumMod val="10000"/>
                  </a:schemeClr>
                </a:solidFill>
                <a:latin typeface="+mj-ea"/>
                <a:ea typeface="+mj-ea"/>
              </a:rPr>
              <a:t>的；（</a:t>
            </a:r>
            <a:r>
              <a:rPr lang="zh-CN" altLang="en-US" sz="1800" i="1" u="sng" dirty="0">
                <a:solidFill>
                  <a:schemeClr val="accent1">
                    <a:lumMod val="10000"/>
                  </a:schemeClr>
                </a:solidFill>
                <a:latin typeface="+mj-ea"/>
                <a:ea typeface="+mj-ea"/>
              </a:rPr>
              <a:t>行为后果较轻</a:t>
            </a:r>
            <a:r>
              <a:rPr lang="zh-CN" altLang="en-US" sz="1800" dirty="0">
                <a:solidFill>
                  <a:schemeClr val="accent1">
                    <a:lumMod val="10000"/>
                  </a:schemeClr>
                </a:solidFill>
                <a:latin typeface="+mj-ea"/>
                <a:ea typeface="+mj-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（二）</a:t>
            </a:r>
            <a:r>
              <a:rPr lang="zh-CN" altLang="en-US" sz="1800" dirty="0">
                <a:solidFill>
                  <a:srgbClr val="FF0000"/>
                </a:solidFill>
                <a:latin typeface="+mj-ea"/>
                <a:ea typeface="+mj-ea"/>
              </a:rPr>
              <a:t>过错</a:t>
            </a:r>
            <a:r>
              <a:rPr lang="zh-CN" altLang="en-US" sz="1800" dirty="0">
                <a:solidFill>
                  <a:schemeClr val="accent1">
                    <a:lumMod val="10000"/>
                  </a:schemeClr>
                </a:solidFill>
                <a:latin typeface="+mj-ea"/>
                <a:ea typeface="+mj-ea"/>
              </a:rPr>
              <a:t>程度</a:t>
            </a:r>
            <a:r>
              <a:rPr lang="zh-CN" altLang="en-US" sz="1800" dirty="0">
                <a:solidFill>
                  <a:srgbClr val="FF0000"/>
                </a:solidFill>
                <a:latin typeface="+mj-ea"/>
                <a:ea typeface="+mj-ea"/>
              </a:rPr>
              <a:t>较轻</a:t>
            </a:r>
            <a:r>
              <a:rPr lang="zh-CN" altLang="en-US" sz="1800" dirty="0">
                <a:solidFill>
                  <a:schemeClr val="accent1">
                    <a:lumMod val="10000"/>
                  </a:schemeClr>
                </a:solidFill>
                <a:latin typeface="+mj-ea"/>
                <a:ea typeface="+mj-ea"/>
              </a:rPr>
              <a:t>且能积极配合调查的；（</a:t>
            </a:r>
            <a:r>
              <a:rPr lang="zh-CN" altLang="en-US" sz="1800" i="1" u="sng" dirty="0">
                <a:solidFill>
                  <a:schemeClr val="accent1">
                    <a:lumMod val="10000"/>
                  </a:schemeClr>
                </a:solidFill>
                <a:latin typeface="+mj-ea"/>
                <a:ea typeface="+mj-ea"/>
              </a:rPr>
              <a:t>行为后果较轻</a:t>
            </a:r>
            <a:r>
              <a:rPr lang="zh-CN" altLang="en-US" sz="1800" dirty="0">
                <a:solidFill>
                  <a:schemeClr val="accent1">
                    <a:lumMod val="10000"/>
                  </a:schemeClr>
                </a:solidFill>
                <a:latin typeface="+mj-ea"/>
                <a:ea typeface="+mj-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（三）在调查处理前</a:t>
            </a:r>
            <a:r>
              <a:rPr lang="zh-CN" altLang="en-US" sz="1800" dirty="0">
                <a:solidFill>
                  <a:srgbClr val="FF0000"/>
                </a:solidFill>
                <a:latin typeface="+mj-ea"/>
                <a:ea typeface="+mj-ea"/>
              </a:rPr>
              <a:t>主动纠正错误</a:t>
            </a:r>
            <a:r>
              <a:rPr lang="zh-CN" altLang="en-US" sz="1800" dirty="0">
                <a:solidFill>
                  <a:schemeClr val="accent1">
                    <a:lumMod val="10000"/>
                  </a:schemeClr>
                </a:solidFill>
                <a:latin typeface="+mj-ea"/>
                <a:ea typeface="+mj-ea"/>
              </a:rPr>
              <a:t>，</a:t>
            </a:r>
            <a:r>
              <a:rPr lang="zh-CN" altLang="en-US" sz="1800" dirty="0">
                <a:solidFill>
                  <a:srgbClr val="FF0000"/>
                </a:solidFill>
                <a:latin typeface="+mj-ea"/>
                <a:ea typeface="+mj-ea"/>
              </a:rPr>
              <a:t>挽回损失</a:t>
            </a:r>
            <a:r>
              <a:rPr lang="zh-CN" altLang="en-US" sz="1800" dirty="0">
                <a:solidFill>
                  <a:schemeClr val="accent1">
                    <a:lumMod val="10000"/>
                  </a:schemeClr>
                </a:solidFill>
                <a:latin typeface="+mj-ea"/>
                <a:ea typeface="+mj-ea"/>
              </a:rPr>
              <a:t>或有效</a:t>
            </a:r>
            <a:r>
              <a:rPr lang="zh-CN" altLang="en-US" sz="1800" dirty="0">
                <a:solidFill>
                  <a:srgbClr val="FF0000"/>
                </a:solidFill>
                <a:latin typeface="+mj-ea"/>
                <a:ea typeface="+mj-ea"/>
              </a:rPr>
              <a:t>阻止危害结果</a:t>
            </a:r>
            <a:r>
              <a:rPr lang="zh-CN" altLang="en-US" sz="1800" dirty="0">
                <a:solidFill>
                  <a:schemeClr val="accent1">
                    <a:lumMod val="10000"/>
                  </a:schemeClr>
                </a:solidFill>
                <a:latin typeface="+mj-ea"/>
                <a:ea typeface="+mj-ea"/>
              </a:rPr>
              <a:t>发生的；（</a:t>
            </a:r>
            <a:r>
              <a:rPr lang="zh-CN" altLang="en-US" sz="1800" i="1" u="sng" dirty="0">
                <a:solidFill>
                  <a:schemeClr val="accent1">
                    <a:lumMod val="10000"/>
                  </a:schemeClr>
                </a:solidFill>
                <a:latin typeface="+mj-ea"/>
                <a:ea typeface="+mj-ea"/>
              </a:rPr>
              <a:t>认错态度较好</a:t>
            </a:r>
            <a:r>
              <a:rPr lang="zh-CN" altLang="en-US" sz="1800" dirty="0">
                <a:solidFill>
                  <a:schemeClr val="accent1">
                    <a:lumMod val="10000"/>
                  </a:schemeClr>
                </a:solidFill>
                <a:latin typeface="+mj-ea"/>
                <a:ea typeface="+mj-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（四）在调查中主动承认错误，并</a:t>
            </a:r>
            <a:r>
              <a:rPr lang="zh-CN" altLang="en-US" sz="1800" dirty="0">
                <a:solidFill>
                  <a:srgbClr val="FF0000"/>
                </a:solidFill>
                <a:latin typeface="+mj-ea"/>
                <a:ea typeface="+mj-ea"/>
              </a:rPr>
              <a:t>公开承诺</a:t>
            </a:r>
            <a:r>
              <a:rPr lang="zh-CN" altLang="en-US" sz="1800" dirty="0">
                <a:solidFill>
                  <a:schemeClr val="accent1">
                    <a:lumMod val="10000"/>
                  </a:schemeClr>
                </a:solidFill>
                <a:latin typeface="+mj-ea"/>
                <a:ea typeface="+mj-ea"/>
              </a:rPr>
              <a:t>严格遵守科研诚信要求，</a:t>
            </a:r>
            <a:r>
              <a:rPr lang="zh-CN" altLang="en-US" sz="1800" dirty="0">
                <a:solidFill>
                  <a:srgbClr val="FF0000"/>
                </a:solidFill>
                <a:latin typeface="+mj-ea"/>
                <a:ea typeface="+mj-ea"/>
              </a:rPr>
              <a:t>不再实施</a:t>
            </a:r>
            <a:r>
              <a:rPr lang="zh-CN" altLang="en-US" sz="1800" dirty="0">
                <a:solidFill>
                  <a:schemeClr val="accent1">
                    <a:lumMod val="10000"/>
                  </a:schemeClr>
                </a:solidFill>
                <a:latin typeface="+mj-ea"/>
                <a:ea typeface="+mj-ea"/>
              </a:rPr>
              <a:t>科研失信行为的。（</a:t>
            </a:r>
            <a:r>
              <a:rPr lang="zh-CN" altLang="en-US" sz="1800" i="1" u="sng" dirty="0">
                <a:solidFill>
                  <a:schemeClr val="accent1">
                    <a:lumMod val="10000"/>
                  </a:schemeClr>
                </a:solidFill>
                <a:latin typeface="+mj-ea"/>
                <a:ea typeface="+mj-ea"/>
              </a:rPr>
              <a:t>认错态度较好</a:t>
            </a:r>
            <a:r>
              <a:rPr lang="zh-CN" altLang="en-US" sz="1800" dirty="0">
                <a:solidFill>
                  <a:schemeClr val="accent1">
                    <a:lumMod val="10000"/>
                  </a:schemeClr>
                </a:solidFill>
                <a:latin typeface="+mj-ea"/>
                <a:ea typeface="+mj-ea"/>
              </a:rPr>
              <a:t>）</a:t>
            </a:r>
            <a:endParaRPr lang="en-US" altLang="zh-CN" sz="1800"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0"/>
            <a:ext cx="2057400" cy="1252538"/>
          </a:xfrm>
          <a:prstGeom prst="rect">
            <a:avLst/>
          </a:prstGeom>
          <a:noFill/>
          <a:ln w="9525">
            <a:noFill/>
          </a:ln>
        </p:spPr>
      </p:pic>
      <p:sp>
        <p:nvSpPr>
          <p:cNvPr id="6" name="文本框 5"/>
          <p:cNvSpPr txBox="1"/>
          <p:nvPr/>
        </p:nvSpPr>
        <p:spPr>
          <a:xfrm>
            <a:off x="401160" y="945863"/>
            <a:ext cx="8162291" cy="1506855"/>
          </a:xfrm>
          <a:prstGeom prst="rect">
            <a:avLst/>
          </a:prstGeom>
          <a:noFill/>
        </p:spPr>
        <p:txBody>
          <a:bodyPr wrap="square">
            <a:spAutoFit/>
          </a:bodyPr>
          <a:lstStyle/>
          <a:p>
            <a:r>
              <a:rPr lang="en-US" altLang="zh-CN" sz="2000" b="1" dirty="0">
                <a:solidFill>
                  <a:schemeClr val="accent1">
                    <a:lumMod val="10000"/>
                  </a:schemeClr>
                </a:solidFill>
                <a:latin typeface="+mj-ea"/>
              </a:rPr>
              <a:t>4.1</a:t>
            </a:r>
            <a:r>
              <a:rPr lang="zh-CN" altLang="en-US" sz="2000" b="1" dirty="0">
                <a:solidFill>
                  <a:schemeClr val="accent1">
                    <a:lumMod val="10000"/>
                  </a:schemeClr>
                </a:solidFill>
                <a:latin typeface="+mj-ea"/>
              </a:rPr>
              <a:t>判断科研失信行为的轻重</a:t>
            </a:r>
            <a:r>
              <a:rPr lang="en-US" altLang="zh-CN" sz="2000" b="1" dirty="0">
                <a:solidFill>
                  <a:schemeClr val="accent1">
                    <a:lumMod val="10000"/>
                  </a:schemeClr>
                </a:solidFill>
                <a:latin typeface="+mj-ea"/>
              </a:rPr>
              <a:t>——</a:t>
            </a:r>
            <a:r>
              <a:rPr lang="zh-CN" altLang="en-US" sz="2000" b="1" dirty="0">
                <a:solidFill>
                  <a:schemeClr val="accent1">
                    <a:lumMod val="10000"/>
                  </a:schemeClr>
                </a:solidFill>
                <a:latin typeface="+mj-ea"/>
              </a:rPr>
              <a:t>第二，</a:t>
            </a:r>
            <a:r>
              <a:rPr lang="zh-CN" altLang="en-US" sz="2000" b="1" u="sng" dirty="0">
                <a:solidFill>
                  <a:schemeClr val="accent1">
                    <a:lumMod val="10000"/>
                  </a:schemeClr>
                </a:solidFill>
                <a:latin typeface="+mj-ea"/>
              </a:rPr>
              <a:t>从重处罚的情形</a:t>
            </a:r>
            <a:endParaRPr lang="en-US" altLang="zh-CN" sz="2000" b="1" dirty="0">
              <a:solidFill>
                <a:schemeClr val="accent1">
                  <a:lumMod val="10000"/>
                </a:schemeClr>
              </a:solidFill>
              <a:latin typeface="+mj-ea"/>
            </a:endParaRPr>
          </a:p>
          <a:p>
            <a:endParaRPr lang="en-US" altLang="zh-CN" sz="1200" b="1" dirty="0">
              <a:solidFill>
                <a:schemeClr val="accent1">
                  <a:lumMod val="10000"/>
                </a:schemeClr>
              </a:solidFill>
              <a:latin typeface="+mj-ea"/>
            </a:endParaRPr>
          </a:p>
          <a:p>
            <a:r>
              <a:rPr lang="zh-CN" altLang="en-US" sz="2000" dirty="0">
                <a:solidFill>
                  <a:schemeClr val="accent1">
                    <a:lumMod val="10000"/>
                  </a:schemeClr>
                </a:solidFill>
                <a:latin typeface="+mj-ea"/>
              </a:rPr>
              <a:t>从重处罚，是指在本规则规定的科研失信行为应受到的处理幅度以内，给予较重的</a:t>
            </a:r>
            <a:r>
              <a:rPr lang="zh-CN" altLang="en-US" sz="2000" dirty="0">
                <a:solidFill>
                  <a:schemeClr val="accent1">
                    <a:lumMod val="10000"/>
                  </a:schemeClr>
                </a:solidFill>
                <a:latin typeface="+mj-ea"/>
              </a:rPr>
              <a:t>处理。</a:t>
            </a:r>
            <a:endParaRPr lang="en-US" altLang="zh-CN" sz="2000" dirty="0">
              <a:solidFill>
                <a:schemeClr val="accent1">
                  <a:lumMod val="10000"/>
                </a:schemeClr>
              </a:solidFill>
              <a:latin typeface="+mj-ea"/>
            </a:endParaRPr>
          </a:p>
          <a:p>
            <a:endParaRPr lang="en-US" altLang="zh-CN" sz="2000" dirty="0">
              <a:solidFill>
                <a:schemeClr val="accent1">
                  <a:lumMod val="10000"/>
                </a:schemeClr>
              </a:solidFill>
              <a:latin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3" name="文本框 2"/>
          <p:cNvSpPr txBox="1"/>
          <p:nvPr/>
        </p:nvSpPr>
        <p:spPr>
          <a:xfrm>
            <a:off x="361950" y="2146300"/>
            <a:ext cx="7769225" cy="2584450"/>
          </a:xfrm>
          <a:prstGeom prst="rect">
            <a:avLst/>
          </a:prstGeom>
          <a:noFill/>
        </p:spPr>
        <p:txBody>
          <a:bodyPr wrap="square" rtlCol="0">
            <a:spAutoFit/>
          </a:bodyPr>
          <a:p>
            <a:r>
              <a:rPr lang="zh-CN" altLang="en-US" sz="1800" dirty="0">
                <a:solidFill>
                  <a:schemeClr val="accent1">
                    <a:lumMod val="10000"/>
                  </a:schemeClr>
                </a:solidFill>
                <a:latin typeface="+mj-ea"/>
                <a:ea typeface="+mj-ea"/>
                <a:sym typeface="+mn-ea"/>
              </a:rPr>
              <a:t>（一）</a:t>
            </a:r>
            <a:r>
              <a:rPr lang="zh-CN" altLang="en-US" sz="1800" u="sng" dirty="0">
                <a:solidFill>
                  <a:srgbClr val="FF0000"/>
                </a:solidFill>
                <a:latin typeface="+mj-ea"/>
                <a:ea typeface="+mj-ea"/>
                <a:sym typeface="+mn-ea"/>
              </a:rPr>
              <a:t>伪造、篡改、隐匿、销毁证据</a:t>
            </a:r>
            <a:r>
              <a:rPr lang="zh-CN" altLang="en-US" sz="1800" dirty="0">
                <a:solidFill>
                  <a:schemeClr val="accent1">
                    <a:lumMod val="10000"/>
                  </a:schemeClr>
                </a:solidFill>
                <a:latin typeface="+mj-ea"/>
                <a:ea typeface="+mj-ea"/>
                <a:sym typeface="+mn-ea"/>
              </a:rPr>
              <a:t>的；（</a:t>
            </a:r>
            <a:r>
              <a:rPr lang="zh-CN" altLang="en-US" sz="1800" i="1" u="sng" dirty="0">
                <a:solidFill>
                  <a:schemeClr val="accent1">
                    <a:lumMod val="10000"/>
                  </a:schemeClr>
                </a:solidFill>
                <a:latin typeface="+mj-ea"/>
                <a:ea typeface="+mj-ea"/>
                <a:sym typeface="+mn-ea"/>
              </a:rPr>
              <a:t>认错态度不好</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（二）</a:t>
            </a:r>
            <a:r>
              <a:rPr lang="zh-CN" altLang="en-US" sz="1800" dirty="0">
                <a:solidFill>
                  <a:srgbClr val="FF0000"/>
                </a:solidFill>
                <a:latin typeface="+mj-ea"/>
                <a:ea typeface="+mj-ea"/>
                <a:sym typeface="+mn-ea"/>
              </a:rPr>
              <a:t>阻挠</a:t>
            </a:r>
            <a:r>
              <a:rPr lang="zh-CN" altLang="en-US" sz="1800" dirty="0">
                <a:solidFill>
                  <a:schemeClr val="accent1">
                    <a:lumMod val="10000"/>
                  </a:schemeClr>
                </a:solidFill>
                <a:latin typeface="+mj-ea"/>
                <a:ea typeface="+mj-ea"/>
                <a:sym typeface="+mn-ea"/>
              </a:rPr>
              <a:t>他人提供证据，或</a:t>
            </a:r>
            <a:r>
              <a:rPr lang="zh-CN" altLang="en-US" sz="1800" dirty="0">
                <a:solidFill>
                  <a:srgbClr val="FF0000"/>
                </a:solidFill>
                <a:latin typeface="+mj-ea"/>
                <a:ea typeface="+mj-ea"/>
                <a:sym typeface="+mn-ea"/>
              </a:rPr>
              <a:t>干扰</a:t>
            </a:r>
            <a:r>
              <a:rPr lang="zh-CN" altLang="en-US" sz="1800" dirty="0">
                <a:solidFill>
                  <a:schemeClr val="accent1">
                    <a:lumMod val="10000"/>
                  </a:schemeClr>
                </a:solidFill>
                <a:latin typeface="+mj-ea"/>
                <a:ea typeface="+mj-ea"/>
                <a:sym typeface="+mn-ea"/>
              </a:rPr>
              <a:t>，</a:t>
            </a:r>
            <a:r>
              <a:rPr lang="zh-CN" altLang="en-US" sz="1800" dirty="0">
                <a:solidFill>
                  <a:srgbClr val="FF0000"/>
                </a:solidFill>
                <a:latin typeface="+mj-ea"/>
                <a:ea typeface="+mj-ea"/>
                <a:sym typeface="+mn-ea"/>
              </a:rPr>
              <a:t>妨碍</a:t>
            </a:r>
            <a:r>
              <a:rPr lang="zh-CN" altLang="en-US" sz="1800" dirty="0">
                <a:solidFill>
                  <a:schemeClr val="accent1">
                    <a:lumMod val="10000"/>
                  </a:schemeClr>
                </a:solidFill>
                <a:latin typeface="+mj-ea"/>
                <a:ea typeface="+mj-ea"/>
                <a:sym typeface="+mn-ea"/>
              </a:rPr>
              <a:t>调查核实的；（</a:t>
            </a:r>
            <a:r>
              <a:rPr lang="zh-CN" altLang="en-US" sz="1800" i="1" u="sng" dirty="0">
                <a:solidFill>
                  <a:schemeClr val="accent1">
                    <a:lumMod val="10000"/>
                  </a:schemeClr>
                </a:solidFill>
                <a:latin typeface="+mj-ea"/>
                <a:ea typeface="+mj-ea"/>
                <a:sym typeface="+mn-ea"/>
              </a:rPr>
              <a:t>认错态度不好</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（三）</a:t>
            </a:r>
            <a:r>
              <a:rPr lang="zh-CN" altLang="en-US" sz="1800" u="sng" dirty="0">
                <a:solidFill>
                  <a:srgbClr val="FF0000"/>
                </a:solidFill>
                <a:latin typeface="+mj-ea"/>
                <a:ea typeface="+mj-ea"/>
                <a:sym typeface="+mn-ea"/>
              </a:rPr>
              <a:t>打击、报复</a:t>
            </a:r>
            <a:r>
              <a:rPr lang="zh-CN" altLang="en-US" sz="1800" u="sng" dirty="0">
                <a:solidFill>
                  <a:schemeClr val="accent1">
                    <a:lumMod val="10000"/>
                  </a:schemeClr>
                </a:solidFill>
                <a:latin typeface="+mj-ea"/>
                <a:ea typeface="+mj-ea"/>
                <a:sym typeface="+mn-ea"/>
              </a:rPr>
              <a:t>举报人、证人、调查人员的</a:t>
            </a:r>
            <a:r>
              <a:rPr lang="zh-CN" altLang="en-US" sz="1800" dirty="0">
                <a:solidFill>
                  <a:schemeClr val="accent1">
                    <a:lumMod val="10000"/>
                  </a:schemeClr>
                </a:solidFill>
                <a:latin typeface="+mj-ea"/>
                <a:ea typeface="+mj-ea"/>
                <a:sym typeface="+mn-ea"/>
              </a:rPr>
              <a:t>；（</a:t>
            </a:r>
            <a:r>
              <a:rPr lang="zh-CN" altLang="en-US" sz="1800" i="1" u="sng" dirty="0">
                <a:solidFill>
                  <a:schemeClr val="accent1">
                    <a:lumMod val="10000"/>
                  </a:schemeClr>
                </a:solidFill>
                <a:latin typeface="+mj-ea"/>
                <a:sym typeface="+mn-ea"/>
              </a:rPr>
              <a:t>认错态度不好</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（四）存在</a:t>
            </a:r>
            <a:r>
              <a:rPr lang="zh-CN" altLang="en-US" sz="1800" dirty="0">
                <a:solidFill>
                  <a:srgbClr val="FF0000"/>
                </a:solidFill>
                <a:latin typeface="+mj-ea"/>
                <a:ea typeface="+mj-ea"/>
                <a:sym typeface="+mn-ea"/>
              </a:rPr>
              <a:t>利益输送</a:t>
            </a:r>
            <a:r>
              <a:rPr lang="zh-CN" altLang="en-US" sz="1800" dirty="0">
                <a:solidFill>
                  <a:schemeClr val="accent1">
                    <a:lumMod val="10000"/>
                  </a:schemeClr>
                </a:solidFill>
                <a:latin typeface="+mj-ea"/>
                <a:ea typeface="+mj-ea"/>
                <a:sym typeface="+mn-ea"/>
              </a:rPr>
              <a:t>或</a:t>
            </a:r>
            <a:r>
              <a:rPr lang="zh-CN" altLang="en-US" sz="1800" dirty="0">
                <a:solidFill>
                  <a:srgbClr val="FF0000"/>
                </a:solidFill>
                <a:latin typeface="+mj-ea"/>
                <a:ea typeface="+mj-ea"/>
                <a:sym typeface="+mn-ea"/>
              </a:rPr>
              <a:t>利益交换</a:t>
            </a:r>
            <a:r>
              <a:rPr lang="zh-CN" altLang="en-US" sz="1800" dirty="0">
                <a:solidFill>
                  <a:schemeClr val="accent1">
                    <a:lumMod val="10000"/>
                  </a:schemeClr>
                </a:solidFill>
                <a:latin typeface="+mj-ea"/>
                <a:ea typeface="+mj-ea"/>
                <a:sym typeface="+mn-ea"/>
              </a:rPr>
              <a:t>的；（</a:t>
            </a:r>
            <a:r>
              <a:rPr lang="zh-CN" altLang="en-US" sz="1800" i="1" u="sng" dirty="0">
                <a:solidFill>
                  <a:schemeClr val="accent1">
                    <a:lumMod val="10000"/>
                  </a:schemeClr>
                </a:solidFill>
                <a:latin typeface="+mj-ea"/>
                <a:ea typeface="+mj-ea"/>
                <a:sym typeface="+mn-ea"/>
              </a:rPr>
              <a:t>行为影响恶劣</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（五）</a:t>
            </a:r>
            <a:r>
              <a:rPr lang="zh-CN" altLang="en-US" sz="1800" dirty="0">
                <a:solidFill>
                  <a:srgbClr val="FF0000"/>
                </a:solidFill>
                <a:latin typeface="+mj-ea"/>
                <a:ea typeface="+mj-ea"/>
                <a:sym typeface="+mn-ea"/>
              </a:rPr>
              <a:t>有组织</a:t>
            </a:r>
            <a:r>
              <a:rPr lang="zh-CN" altLang="en-US" sz="1800" dirty="0">
                <a:solidFill>
                  <a:schemeClr val="accent1">
                    <a:lumMod val="10000"/>
                  </a:schemeClr>
                </a:solidFill>
                <a:latin typeface="+mj-ea"/>
                <a:ea typeface="+mj-ea"/>
                <a:sym typeface="+mn-ea"/>
              </a:rPr>
              <a:t>地实施科研失信行为的；（</a:t>
            </a:r>
            <a:r>
              <a:rPr lang="zh-CN" altLang="en-US" sz="1800" i="1" u="sng" dirty="0">
                <a:solidFill>
                  <a:schemeClr val="accent1">
                    <a:lumMod val="10000"/>
                  </a:schemeClr>
                </a:solidFill>
                <a:latin typeface="+mj-ea"/>
                <a:sym typeface="+mn-ea"/>
              </a:rPr>
              <a:t>行为影响恶劣</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（六）</a:t>
            </a:r>
            <a:r>
              <a:rPr lang="zh-CN" altLang="en-US" sz="1800" dirty="0">
                <a:solidFill>
                  <a:srgbClr val="FF0000"/>
                </a:solidFill>
                <a:latin typeface="+mj-ea"/>
                <a:ea typeface="+mj-ea"/>
                <a:sym typeface="+mn-ea"/>
              </a:rPr>
              <a:t>多次</a:t>
            </a:r>
            <a:r>
              <a:rPr lang="zh-CN" altLang="en-US" sz="1800" dirty="0">
                <a:solidFill>
                  <a:schemeClr val="accent1">
                    <a:lumMod val="10000"/>
                  </a:schemeClr>
                </a:solidFill>
                <a:latin typeface="+mj-ea"/>
                <a:ea typeface="+mj-ea"/>
                <a:sym typeface="+mn-ea"/>
              </a:rPr>
              <a:t>实施科研失信行为或</a:t>
            </a:r>
            <a:r>
              <a:rPr lang="zh-CN" altLang="en-US" sz="1800" dirty="0">
                <a:solidFill>
                  <a:srgbClr val="FF0000"/>
                </a:solidFill>
                <a:latin typeface="+mj-ea"/>
                <a:ea typeface="+mj-ea"/>
                <a:sym typeface="+mn-ea"/>
              </a:rPr>
              <a:t>同时</a:t>
            </a:r>
            <a:r>
              <a:rPr lang="zh-CN" altLang="en-US" sz="1800" dirty="0">
                <a:solidFill>
                  <a:schemeClr val="accent1">
                    <a:lumMod val="10000"/>
                  </a:schemeClr>
                </a:solidFill>
                <a:latin typeface="+mj-ea"/>
                <a:ea typeface="+mj-ea"/>
                <a:sym typeface="+mn-ea"/>
              </a:rPr>
              <a:t>存在</a:t>
            </a:r>
            <a:r>
              <a:rPr lang="zh-CN" altLang="en-US" sz="1800" dirty="0">
                <a:solidFill>
                  <a:srgbClr val="FF0000"/>
                </a:solidFill>
                <a:latin typeface="+mj-ea"/>
                <a:ea typeface="+mj-ea"/>
                <a:sym typeface="+mn-ea"/>
              </a:rPr>
              <a:t>多种</a:t>
            </a:r>
            <a:r>
              <a:rPr lang="zh-CN" altLang="en-US" sz="1800" dirty="0">
                <a:solidFill>
                  <a:schemeClr val="accent1">
                    <a:lumMod val="10000"/>
                  </a:schemeClr>
                </a:solidFill>
                <a:latin typeface="+mj-ea"/>
                <a:ea typeface="+mj-ea"/>
                <a:sym typeface="+mn-ea"/>
              </a:rPr>
              <a:t>科研失信行为的；（</a:t>
            </a:r>
            <a:r>
              <a:rPr lang="zh-CN" altLang="en-US" sz="1800" i="1" u="sng" dirty="0">
                <a:solidFill>
                  <a:schemeClr val="accent1">
                    <a:lumMod val="10000"/>
                  </a:schemeClr>
                </a:solidFill>
                <a:latin typeface="+mj-ea"/>
                <a:sym typeface="+mn-ea"/>
              </a:rPr>
              <a:t>行为影响恶劣</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（七）证据确凿，事实清楚而</a:t>
            </a:r>
            <a:r>
              <a:rPr lang="zh-CN" altLang="en-US" sz="1800" dirty="0">
                <a:solidFill>
                  <a:srgbClr val="FF0000"/>
                </a:solidFill>
                <a:latin typeface="+mj-ea"/>
                <a:ea typeface="+mj-ea"/>
                <a:sym typeface="+mn-ea"/>
              </a:rPr>
              <a:t>拒不承认</a:t>
            </a:r>
            <a:r>
              <a:rPr lang="zh-CN" altLang="en-US" sz="1800" dirty="0">
                <a:solidFill>
                  <a:schemeClr val="accent1">
                    <a:lumMod val="10000"/>
                  </a:schemeClr>
                </a:solidFill>
                <a:latin typeface="+mj-ea"/>
                <a:ea typeface="+mj-ea"/>
                <a:sym typeface="+mn-ea"/>
              </a:rPr>
              <a:t>错误的；（</a:t>
            </a:r>
            <a:r>
              <a:rPr lang="zh-CN" altLang="en-US" sz="1800" i="1" u="sng" dirty="0">
                <a:solidFill>
                  <a:schemeClr val="accent1">
                    <a:lumMod val="10000"/>
                  </a:schemeClr>
                </a:solidFill>
                <a:latin typeface="+mj-ea"/>
                <a:sym typeface="+mn-ea"/>
              </a:rPr>
              <a:t>认错态度不好</a:t>
            </a:r>
            <a:r>
              <a:rPr lang="zh-CN" altLang="en-US" sz="1800" dirty="0">
                <a:solidFill>
                  <a:schemeClr val="accent1">
                    <a:lumMod val="10000"/>
                  </a:schemeClr>
                </a:solidFill>
                <a:latin typeface="+mj-ea"/>
                <a:ea typeface="+mj-ea"/>
                <a:sym typeface="+mn-ea"/>
              </a:rPr>
              <a:t>）</a:t>
            </a:r>
            <a:endParaRPr lang="en-US" altLang="zh-CN" sz="1800" dirty="0">
              <a:solidFill>
                <a:schemeClr val="accent1">
                  <a:lumMod val="10000"/>
                </a:schemeClr>
              </a:solidFill>
              <a:latin typeface="+mj-ea"/>
              <a:ea typeface="+mj-ea"/>
            </a:endParaRPr>
          </a:p>
          <a:p>
            <a:endParaRPr lang="zh-CN" altLang="en-US" sz="180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6803"/>
            <a:ext cx="2057400" cy="1252538"/>
          </a:xfrm>
          <a:prstGeom prst="rect">
            <a:avLst/>
          </a:prstGeom>
          <a:noFill/>
          <a:ln w="9525">
            <a:noFill/>
          </a:ln>
        </p:spPr>
      </p:pic>
      <p:sp>
        <p:nvSpPr>
          <p:cNvPr id="6" name="文本框 5"/>
          <p:cNvSpPr txBox="1"/>
          <p:nvPr/>
        </p:nvSpPr>
        <p:spPr>
          <a:xfrm>
            <a:off x="489425" y="911384"/>
            <a:ext cx="8162291" cy="4169410"/>
          </a:xfrm>
          <a:prstGeom prst="rect">
            <a:avLst/>
          </a:prstGeom>
          <a:noFill/>
        </p:spPr>
        <p:txBody>
          <a:bodyPr wrap="square">
            <a:spAutoFit/>
          </a:bodyPr>
          <a:lstStyle/>
          <a:p>
            <a:r>
              <a:rPr lang="en-US" altLang="zh-CN" sz="2000" b="1" dirty="0">
                <a:solidFill>
                  <a:schemeClr val="accent1">
                    <a:lumMod val="10000"/>
                  </a:schemeClr>
                </a:solidFill>
                <a:latin typeface="+mj-ea"/>
                <a:ea typeface="+mj-ea"/>
              </a:rPr>
              <a:t>4.2</a:t>
            </a:r>
            <a:r>
              <a:rPr lang="zh-CN" altLang="en-US" sz="2000" b="1" dirty="0">
                <a:solidFill>
                  <a:schemeClr val="accent1">
                    <a:lumMod val="10000"/>
                  </a:schemeClr>
                </a:solidFill>
                <a:latin typeface="+mj-ea"/>
                <a:ea typeface="+mj-ea"/>
              </a:rPr>
              <a:t>根据不同情节适用不同的处理措施</a:t>
            </a:r>
            <a:endParaRPr lang="en-US" altLang="zh-CN" sz="2000" b="1" dirty="0">
              <a:solidFill>
                <a:schemeClr val="accent1">
                  <a:lumMod val="10000"/>
                </a:schemeClr>
              </a:solidFill>
              <a:latin typeface="+mj-ea"/>
              <a:ea typeface="+mj-ea"/>
            </a:endParaRPr>
          </a:p>
          <a:p>
            <a:endParaRPr lang="en-US" altLang="zh-CN" sz="1100" b="1" dirty="0">
              <a:solidFill>
                <a:schemeClr val="accent1">
                  <a:lumMod val="10000"/>
                </a:schemeClr>
              </a:solidFill>
              <a:latin typeface="+mj-ea"/>
              <a:ea typeface="+mj-ea"/>
            </a:endParaRPr>
          </a:p>
          <a:p>
            <a:r>
              <a:rPr lang="en-US" altLang="zh-CN" sz="1800" dirty="0">
                <a:solidFill>
                  <a:srgbClr val="FF0000"/>
                </a:solidFill>
                <a:latin typeface="+mj-ea"/>
                <a:ea typeface="+mj-ea"/>
              </a:rPr>
              <a:t>第三十二条</a:t>
            </a:r>
            <a:r>
              <a:rPr lang="zh-CN" altLang="en-US" sz="1800" dirty="0">
                <a:solidFill>
                  <a:schemeClr val="accent1">
                    <a:lumMod val="10000"/>
                  </a:schemeClr>
                </a:solidFill>
                <a:latin typeface="+mj-ea"/>
                <a:ea typeface="+mj-ea"/>
              </a:rPr>
              <a:t>  经调查认定存在科研失信行为的，应视情节轻重给予以下处理：</a:t>
            </a:r>
            <a:endParaRPr lang="en-US" altLang="zh-CN"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（一）</a:t>
            </a:r>
            <a:r>
              <a:rPr lang="zh-CN" altLang="en-US" sz="1800" dirty="0">
                <a:solidFill>
                  <a:srgbClr val="C4261D"/>
                </a:solidFill>
                <a:latin typeface="+mj-ea"/>
                <a:ea typeface="+mj-ea"/>
              </a:rPr>
              <a:t>情节较轻</a:t>
            </a:r>
            <a:r>
              <a:rPr lang="zh-CN" altLang="en-US" sz="1800" dirty="0">
                <a:solidFill>
                  <a:schemeClr val="accent1">
                    <a:lumMod val="10000"/>
                  </a:schemeClr>
                </a:solidFill>
                <a:latin typeface="+mj-ea"/>
                <a:ea typeface="+mj-ea"/>
              </a:rPr>
              <a:t>的，给予本规则第二十九条第一项、第三项、第十一项</a:t>
            </a:r>
            <a:r>
              <a:rPr lang="zh-CN" altLang="en-US" sz="1800" dirty="0">
                <a:solidFill>
                  <a:schemeClr val="accent1">
                    <a:lumMod val="10000"/>
                  </a:schemeClr>
                </a:solidFill>
                <a:latin typeface="+mj-ea"/>
                <a:ea typeface="+mj-ea"/>
              </a:rPr>
              <a:t>相应处理；</a:t>
            </a:r>
            <a:endParaRPr lang="zh-CN" altLang="en-US"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（二）</a:t>
            </a:r>
            <a:r>
              <a:rPr lang="zh-CN" altLang="en-US" sz="1800" dirty="0">
                <a:solidFill>
                  <a:srgbClr val="C4261D"/>
                </a:solidFill>
                <a:latin typeface="+mj-ea"/>
                <a:ea typeface="+mj-ea"/>
              </a:rPr>
              <a:t>情节较重</a:t>
            </a:r>
            <a:r>
              <a:rPr lang="zh-CN" altLang="en-US" sz="1800" dirty="0">
                <a:solidFill>
                  <a:schemeClr val="accent1">
                    <a:lumMod val="10000"/>
                  </a:schemeClr>
                </a:solidFill>
                <a:latin typeface="+mj-ea"/>
                <a:ea typeface="+mj-ea"/>
              </a:rPr>
              <a:t>的，给予本规则第二十九条第二项、第四至第十项、第十二项、第十三项相应处理，其中涉及</a:t>
            </a:r>
            <a:r>
              <a:rPr lang="zh-CN" altLang="en-US" sz="1800" u="sng" dirty="0">
                <a:solidFill>
                  <a:schemeClr val="accent1">
                    <a:lumMod val="10000"/>
                  </a:schemeClr>
                </a:solidFill>
                <a:latin typeface="+mj-ea"/>
                <a:ea typeface="+mj-ea"/>
              </a:rPr>
              <a:t>取消或禁止期限</a:t>
            </a:r>
            <a:r>
              <a:rPr lang="zh-CN" altLang="en-US" sz="1800" dirty="0">
                <a:solidFill>
                  <a:schemeClr val="accent1">
                    <a:lumMod val="10000"/>
                  </a:schemeClr>
                </a:solidFill>
                <a:latin typeface="+mj-ea"/>
                <a:ea typeface="+mj-ea"/>
              </a:rPr>
              <a:t>的，</a:t>
            </a:r>
            <a:r>
              <a:rPr lang="zh-CN" altLang="en-US" sz="1800" dirty="0">
                <a:solidFill>
                  <a:srgbClr val="C4261D"/>
                </a:solidFill>
                <a:latin typeface="+mj-ea"/>
                <a:ea typeface="+mj-ea"/>
              </a:rPr>
              <a:t>期限为</a:t>
            </a:r>
            <a:r>
              <a:rPr lang="en-US" altLang="zh-CN" sz="1800" dirty="0">
                <a:solidFill>
                  <a:srgbClr val="C4261D"/>
                </a:solidFill>
                <a:latin typeface="+mj-ea"/>
                <a:ea typeface="+mj-ea"/>
              </a:rPr>
              <a:t>3</a:t>
            </a:r>
            <a:r>
              <a:rPr lang="zh-CN" altLang="en-US" sz="1800" dirty="0">
                <a:solidFill>
                  <a:srgbClr val="C4261D"/>
                </a:solidFill>
                <a:latin typeface="+mj-ea"/>
                <a:ea typeface="+mj-ea"/>
              </a:rPr>
              <a:t>年以内</a:t>
            </a:r>
            <a:r>
              <a:rPr lang="zh-CN" altLang="en-US" sz="1800" dirty="0">
                <a:solidFill>
                  <a:schemeClr val="accent1">
                    <a:lumMod val="10000"/>
                  </a:schemeClr>
                </a:solidFill>
                <a:latin typeface="+mj-ea"/>
                <a:ea typeface="+mj-ea"/>
              </a:rPr>
              <a:t>；</a:t>
            </a:r>
            <a:endParaRPr lang="zh-CN" altLang="en-US"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rPr>
              <a:t>（三）</a:t>
            </a:r>
            <a:r>
              <a:rPr lang="zh-CN" altLang="en-US" sz="1800" dirty="0">
                <a:solidFill>
                  <a:srgbClr val="C4261D"/>
                </a:solidFill>
                <a:latin typeface="+mj-ea"/>
                <a:ea typeface="+mj-ea"/>
              </a:rPr>
              <a:t>情节严重</a:t>
            </a:r>
            <a:r>
              <a:rPr lang="zh-CN" altLang="en-US" sz="1800" dirty="0">
                <a:solidFill>
                  <a:schemeClr val="accent1">
                    <a:lumMod val="10000"/>
                  </a:schemeClr>
                </a:solidFill>
                <a:latin typeface="+mj-ea"/>
                <a:ea typeface="+mj-ea"/>
              </a:rPr>
              <a:t>的，给予本规则第二十九条第</a:t>
            </a:r>
            <a:r>
              <a:rPr lang="zh-CN" altLang="en-US" sz="1800" dirty="0">
                <a:solidFill>
                  <a:schemeClr val="accent1">
                    <a:lumMod val="10000"/>
                  </a:schemeClr>
                </a:solidFill>
                <a:latin typeface="+mj-ea"/>
                <a:ea typeface="+mj-ea"/>
                <a:sym typeface="+mn-ea"/>
              </a:rPr>
              <a:t>二项、第四至第十项、第十二项、第十三项相应处理，其中涉及</a:t>
            </a:r>
            <a:r>
              <a:rPr lang="zh-CN" altLang="en-US" sz="1800" u="sng" dirty="0">
                <a:solidFill>
                  <a:schemeClr val="accent1">
                    <a:lumMod val="10000"/>
                  </a:schemeClr>
                </a:solidFill>
                <a:latin typeface="+mj-ea"/>
                <a:ea typeface="+mj-ea"/>
                <a:sym typeface="+mn-ea"/>
              </a:rPr>
              <a:t>取消或禁止期限</a:t>
            </a:r>
            <a:r>
              <a:rPr lang="zh-CN" altLang="en-US" sz="1800" dirty="0">
                <a:solidFill>
                  <a:schemeClr val="accent1">
                    <a:lumMod val="10000"/>
                  </a:schemeClr>
                </a:solidFill>
                <a:latin typeface="+mj-ea"/>
                <a:ea typeface="+mj-ea"/>
                <a:sym typeface="+mn-ea"/>
              </a:rPr>
              <a:t>的，</a:t>
            </a:r>
            <a:r>
              <a:rPr lang="zh-CN" altLang="en-US" sz="1800" dirty="0">
                <a:solidFill>
                  <a:srgbClr val="C4261D"/>
                </a:solidFill>
                <a:latin typeface="+mj-ea"/>
                <a:ea typeface="+mj-ea"/>
                <a:sym typeface="+mn-ea"/>
              </a:rPr>
              <a:t>期限为</a:t>
            </a:r>
            <a:r>
              <a:rPr lang="en-US" altLang="zh-CN" sz="1800" dirty="0">
                <a:solidFill>
                  <a:srgbClr val="C4261D"/>
                </a:solidFill>
                <a:latin typeface="+mj-ea"/>
                <a:ea typeface="+mj-ea"/>
                <a:sym typeface="+mn-ea"/>
              </a:rPr>
              <a:t>3</a:t>
            </a:r>
            <a:r>
              <a:rPr lang="zh-CN" altLang="en-US" sz="1800" dirty="0">
                <a:solidFill>
                  <a:srgbClr val="C4261D"/>
                </a:solidFill>
                <a:latin typeface="+mj-ea"/>
                <a:ea typeface="+mj-ea"/>
                <a:sym typeface="+mn-ea"/>
              </a:rPr>
              <a:t>至</a:t>
            </a:r>
            <a:r>
              <a:rPr lang="en-US" altLang="zh-CN" sz="1800" dirty="0">
                <a:solidFill>
                  <a:srgbClr val="C4261D"/>
                </a:solidFill>
                <a:latin typeface="+mj-ea"/>
                <a:ea typeface="+mj-ea"/>
                <a:sym typeface="+mn-ea"/>
              </a:rPr>
              <a:t>5</a:t>
            </a:r>
            <a:r>
              <a:rPr lang="zh-CN" altLang="en-US" sz="1800" dirty="0">
                <a:solidFill>
                  <a:srgbClr val="C4261D"/>
                </a:solidFill>
                <a:latin typeface="+mj-ea"/>
                <a:ea typeface="+mj-ea"/>
                <a:sym typeface="+mn-ea"/>
              </a:rPr>
              <a:t>年</a:t>
            </a:r>
            <a:r>
              <a:rPr lang="zh-CN" altLang="en-US" sz="1800" dirty="0">
                <a:solidFill>
                  <a:schemeClr val="accent1">
                    <a:lumMod val="10000"/>
                  </a:schemeClr>
                </a:solidFill>
                <a:latin typeface="+mj-ea"/>
                <a:ea typeface="+mj-ea"/>
                <a:sym typeface="+mn-ea"/>
              </a:rPr>
              <a:t>；</a:t>
            </a:r>
            <a:endParaRPr lang="zh-CN" altLang="en-US" sz="1800" dirty="0">
              <a:solidFill>
                <a:schemeClr val="accent1">
                  <a:lumMod val="10000"/>
                </a:schemeClr>
              </a:solidFill>
              <a:latin typeface="+mj-ea"/>
              <a:ea typeface="+mj-ea"/>
              <a:sym typeface="+mn-ea"/>
            </a:endParaRPr>
          </a:p>
          <a:p>
            <a:r>
              <a:rPr lang="zh-CN" altLang="en-US" sz="1800" dirty="0">
                <a:solidFill>
                  <a:schemeClr val="accent1">
                    <a:lumMod val="10000"/>
                  </a:schemeClr>
                </a:solidFill>
                <a:latin typeface="+mj-ea"/>
                <a:ea typeface="+mj-ea"/>
                <a:sym typeface="+mn-ea"/>
              </a:rPr>
              <a:t>（四）</a:t>
            </a:r>
            <a:r>
              <a:rPr lang="zh-CN" altLang="en-US" sz="1800" dirty="0">
                <a:solidFill>
                  <a:srgbClr val="C4261D"/>
                </a:solidFill>
                <a:latin typeface="+mj-ea"/>
                <a:ea typeface="+mj-ea"/>
                <a:sym typeface="+mn-ea"/>
              </a:rPr>
              <a:t>情节特别严重</a:t>
            </a:r>
            <a:r>
              <a:rPr lang="zh-CN" altLang="en-US" sz="1800" dirty="0">
                <a:solidFill>
                  <a:schemeClr val="accent1">
                    <a:lumMod val="10000"/>
                  </a:schemeClr>
                </a:solidFill>
                <a:latin typeface="+mj-ea"/>
                <a:ea typeface="+mj-ea"/>
                <a:sym typeface="+mn-ea"/>
              </a:rPr>
              <a:t>的，给予本规则第二十九条第二项、第四至第十项、第十二项、第十三项相应处理，其中涉及</a:t>
            </a:r>
            <a:r>
              <a:rPr lang="zh-CN" altLang="en-US" sz="1800" u="sng" dirty="0">
                <a:solidFill>
                  <a:schemeClr val="accent1">
                    <a:lumMod val="10000"/>
                  </a:schemeClr>
                </a:solidFill>
                <a:latin typeface="+mj-ea"/>
                <a:ea typeface="+mj-ea"/>
                <a:sym typeface="+mn-ea"/>
              </a:rPr>
              <a:t>取消或禁止期限</a:t>
            </a:r>
            <a:r>
              <a:rPr lang="zh-CN" altLang="en-US" sz="1800" dirty="0">
                <a:solidFill>
                  <a:schemeClr val="accent1">
                    <a:lumMod val="10000"/>
                  </a:schemeClr>
                </a:solidFill>
                <a:latin typeface="+mj-ea"/>
                <a:ea typeface="+mj-ea"/>
                <a:sym typeface="+mn-ea"/>
              </a:rPr>
              <a:t>的，</a:t>
            </a:r>
            <a:r>
              <a:rPr lang="zh-CN" altLang="en-US" sz="1800" dirty="0">
                <a:solidFill>
                  <a:srgbClr val="C4261D"/>
                </a:solidFill>
                <a:latin typeface="+mj-ea"/>
                <a:ea typeface="+mj-ea"/>
                <a:sym typeface="+mn-ea"/>
              </a:rPr>
              <a:t>期限为</a:t>
            </a:r>
            <a:r>
              <a:rPr lang="en-US" altLang="zh-CN" sz="1800" dirty="0">
                <a:solidFill>
                  <a:srgbClr val="C4261D"/>
                </a:solidFill>
                <a:latin typeface="+mj-ea"/>
                <a:ea typeface="+mj-ea"/>
                <a:sym typeface="+mn-ea"/>
              </a:rPr>
              <a:t>5</a:t>
            </a:r>
            <a:r>
              <a:rPr lang="zh-CN" altLang="en-US" sz="1800" dirty="0">
                <a:solidFill>
                  <a:srgbClr val="C4261D"/>
                </a:solidFill>
                <a:latin typeface="+mj-ea"/>
                <a:ea typeface="+mj-ea"/>
                <a:sym typeface="+mn-ea"/>
              </a:rPr>
              <a:t>年以上</a:t>
            </a:r>
            <a:r>
              <a:rPr lang="zh-CN" altLang="en-US" sz="1800" dirty="0">
                <a:solidFill>
                  <a:schemeClr val="accent1">
                    <a:lumMod val="10000"/>
                  </a:schemeClr>
                </a:solidFill>
                <a:latin typeface="+mj-ea"/>
                <a:ea typeface="+mj-ea"/>
                <a:sym typeface="+mn-ea"/>
              </a:rPr>
              <a:t>；</a:t>
            </a:r>
            <a:endParaRPr lang="zh-CN" altLang="en-US" sz="1800" dirty="0">
              <a:solidFill>
                <a:schemeClr val="accent1">
                  <a:lumMod val="10000"/>
                </a:schemeClr>
              </a:solidFill>
              <a:latin typeface="+mj-ea"/>
              <a:ea typeface="+mj-ea"/>
              <a:sym typeface="+mn-ea"/>
            </a:endParaRPr>
          </a:p>
          <a:p>
            <a:r>
              <a:rPr lang="zh-CN" altLang="en-US" sz="1800" dirty="0">
                <a:solidFill>
                  <a:schemeClr val="accent1">
                    <a:lumMod val="10000"/>
                  </a:schemeClr>
                </a:solidFill>
                <a:latin typeface="+mj-ea"/>
                <a:ea typeface="+mj-ea"/>
                <a:sym typeface="+mn-ea"/>
              </a:rPr>
              <a:t> </a:t>
            </a:r>
            <a:r>
              <a:rPr lang="en-US" altLang="zh-CN" sz="1800" dirty="0">
                <a:solidFill>
                  <a:schemeClr val="accent1">
                    <a:lumMod val="10000"/>
                  </a:schemeClr>
                </a:solidFill>
                <a:latin typeface="+mj-ea"/>
                <a:ea typeface="+mj-ea"/>
                <a:sym typeface="+mn-ea"/>
              </a:rPr>
              <a:t>  </a:t>
            </a:r>
            <a:endParaRPr lang="en-US" altLang="zh-CN" sz="1800" dirty="0">
              <a:solidFill>
                <a:schemeClr val="accent1">
                  <a:lumMod val="10000"/>
                </a:schemeClr>
              </a:solidFill>
              <a:latin typeface="+mj-ea"/>
              <a:ea typeface="+mj-ea"/>
            </a:endParaRPr>
          </a:p>
          <a:p>
            <a:endParaRPr lang="en-US" altLang="zh-CN" sz="1800" dirty="0">
              <a:solidFill>
                <a:schemeClr val="accent1">
                  <a:lumMod val="10000"/>
                </a:schemeClr>
              </a:solidFill>
              <a:latin typeface="+mj-ea"/>
              <a:ea typeface="+mj-ea"/>
            </a:endParaRPr>
          </a:p>
          <a:p>
            <a:endParaRPr lang="en-US" altLang="zh-CN" sz="1800" dirty="0">
              <a:solidFill>
                <a:schemeClr val="accent1">
                  <a:lumMod val="10000"/>
                </a:schemeClr>
              </a:solidFill>
              <a:latin typeface="+mj-ea"/>
              <a:ea typeface="+mj-ea"/>
            </a:endParaRPr>
          </a:p>
          <a:p>
            <a:endParaRPr lang="en-US" altLang="zh-CN" sz="1800"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6803"/>
            <a:ext cx="2057400" cy="1252538"/>
          </a:xfrm>
          <a:prstGeom prst="rect">
            <a:avLst/>
          </a:prstGeom>
          <a:noFill/>
          <a:ln w="9525">
            <a:noFill/>
          </a:ln>
        </p:spPr>
      </p:pic>
      <p:sp>
        <p:nvSpPr>
          <p:cNvPr id="6" name="文本框 5"/>
          <p:cNvSpPr txBox="1"/>
          <p:nvPr/>
        </p:nvSpPr>
        <p:spPr>
          <a:xfrm>
            <a:off x="490060" y="932974"/>
            <a:ext cx="8162291" cy="568325"/>
          </a:xfrm>
          <a:prstGeom prst="rect">
            <a:avLst/>
          </a:prstGeom>
          <a:noFill/>
        </p:spPr>
        <p:txBody>
          <a:bodyPr wrap="square">
            <a:spAutoFit/>
          </a:bodyPr>
          <a:lstStyle/>
          <a:p>
            <a:r>
              <a:rPr lang="en-US" altLang="zh-CN" sz="2000" b="1" dirty="0">
                <a:solidFill>
                  <a:schemeClr val="accent1">
                    <a:lumMod val="10000"/>
                  </a:schemeClr>
                </a:solidFill>
                <a:latin typeface="+mj-ea"/>
                <a:ea typeface="+mj-ea"/>
              </a:rPr>
              <a:t>4.3</a:t>
            </a:r>
            <a:r>
              <a:rPr lang="zh-CN" altLang="en-US" sz="2000" b="1" dirty="0">
                <a:solidFill>
                  <a:schemeClr val="accent1">
                    <a:lumMod val="10000"/>
                  </a:schemeClr>
                </a:solidFill>
                <a:latin typeface="+mj-ea"/>
                <a:ea typeface="+mj-ea"/>
              </a:rPr>
              <a:t>作出处理决定的后续问题（</a:t>
            </a:r>
            <a:r>
              <a:rPr lang="en-US" altLang="zh-CN" sz="2000" b="1" dirty="0">
                <a:solidFill>
                  <a:schemeClr val="accent1">
                    <a:lumMod val="10000"/>
                  </a:schemeClr>
                </a:solidFill>
                <a:latin typeface="+mj-ea"/>
                <a:ea typeface="+mj-ea"/>
              </a:rPr>
              <a:t>D36</a:t>
            </a:r>
            <a:r>
              <a:rPr lang="zh-CN" altLang="en-US" sz="2000" b="1" dirty="0">
                <a:solidFill>
                  <a:schemeClr val="accent1">
                    <a:lumMod val="10000"/>
                  </a:schemeClr>
                </a:solidFill>
                <a:latin typeface="+mj-ea"/>
                <a:ea typeface="+mj-ea"/>
              </a:rPr>
              <a:t>）</a:t>
            </a:r>
            <a:endParaRPr lang="en-US" altLang="zh-CN" sz="2000" b="1" dirty="0">
              <a:solidFill>
                <a:schemeClr val="accent1">
                  <a:lumMod val="10000"/>
                </a:schemeClr>
              </a:solidFill>
              <a:latin typeface="+mj-ea"/>
              <a:ea typeface="+mj-ea"/>
            </a:endParaRPr>
          </a:p>
          <a:p>
            <a:endParaRPr lang="en-US" altLang="zh-CN" sz="1100" b="1"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
        <p:nvSpPr>
          <p:cNvPr id="9" name="矩形 8"/>
          <p:cNvSpPr/>
          <p:nvPr/>
        </p:nvSpPr>
        <p:spPr bwMode="auto">
          <a:xfrm>
            <a:off x="453602" y="2248974"/>
            <a:ext cx="1495109" cy="906051"/>
          </a:xfrm>
          <a:prstGeom prst="rect">
            <a:avLst/>
          </a:prstGeom>
          <a:solidFill>
            <a:schemeClr val="accent2">
              <a:lumMod val="8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latin typeface="+mj-ea"/>
              </a:rPr>
              <a:t>省级及以下地方相关单位作出</a:t>
            </a:r>
            <a:endParaRPr lang="zh-CN" altLang="en-US" sz="1800" dirty="0">
              <a:ea typeface="宋体" panose="02010600030101010101" pitchFamily="2" charset="-122"/>
            </a:endParaRPr>
          </a:p>
        </p:txBody>
      </p:sp>
      <p:sp>
        <p:nvSpPr>
          <p:cNvPr id="8" name="文本框 7"/>
          <p:cNvSpPr txBox="1"/>
          <p:nvPr/>
        </p:nvSpPr>
        <p:spPr>
          <a:xfrm>
            <a:off x="274194" y="1453711"/>
            <a:ext cx="2390453" cy="737235"/>
          </a:xfrm>
          <a:prstGeom prst="rect">
            <a:avLst/>
          </a:prstGeom>
          <a:noFill/>
        </p:spPr>
        <p:txBody>
          <a:bodyPr wrap="square" rtlCol="0">
            <a:spAutoFit/>
          </a:bodyPr>
          <a:lstStyle/>
          <a:p>
            <a:r>
              <a:rPr kumimoji="1" lang="en-US" altLang="zh-CN" sz="1400" b="1" dirty="0"/>
              <a:t>*</a:t>
            </a:r>
            <a:r>
              <a:rPr kumimoji="1" lang="zh-CN" altLang="en-US" sz="1400" b="1" dirty="0"/>
              <a:t>给予被处理人记入科研诚信严重失信行为数据库处理的（取消类</a:t>
            </a:r>
            <a:r>
              <a:rPr kumimoji="1" lang="zh-CN" altLang="en-US" sz="1400" b="1" dirty="0"/>
              <a:t>等）</a:t>
            </a:r>
            <a:endParaRPr kumimoji="1" lang="zh-CN" altLang="en-US" sz="1400" b="1" dirty="0"/>
          </a:p>
        </p:txBody>
      </p:sp>
      <p:sp>
        <p:nvSpPr>
          <p:cNvPr id="11" name="矩形 10"/>
          <p:cNvSpPr/>
          <p:nvPr/>
        </p:nvSpPr>
        <p:spPr bwMode="auto">
          <a:xfrm>
            <a:off x="3189605" y="2517140"/>
            <a:ext cx="4645660" cy="587375"/>
          </a:xfrm>
          <a:prstGeom prst="rect">
            <a:avLst/>
          </a:prstGeom>
          <a:solidFill>
            <a:schemeClr val="accent2">
              <a:lumMod val="8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mj-ea"/>
              </a:rPr>
              <a:t>处理决定作出单位将处理决定书和调查报告报送 上级主管部门和所在地省级科技行政部门</a:t>
            </a:r>
            <a:endParaRPr lang="zh-CN" altLang="en-US" sz="1600" dirty="0">
              <a:solidFill>
                <a:schemeClr val="accent1">
                  <a:lumMod val="10000"/>
                </a:schemeClr>
              </a:solidFill>
              <a:latin typeface="+mj-ea"/>
            </a:endParaRPr>
          </a:p>
          <a:p>
            <a:pPr defTabSz="914400" eaLnBrk="1" hangingPunct="1"/>
            <a:r>
              <a:rPr lang="en-US" altLang="zh-CN" sz="1600" dirty="0">
                <a:solidFill>
                  <a:schemeClr val="accent1">
                    <a:lumMod val="10000"/>
                  </a:schemeClr>
                </a:solidFill>
                <a:latin typeface="+mj-ea"/>
              </a:rPr>
              <a:t>                         </a:t>
            </a:r>
            <a:r>
              <a:rPr lang="zh-CN" altLang="en-US" sz="1600" dirty="0">
                <a:solidFill>
                  <a:srgbClr val="FF0000"/>
                </a:solidFill>
                <a:latin typeface="+mj-ea"/>
              </a:rPr>
              <a:t>（否则面临处理）</a:t>
            </a:r>
            <a:endParaRPr lang="zh-CN" altLang="en-US" sz="1600" dirty="0">
              <a:solidFill>
                <a:schemeClr val="accent1">
                  <a:lumMod val="10000"/>
                </a:schemeClr>
              </a:solidFill>
              <a:latin typeface="+mj-ea"/>
            </a:endParaRPr>
          </a:p>
          <a:p>
            <a:pPr defTabSz="914400" eaLnBrk="1" hangingPunct="1"/>
            <a:endParaRPr lang="zh-CN" altLang="en-US" sz="1600" dirty="0">
              <a:ea typeface="宋体" panose="02010600030101010101" pitchFamily="2" charset="-122"/>
            </a:endParaRPr>
          </a:p>
        </p:txBody>
      </p:sp>
      <p:cxnSp>
        <p:nvCxnSpPr>
          <p:cNvPr id="12" name="直线箭头连接符 11"/>
          <p:cNvCxnSpPr/>
          <p:nvPr/>
        </p:nvCxnSpPr>
        <p:spPr bwMode="auto">
          <a:xfrm flipV="1">
            <a:off x="2055176" y="2701999"/>
            <a:ext cx="1091436" cy="6484"/>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3" name="文本框 12"/>
          <p:cNvSpPr txBox="1"/>
          <p:nvPr/>
        </p:nvSpPr>
        <p:spPr>
          <a:xfrm>
            <a:off x="2001943" y="1975276"/>
            <a:ext cx="1187446" cy="737235"/>
          </a:xfrm>
          <a:prstGeom prst="rect">
            <a:avLst/>
          </a:prstGeom>
          <a:noFill/>
        </p:spPr>
        <p:txBody>
          <a:bodyPr wrap="square" rtlCol="0">
            <a:spAutoFit/>
          </a:bodyPr>
          <a:lstStyle/>
          <a:p>
            <a:r>
              <a:rPr kumimoji="1" lang="zh-CN" altLang="en-US" sz="1400" dirty="0"/>
              <a:t>处理决定生效后</a:t>
            </a:r>
            <a:r>
              <a:rPr kumimoji="1" lang="en-US" altLang="zh-CN" sz="1400" dirty="0"/>
              <a:t>10</a:t>
            </a:r>
            <a:r>
              <a:rPr kumimoji="1" lang="zh-CN" altLang="en-US" sz="1400" dirty="0"/>
              <a:t>个工作日内</a:t>
            </a:r>
            <a:endParaRPr kumimoji="1" lang="zh-CN" altLang="en-US" sz="1400" dirty="0"/>
          </a:p>
        </p:txBody>
      </p:sp>
      <p:sp>
        <p:nvSpPr>
          <p:cNvPr id="15" name="矩形 14"/>
          <p:cNvSpPr/>
          <p:nvPr/>
        </p:nvSpPr>
        <p:spPr bwMode="auto">
          <a:xfrm>
            <a:off x="453390" y="3573145"/>
            <a:ext cx="1495425" cy="1221105"/>
          </a:xfrm>
          <a:prstGeom prst="rect">
            <a:avLst/>
          </a:prstGeom>
          <a:solidFill>
            <a:schemeClr val="accent2">
              <a:lumMod val="8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latin typeface="+mj-ea"/>
              </a:rPr>
              <a:t>由国务院部门及其所属（</a:t>
            </a:r>
            <a:r>
              <a:rPr lang="zh-CN" altLang="en-US" sz="1800" dirty="0">
                <a:solidFill>
                  <a:schemeClr val="accent1">
                    <a:lumMod val="10000"/>
                  </a:schemeClr>
                </a:solidFill>
                <a:latin typeface="+mj-ea"/>
              </a:rPr>
              <a:t>含管理）单位作出</a:t>
            </a:r>
            <a:endParaRPr lang="zh-CN" altLang="en-US" sz="1800" dirty="0">
              <a:ea typeface="宋体" panose="02010600030101010101" pitchFamily="2" charset="-122"/>
            </a:endParaRPr>
          </a:p>
        </p:txBody>
      </p:sp>
      <p:cxnSp>
        <p:nvCxnSpPr>
          <p:cNvPr id="16" name="直线箭头连接符 15"/>
          <p:cNvCxnSpPr/>
          <p:nvPr/>
        </p:nvCxnSpPr>
        <p:spPr bwMode="auto">
          <a:xfrm flipV="1">
            <a:off x="2049499" y="3885211"/>
            <a:ext cx="1091436" cy="6484"/>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17" name="直线箭头连接符 16"/>
          <p:cNvCxnSpPr>
            <a:stCxn id="9" idx="0"/>
          </p:cNvCxnSpPr>
          <p:nvPr/>
        </p:nvCxnSpPr>
        <p:spPr bwMode="auto">
          <a:xfrm flipH="1" flipV="1">
            <a:off x="1194303" y="1898191"/>
            <a:ext cx="6854" cy="350783"/>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19" name="直线箭头连接符 18"/>
          <p:cNvCxnSpPr/>
          <p:nvPr/>
        </p:nvCxnSpPr>
        <p:spPr bwMode="auto">
          <a:xfrm flipH="1" flipV="1">
            <a:off x="5742714" y="2169732"/>
            <a:ext cx="3175" cy="347345"/>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1" name="矩形 20"/>
          <p:cNvSpPr/>
          <p:nvPr/>
        </p:nvSpPr>
        <p:spPr bwMode="auto">
          <a:xfrm>
            <a:off x="3242945" y="1283970"/>
            <a:ext cx="5525770" cy="835660"/>
          </a:xfrm>
          <a:prstGeom prst="rect">
            <a:avLst/>
          </a:prstGeom>
          <a:solidFill>
            <a:schemeClr val="accent2">
              <a:lumMod val="8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mj-ea"/>
              </a:rPr>
              <a:t>省级科技行政部门应在收到后</a:t>
            </a:r>
            <a:r>
              <a:rPr lang="en-US" altLang="zh-CN" sz="1600" dirty="0">
                <a:solidFill>
                  <a:schemeClr val="accent1">
                    <a:lumMod val="10000"/>
                  </a:schemeClr>
                </a:solidFill>
                <a:latin typeface="+mj-ea"/>
              </a:rPr>
              <a:t>10</a:t>
            </a:r>
            <a:r>
              <a:rPr lang="zh-CN" altLang="en-US" sz="1600" dirty="0">
                <a:solidFill>
                  <a:schemeClr val="accent1">
                    <a:lumMod val="10000"/>
                  </a:schemeClr>
                </a:solidFill>
                <a:latin typeface="+mj-ea"/>
              </a:rPr>
              <a:t>个工作日内通过科研诚信管理信息系统按规定汇交科研诚信严重失信行为数据信息，并将处理决定书和调查报告报送科技部</a:t>
            </a:r>
            <a:endParaRPr lang="en-US" altLang="zh-CN" sz="1600" dirty="0">
              <a:solidFill>
                <a:schemeClr val="accent1">
                  <a:lumMod val="10000"/>
                </a:schemeClr>
              </a:solidFill>
              <a:latin typeface="+mj-ea"/>
            </a:endParaRPr>
          </a:p>
          <a:p>
            <a:pPr defTabSz="914400" eaLnBrk="1" hangingPunct="1"/>
            <a:endParaRPr lang="zh-CN" altLang="en-US" sz="1600" dirty="0">
              <a:ea typeface="宋体" panose="02010600030101010101" pitchFamily="2" charset="-122"/>
            </a:endParaRPr>
          </a:p>
        </p:txBody>
      </p:sp>
      <p:sp>
        <p:nvSpPr>
          <p:cNvPr id="22" name="矩形 21"/>
          <p:cNvSpPr/>
          <p:nvPr/>
        </p:nvSpPr>
        <p:spPr bwMode="auto">
          <a:xfrm>
            <a:off x="3241675" y="3687445"/>
            <a:ext cx="5242560" cy="975360"/>
          </a:xfrm>
          <a:prstGeom prst="rect">
            <a:avLst/>
          </a:prstGeom>
          <a:solidFill>
            <a:schemeClr val="accent2">
              <a:lumMod val="8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914400" eaLnBrk="1" hangingPunct="1"/>
            <a:r>
              <a:rPr lang="zh-CN" altLang="en-US" sz="1800" dirty="0">
                <a:solidFill>
                  <a:schemeClr val="accent1">
                    <a:lumMod val="10000"/>
                  </a:schemeClr>
                </a:solidFill>
                <a:latin typeface="+mj-ea"/>
              </a:rPr>
              <a:t>由该部门通过</a:t>
            </a:r>
            <a:r>
              <a:rPr lang="zh-CN" altLang="en-US" sz="1800" dirty="0">
                <a:solidFill>
                  <a:schemeClr val="accent1">
                    <a:lumMod val="10000"/>
                  </a:schemeClr>
                </a:solidFill>
                <a:latin typeface="+mj-ea"/>
                <a:sym typeface="+mn-ea"/>
              </a:rPr>
              <a:t>科研诚信管理信息系统按规定汇交科研诚信严重失信行为数据信息，并将处理决定书和调查报告报送科技部</a:t>
            </a:r>
            <a:endParaRPr lang="en-US" altLang="zh-CN" sz="1800" dirty="0">
              <a:solidFill>
                <a:schemeClr val="accent1">
                  <a:lumMod val="10000"/>
                </a:schemeClr>
              </a:solidFill>
              <a:latin typeface="+mj-ea"/>
            </a:endParaRPr>
          </a:p>
          <a:p>
            <a:pPr defTabSz="914400" eaLnBrk="1" hangingPunct="1"/>
            <a:endParaRPr lang="zh-CN" altLang="en-US" sz="1800" dirty="0">
              <a:ea typeface="宋体" panose="02010600030101010101" pitchFamily="2" charset="-122"/>
            </a:endParaRPr>
          </a:p>
        </p:txBody>
      </p:sp>
      <p:sp>
        <p:nvSpPr>
          <p:cNvPr id="24" name="文本框 23"/>
          <p:cNvSpPr txBox="1"/>
          <p:nvPr/>
        </p:nvSpPr>
        <p:spPr>
          <a:xfrm>
            <a:off x="2055283" y="3185941"/>
            <a:ext cx="1187446" cy="737235"/>
          </a:xfrm>
          <a:prstGeom prst="rect">
            <a:avLst/>
          </a:prstGeom>
          <a:noFill/>
        </p:spPr>
        <p:txBody>
          <a:bodyPr wrap="square" rtlCol="0">
            <a:spAutoFit/>
          </a:bodyPr>
          <a:lstStyle/>
          <a:p>
            <a:r>
              <a:rPr kumimoji="1" lang="zh-CN" altLang="en-US" sz="1400" dirty="0"/>
              <a:t>处理决定生效后</a:t>
            </a:r>
            <a:r>
              <a:rPr kumimoji="1" lang="en-US" altLang="zh-CN" sz="1400" dirty="0"/>
              <a:t>10</a:t>
            </a:r>
            <a:r>
              <a:rPr kumimoji="1" lang="zh-CN" altLang="en-US" sz="1400" dirty="0"/>
              <a:t>个</a:t>
            </a:r>
            <a:r>
              <a:rPr kumimoji="1" lang="zh-CN" altLang="en-US" sz="1400" dirty="0"/>
              <a:t>工作日内</a:t>
            </a:r>
            <a:endParaRPr kumimoji="1" lang="zh-CN" altLang="en-US" sz="1400"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856" y="0"/>
            <a:ext cx="2057400" cy="1252538"/>
          </a:xfrm>
          <a:prstGeom prst="rect">
            <a:avLst/>
          </a:prstGeom>
          <a:noFill/>
          <a:ln w="9525">
            <a:noFill/>
          </a:ln>
        </p:spPr>
      </p:pic>
      <p:sp>
        <p:nvSpPr>
          <p:cNvPr id="6" name="文本框 5"/>
          <p:cNvSpPr txBox="1"/>
          <p:nvPr/>
        </p:nvSpPr>
        <p:spPr>
          <a:xfrm>
            <a:off x="561622" y="833590"/>
            <a:ext cx="8162291" cy="3769360"/>
          </a:xfrm>
          <a:prstGeom prst="rect">
            <a:avLst/>
          </a:prstGeom>
          <a:noFill/>
        </p:spPr>
        <p:txBody>
          <a:bodyPr wrap="square">
            <a:spAutoFit/>
          </a:bodyPr>
          <a:lstStyle/>
          <a:p>
            <a:r>
              <a:rPr lang="zh-CN" altLang="en-US" sz="2400" b="1" dirty="0">
                <a:solidFill>
                  <a:schemeClr val="accent1">
                    <a:lumMod val="10000"/>
                  </a:schemeClr>
                </a:solidFill>
                <a:latin typeface="+mj-ea"/>
              </a:rPr>
              <a:t>注意一</a:t>
            </a:r>
            <a:endParaRPr lang="en-US" altLang="zh-CN" sz="2400" b="1" dirty="0">
              <a:solidFill>
                <a:schemeClr val="accent1">
                  <a:lumMod val="10000"/>
                </a:schemeClr>
              </a:solidFill>
              <a:latin typeface="+mj-ea"/>
            </a:endParaRPr>
          </a:p>
          <a:p>
            <a:endParaRPr lang="en-US" altLang="zh-CN" sz="700" b="1" dirty="0">
              <a:solidFill>
                <a:schemeClr val="accent1">
                  <a:lumMod val="10000"/>
                </a:schemeClr>
              </a:solidFill>
              <a:latin typeface="+mj-ea"/>
            </a:endParaRPr>
          </a:p>
          <a:p>
            <a:r>
              <a:rPr lang="zh-CN" altLang="en-US" sz="2000" dirty="0">
                <a:solidFill>
                  <a:schemeClr val="accent1">
                    <a:lumMod val="10000"/>
                  </a:schemeClr>
                </a:solidFill>
                <a:latin typeface="+mj-ea"/>
              </a:rPr>
              <a:t>存在</a:t>
            </a:r>
            <a:r>
              <a:rPr lang="zh-CN" altLang="en-US" sz="1600" dirty="0">
                <a:solidFill>
                  <a:schemeClr val="accent1">
                    <a:lumMod val="10000"/>
                  </a:schemeClr>
                </a:solidFill>
                <a:sym typeface="+mn-ea"/>
              </a:rPr>
              <a:t>（一）</a:t>
            </a:r>
            <a:r>
              <a:rPr lang="zh-CN" altLang="en-US" sz="1600" dirty="0">
                <a:solidFill>
                  <a:srgbClr val="FF0000"/>
                </a:solidFill>
                <a:sym typeface="+mn-ea"/>
              </a:rPr>
              <a:t>抄袭剽窃、侵占</a:t>
            </a:r>
            <a:r>
              <a:rPr lang="zh-CN" altLang="en-US" sz="1600" dirty="0">
                <a:solidFill>
                  <a:schemeClr val="accent1">
                    <a:lumMod val="10000"/>
                  </a:schemeClr>
                </a:solidFill>
                <a:sym typeface="+mn-ea"/>
              </a:rPr>
              <a:t>他人研究成果或项目申请书；</a:t>
            </a:r>
            <a:br>
              <a:rPr lang="zh-CN" altLang="en-US" sz="1600" dirty="0">
                <a:solidFill>
                  <a:schemeClr val="accent1">
                    <a:lumMod val="10000"/>
                  </a:schemeClr>
                </a:solidFill>
                <a:sym typeface="+mn-ea"/>
              </a:rPr>
            </a:br>
            <a:r>
              <a:rPr lang="zh-CN" altLang="en-US" sz="1600" dirty="0">
                <a:solidFill>
                  <a:schemeClr val="accent1">
                    <a:lumMod val="10000"/>
                  </a:schemeClr>
                </a:solidFill>
                <a:sym typeface="+mn-ea"/>
              </a:rPr>
              <a:t>    （二）</a:t>
            </a:r>
            <a:r>
              <a:rPr lang="zh-CN" altLang="en-US" sz="1600" dirty="0">
                <a:solidFill>
                  <a:srgbClr val="FF0000"/>
                </a:solidFill>
                <a:sym typeface="+mn-ea"/>
              </a:rPr>
              <a:t>编造</a:t>
            </a:r>
            <a:r>
              <a:rPr lang="zh-CN" altLang="en-US" sz="1600" dirty="0">
                <a:solidFill>
                  <a:schemeClr val="accent1">
                    <a:lumMod val="10000"/>
                  </a:schemeClr>
                </a:solidFill>
                <a:sym typeface="+mn-ea"/>
              </a:rPr>
              <a:t>研究过程，</a:t>
            </a:r>
            <a:r>
              <a:rPr lang="zh-CN" altLang="en-US" sz="1600" dirty="0">
                <a:solidFill>
                  <a:srgbClr val="FF0000"/>
                </a:solidFill>
                <a:sym typeface="+mn-ea"/>
              </a:rPr>
              <a:t>伪造</a:t>
            </a:r>
            <a:r>
              <a:rPr lang="zh-CN" altLang="en-US" sz="1600" dirty="0">
                <a:solidFill>
                  <a:schemeClr val="accent1">
                    <a:lumMod val="10000"/>
                  </a:schemeClr>
                </a:solidFill>
                <a:sym typeface="+mn-ea"/>
              </a:rPr>
              <a:t>研究成果、</a:t>
            </a:r>
            <a:r>
              <a:rPr lang="zh-CN" altLang="en-US" sz="1600" dirty="0">
                <a:solidFill>
                  <a:srgbClr val="FF0000"/>
                </a:solidFill>
                <a:sym typeface="+mn-ea"/>
              </a:rPr>
              <a:t>买卖</a:t>
            </a:r>
            <a:r>
              <a:rPr lang="zh-CN" altLang="en-US" sz="1600" dirty="0">
                <a:solidFill>
                  <a:schemeClr val="accent1">
                    <a:lumMod val="10000"/>
                  </a:schemeClr>
                </a:solidFill>
                <a:sym typeface="+mn-ea"/>
              </a:rPr>
              <a:t>实验研究数据，</a:t>
            </a:r>
            <a:r>
              <a:rPr lang="zh-CN" altLang="en-US" sz="1600" dirty="0">
                <a:solidFill>
                  <a:srgbClr val="FF0000"/>
                </a:solidFill>
                <a:sym typeface="+mn-ea"/>
              </a:rPr>
              <a:t>伪造、篡改实验</a:t>
            </a:r>
            <a:r>
              <a:rPr lang="zh-CN" altLang="en-US" sz="1600" dirty="0">
                <a:solidFill>
                  <a:schemeClr val="accent1">
                    <a:lumMod val="10000"/>
                  </a:schemeClr>
                </a:solidFill>
                <a:sym typeface="+mn-ea"/>
              </a:rPr>
              <a:t>研究数据、图表、结论、检测报告或用户使用报告等；</a:t>
            </a:r>
            <a:br>
              <a:rPr lang="zh-CN" altLang="en-US" sz="1600" dirty="0">
                <a:solidFill>
                  <a:schemeClr val="accent1">
                    <a:lumMod val="10000"/>
                  </a:schemeClr>
                </a:solidFill>
                <a:sym typeface="+mn-ea"/>
              </a:rPr>
            </a:br>
            <a:r>
              <a:rPr lang="zh-CN" altLang="en-US" sz="1600" dirty="0">
                <a:solidFill>
                  <a:schemeClr val="accent1">
                    <a:lumMod val="10000"/>
                  </a:schemeClr>
                </a:solidFill>
                <a:sym typeface="+mn-ea"/>
              </a:rPr>
              <a:t>    （三）</a:t>
            </a:r>
            <a:r>
              <a:rPr lang="zh-CN" altLang="en-US" sz="1600" dirty="0">
                <a:solidFill>
                  <a:srgbClr val="FF0000"/>
                </a:solidFill>
                <a:sym typeface="+mn-ea"/>
              </a:rPr>
              <a:t>买卖、代写、代投</a:t>
            </a:r>
            <a:r>
              <a:rPr lang="zh-CN" altLang="en-US" sz="1600" dirty="0">
                <a:solidFill>
                  <a:schemeClr val="accent1">
                    <a:lumMod val="10000"/>
                  </a:schemeClr>
                </a:solidFill>
                <a:sym typeface="+mn-ea"/>
              </a:rPr>
              <a:t>论文或项目申报验收材料等，虚构同行评议专家及评议意见；</a:t>
            </a:r>
            <a:br>
              <a:rPr lang="zh-CN" altLang="en-US" sz="1600" dirty="0">
                <a:solidFill>
                  <a:schemeClr val="accent1">
                    <a:lumMod val="10000"/>
                  </a:schemeClr>
                </a:solidFill>
                <a:sym typeface="+mn-ea"/>
              </a:rPr>
            </a:br>
            <a:r>
              <a:rPr lang="zh-CN" altLang="en-US" sz="1600" dirty="0">
                <a:solidFill>
                  <a:schemeClr val="accent1">
                    <a:lumMod val="10000"/>
                  </a:schemeClr>
                </a:solidFill>
                <a:sym typeface="+mn-ea"/>
              </a:rPr>
              <a:t>    （四）以故意提供虚假信息等</a:t>
            </a:r>
            <a:r>
              <a:rPr lang="zh-CN" altLang="en-US" sz="1600" dirty="0">
                <a:solidFill>
                  <a:srgbClr val="FF0000"/>
                </a:solidFill>
                <a:sym typeface="+mn-ea"/>
              </a:rPr>
              <a:t>弄虚作假</a:t>
            </a:r>
            <a:r>
              <a:rPr lang="zh-CN" altLang="en-US" sz="1600" dirty="0">
                <a:solidFill>
                  <a:schemeClr val="accent1">
                    <a:lumMod val="10000"/>
                  </a:schemeClr>
                </a:solidFill>
                <a:sym typeface="+mn-ea"/>
              </a:rPr>
              <a:t>的方式或采取</a:t>
            </a:r>
            <a:r>
              <a:rPr lang="zh-CN" altLang="en-US" sz="1600" dirty="0">
                <a:solidFill>
                  <a:srgbClr val="FF0000"/>
                </a:solidFill>
                <a:sym typeface="+mn-ea"/>
              </a:rPr>
              <a:t>请托、贿赂、利益交换</a:t>
            </a:r>
            <a:r>
              <a:rPr lang="zh-CN" altLang="en-US" sz="1600" dirty="0">
                <a:solidFill>
                  <a:schemeClr val="accent1">
                    <a:lumMod val="10000"/>
                  </a:schemeClr>
                </a:solidFill>
                <a:sym typeface="+mn-ea"/>
              </a:rPr>
              <a:t>等不正当手段获得科研活动审批，获取科技计划项目（专项、基金等）、科研经费、奖励、荣誉、职务职称等；</a:t>
            </a:r>
            <a:br>
              <a:rPr lang="zh-CN" altLang="en-US" sz="1600" dirty="0">
                <a:solidFill>
                  <a:schemeClr val="accent1">
                    <a:lumMod val="10000"/>
                  </a:schemeClr>
                </a:solidFill>
                <a:sym typeface="+mn-ea"/>
              </a:rPr>
            </a:br>
            <a:r>
              <a:rPr lang="zh-CN" altLang="en-US" sz="1600" dirty="0">
                <a:solidFill>
                  <a:schemeClr val="accent1">
                    <a:lumMod val="10000"/>
                  </a:schemeClr>
                </a:solidFill>
                <a:sym typeface="+mn-ea"/>
              </a:rPr>
              <a:t>    （五）以</a:t>
            </a:r>
            <a:r>
              <a:rPr lang="zh-CN" altLang="en-US" sz="1600" dirty="0">
                <a:solidFill>
                  <a:srgbClr val="FF0000"/>
                </a:solidFill>
                <a:sym typeface="+mn-ea"/>
              </a:rPr>
              <a:t>弄虚作假方式</a:t>
            </a:r>
            <a:r>
              <a:rPr lang="zh-CN" altLang="en-US" sz="1600" dirty="0">
                <a:solidFill>
                  <a:schemeClr val="accent1">
                    <a:lumMod val="10000"/>
                  </a:schemeClr>
                </a:solidFill>
                <a:sym typeface="+mn-ea"/>
              </a:rPr>
              <a:t>获得科技伦理审查批准，或</a:t>
            </a:r>
            <a:r>
              <a:rPr lang="zh-CN" altLang="en-US" sz="1600" dirty="0">
                <a:solidFill>
                  <a:srgbClr val="FF0000"/>
                </a:solidFill>
                <a:sym typeface="+mn-ea"/>
              </a:rPr>
              <a:t>伪造、篡改</a:t>
            </a:r>
            <a:r>
              <a:rPr lang="zh-CN" altLang="en-US" sz="1600" dirty="0">
                <a:solidFill>
                  <a:schemeClr val="accent1">
                    <a:lumMod val="10000"/>
                  </a:schemeClr>
                </a:solidFill>
                <a:sym typeface="+mn-ea"/>
              </a:rPr>
              <a:t>科技伦理审查批准文件等；</a:t>
            </a:r>
            <a:br>
              <a:rPr lang="zh-CN" altLang="en-US" sz="2000" dirty="0">
                <a:solidFill>
                  <a:schemeClr val="accent1">
                    <a:lumMod val="10000"/>
                  </a:schemeClr>
                </a:solidFill>
                <a:sym typeface="+mn-ea"/>
              </a:rPr>
            </a:br>
            <a:br>
              <a:rPr lang="zh-CN" altLang="en-US" sz="2000" dirty="0">
                <a:solidFill>
                  <a:schemeClr val="accent1">
                    <a:lumMod val="10000"/>
                  </a:schemeClr>
                </a:solidFill>
              </a:rPr>
            </a:br>
            <a:r>
              <a:rPr lang="zh-CN" altLang="en-US" sz="2000" u="sng" dirty="0">
                <a:solidFill>
                  <a:schemeClr val="accent1">
                    <a:lumMod val="10000"/>
                  </a:schemeClr>
                </a:solidFill>
              </a:rPr>
              <a:t>以上五种情形</a:t>
            </a:r>
            <a:r>
              <a:rPr lang="zh-CN" altLang="en-US" sz="2000" u="sng" dirty="0">
                <a:solidFill>
                  <a:schemeClr val="accent1">
                    <a:lumMod val="10000"/>
                  </a:schemeClr>
                </a:solidFill>
              </a:rPr>
              <a:t>之一，处理措施</a:t>
            </a:r>
            <a:r>
              <a:rPr lang="zh-CN" altLang="en-US" sz="2000" u="sng" dirty="0">
                <a:solidFill>
                  <a:srgbClr val="FF0000"/>
                </a:solidFill>
              </a:rPr>
              <a:t>不得低于</a:t>
            </a:r>
            <a:r>
              <a:rPr lang="zh-CN" altLang="en-US" sz="2000" dirty="0">
                <a:solidFill>
                  <a:schemeClr val="accent1">
                    <a:lumMod val="10000"/>
                  </a:schemeClr>
                </a:solidFill>
                <a:latin typeface="+mj-ea"/>
              </a:rPr>
              <a:t>（</a:t>
            </a:r>
            <a:r>
              <a:rPr lang="en-US" altLang="zh-CN" sz="2000" dirty="0">
                <a:solidFill>
                  <a:schemeClr val="accent1">
                    <a:lumMod val="10000"/>
                  </a:schemeClr>
                </a:solidFill>
                <a:latin typeface="+mj-ea"/>
              </a:rPr>
              <a:t>D32</a:t>
            </a:r>
            <a:r>
              <a:rPr lang="zh-CN" altLang="en-US" sz="2000" dirty="0">
                <a:solidFill>
                  <a:schemeClr val="accent1">
                    <a:lumMod val="10000"/>
                  </a:schemeClr>
                </a:solidFill>
                <a:latin typeface="+mj-ea"/>
              </a:rPr>
              <a:t>（二））这一尺度。</a:t>
            </a:r>
            <a:endParaRPr lang="en-US" altLang="zh-CN" sz="2000" dirty="0">
              <a:solidFill>
                <a:schemeClr val="accent1">
                  <a:lumMod val="10000"/>
                </a:schemeClr>
              </a:solidFill>
              <a:latin typeface="+mj-ea"/>
            </a:endParaRPr>
          </a:p>
          <a:p>
            <a:endParaRPr lang="en-US" altLang="zh-CN" sz="2000"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29151" y="1106936"/>
            <a:ext cx="7484110" cy="4154170"/>
          </a:xfrm>
          <a:prstGeom prst="rect">
            <a:avLst/>
          </a:prstGeom>
          <a:noFill/>
        </p:spPr>
        <p:txBody>
          <a:bodyPr wrap="square">
            <a:spAutoFit/>
          </a:bodyPr>
          <a:lstStyle/>
          <a:p>
            <a:pPr indent="457200"/>
            <a:r>
              <a:rPr lang="zh-CN" altLang="en-US" sz="2000" b="1">
                <a:solidFill>
                  <a:schemeClr val="tx2"/>
                </a:solidFill>
                <a:sym typeface="+mn-ea"/>
              </a:rPr>
              <a:t>希波克拉底誓言</a:t>
            </a:r>
            <a:r>
              <a:rPr lang="zh-CN" altLang="en-US" sz="2000">
                <a:solidFill>
                  <a:schemeClr val="tx2"/>
                </a:solidFill>
                <a:sym typeface="+mn-ea"/>
              </a:rPr>
              <a:t>：作为一名医疗工作者，我正式宣誓： 把我的一生奉献给人类； 我将首先考虑病人的健康和幸福；</a:t>
            </a:r>
            <a:r>
              <a:rPr lang="zh-CN" altLang="en-US" sz="2000" b="1">
                <a:solidFill>
                  <a:schemeClr val="tx1"/>
                </a:solidFill>
                <a:sym typeface="+mn-ea"/>
              </a:rPr>
              <a:t> 我将尊重病人的自主权和尊严</a:t>
            </a:r>
            <a:r>
              <a:rPr lang="zh-CN" altLang="en-US" sz="2000">
                <a:solidFill>
                  <a:schemeClr val="tx1"/>
                </a:solidFill>
                <a:sym typeface="+mn-ea"/>
              </a:rPr>
              <a:t>； </a:t>
            </a:r>
            <a:r>
              <a:rPr lang="zh-CN" altLang="en-US" sz="2000" b="1">
                <a:solidFill>
                  <a:schemeClr val="tx1"/>
                </a:solidFill>
                <a:sym typeface="+mn-ea"/>
              </a:rPr>
              <a:t>我要保持对人类生命的最大尊重</a:t>
            </a:r>
            <a:r>
              <a:rPr lang="zh-CN" altLang="en-US" sz="2000">
                <a:solidFill>
                  <a:schemeClr val="tx1"/>
                </a:solidFill>
                <a:sym typeface="+mn-ea"/>
              </a:rPr>
              <a:t>；</a:t>
            </a:r>
            <a:r>
              <a:rPr lang="zh-CN" altLang="en-US" sz="2000">
                <a:solidFill>
                  <a:schemeClr val="tx2"/>
                </a:solidFill>
                <a:sym typeface="+mn-ea"/>
              </a:rPr>
              <a:t> 我不会考虑病人的年龄、疾病或残疾，信条，民族起源、性别、国籍、政治信仰、种族、性取向、社会地位，或任何其他因素；</a:t>
            </a:r>
            <a:r>
              <a:rPr lang="zh-CN" altLang="en-US" sz="2000">
                <a:solidFill>
                  <a:schemeClr val="tx1"/>
                </a:solidFill>
                <a:sym typeface="+mn-ea"/>
              </a:rPr>
              <a:t> </a:t>
            </a:r>
            <a:r>
              <a:rPr lang="zh-CN" altLang="en-US" sz="2000" b="1">
                <a:solidFill>
                  <a:schemeClr val="tx1"/>
                </a:solidFill>
                <a:sym typeface="+mn-ea"/>
              </a:rPr>
              <a:t>我将保守病人的秘密</a:t>
            </a:r>
            <a:r>
              <a:rPr lang="zh-CN" altLang="en-US" sz="2000">
                <a:solidFill>
                  <a:schemeClr val="tx2"/>
                </a:solidFill>
                <a:sym typeface="+mn-ea"/>
              </a:rPr>
              <a:t>，即使病人已经死亡； </a:t>
            </a:r>
            <a:r>
              <a:rPr lang="zh-CN" altLang="en-US" sz="2000">
                <a:solidFill>
                  <a:schemeClr val="tx1"/>
                </a:solidFill>
                <a:sym typeface="+mn-ea"/>
              </a:rPr>
              <a:t>我将用良知和尊严</a:t>
            </a:r>
            <a:r>
              <a:rPr lang="zh-CN" altLang="en-US" sz="2000">
                <a:solidFill>
                  <a:schemeClr val="tx2"/>
                </a:solidFill>
                <a:sym typeface="+mn-ea"/>
              </a:rPr>
              <a:t>，按照良好的医疗规范来践行我的职业； 我将继承医学职业的荣誉和崇高的传统； 我将给予我的老师、同事和学生应有的尊重和感激之情； 我将分享我的医学知识，造福患者和推动医疗进步； 我将重视自己的健康，生活和能力，以提供最高水准的医疗； </a:t>
            </a:r>
            <a:r>
              <a:rPr lang="zh-CN" altLang="en-US" sz="2000" b="1">
                <a:solidFill>
                  <a:schemeClr val="tx1"/>
                </a:solidFill>
                <a:sym typeface="+mn-ea"/>
              </a:rPr>
              <a:t>我不会用我的医学知识去违反人权和公民自由</a:t>
            </a:r>
            <a:r>
              <a:rPr lang="zh-CN" altLang="en-US" sz="2000">
                <a:solidFill>
                  <a:schemeClr val="tx1"/>
                </a:solidFill>
                <a:sym typeface="+mn-ea"/>
              </a:rPr>
              <a:t>，</a:t>
            </a:r>
            <a:r>
              <a:rPr lang="zh-CN" altLang="en-US" sz="2000">
                <a:solidFill>
                  <a:schemeClr val="tx2"/>
                </a:solidFill>
                <a:sym typeface="+mn-ea"/>
              </a:rPr>
              <a:t>即使受到威胁； 我庄严地、自主地、光荣地做出这些承诺。</a:t>
            </a:r>
            <a:endParaRPr lang="zh-CN" altLang="en-US" sz="2400">
              <a:solidFill>
                <a:schemeClr val="tx2"/>
              </a:solidFill>
            </a:endParaRPr>
          </a:p>
          <a:p>
            <a:pPr indent="457200"/>
            <a:endParaRPr lang="zh-CN" altLang="en-US" sz="2400" kern="0" cap="all" dirty="0">
              <a:ln w="0">
                <a:noFill/>
              </a:ln>
              <a:solidFill>
                <a:schemeClr val="tx2"/>
              </a:solidFill>
              <a:latin typeface="微软雅黑" panose="020B0503020204020204" pitchFamily="34" charset="-122"/>
            </a:endParaRPr>
          </a:p>
        </p:txBody>
      </p:sp>
      <p:sp>
        <p:nvSpPr>
          <p:cNvPr id="7" name="矩形 6"/>
          <p:cNvSpPr/>
          <p:nvPr/>
        </p:nvSpPr>
        <p:spPr>
          <a:xfrm>
            <a:off x="-1588" y="160220"/>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zh-CN" sz="2400" b="1" kern="0" cap="all" dirty="0">
                <a:ln w="0">
                  <a:noFill/>
                </a:ln>
                <a:solidFill>
                  <a:schemeClr val="accent2"/>
                </a:solidFill>
                <a:latin typeface="微软雅黑" panose="020B0503020204020204" pitchFamily="34" charset="-122"/>
              </a:rPr>
              <a:t>牢记科研诚信</a:t>
            </a:r>
            <a:endParaRPr lang="zh-CN" altLang="zh-CN" sz="24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46042" y="845307"/>
            <a:ext cx="8212208" cy="3399790"/>
          </a:xfrm>
          <a:prstGeom prst="rect">
            <a:avLst/>
          </a:prstGeom>
          <a:noFill/>
        </p:spPr>
        <p:txBody>
          <a:bodyPr wrap="square">
            <a:spAutoFit/>
          </a:bodyPr>
          <a:lstStyle/>
          <a:p>
            <a:r>
              <a:rPr lang="zh-CN" altLang="en-US" sz="2400" b="1" dirty="0">
                <a:solidFill>
                  <a:schemeClr val="accent1">
                    <a:lumMod val="10000"/>
                  </a:schemeClr>
                </a:solidFill>
                <a:latin typeface="+mj-ea"/>
                <a:ea typeface="+mj-ea"/>
              </a:rPr>
              <a:t>注意二</a:t>
            </a:r>
            <a:endParaRPr lang="en-US" altLang="zh-CN" sz="2400" b="1" dirty="0">
              <a:solidFill>
                <a:schemeClr val="accent1">
                  <a:lumMod val="10000"/>
                </a:schemeClr>
              </a:solidFill>
              <a:latin typeface="+mj-ea"/>
              <a:ea typeface="+mj-ea"/>
            </a:endParaRPr>
          </a:p>
          <a:p>
            <a:endParaRPr lang="en-US" altLang="zh-CN" sz="1100" dirty="0">
              <a:solidFill>
                <a:schemeClr val="accent1">
                  <a:lumMod val="10000"/>
                </a:schemeClr>
              </a:solidFill>
              <a:latin typeface="+mj-ea"/>
              <a:ea typeface="+mj-ea"/>
            </a:endParaRPr>
          </a:p>
          <a:p>
            <a:r>
              <a:rPr lang="zh-CN" altLang="en-US" sz="1800" dirty="0">
                <a:solidFill>
                  <a:schemeClr val="accent1">
                    <a:lumMod val="10000"/>
                  </a:schemeClr>
                </a:solidFill>
                <a:latin typeface="+mj-ea"/>
              </a:rPr>
              <a:t>第三十</a:t>
            </a:r>
            <a:r>
              <a:rPr lang="zh-CN" altLang="en-US" sz="1800" dirty="0">
                <a:solidFill>
                  <a:schemeClr val="accent1">
                    <a:lumMod val="10000"/>
                  </a:schemeClr>
                </a:solidFill>
                <a:latin typeface="+mj-ea"/>
              </a:rPr>
              <a:t>二条</a:t>
            </a:r>
            <a:r>
              <a:rPr lang="zh-CN" altLang="en-US" sz="1800" dirty="0">
                <a:solidFill>
                  <a:schemeClr val="accent1">
                    <a:lumMod val="10000"/>
                  </a:schemeClr>
                </a:solidFill>
                <a:latin typeface="+mj-ea"/>
                <a:ea typeface="+mj-ea"/>
                <a:sym typeface="+mn-ea"/>
              </a:rPr>
              <a:t>（二）</a:t>
            </a:r>
            <a:r>
              <a:rPr lang="zh-CN" altLang="en-US" sz="1800" dirty="0">
                <a:solidFill>
                  <a:srgbClr val="C4261D"/>
                </a:solidFill>
                <a:latin typeface="+mj-ea"/>
                <a:ea typeface="+mj-ea"/>
                <a:sym typeface="+mn-ea"/>
              </a:rPr>
              <a:t>情节较重</a:t>
            </a:r>
            <a:r>
              <a:rPr lang="zh-CN" altLang="en-US" sz="1800" dirty="0">
                <a:solidFill>
                  <a:schemeClr val="accent1">
                    <a:lumMod val="10000"/>
                  </a:schemeClr>
                </a:solidFill>
                <a:latin typeface="+mj-ea"/>
                <a:ea typeface="+mj-ea"/>
                <a:sym typeface="+mn-ea"/>
              </a:rPr>
              <a:t>的，给予本规则第二十九条第二项、第四至第十项、第十二项、第十三项相应处理，其中涉及取消或禁止期限的，</a:t>
            </a:r>
            <a:r>
              <a:rPr lang="zh-CN" altLang="en-US" sz="1800" dirty="0">
                <a:solidFill>
                  <a:srgbClr val="C4261D"/>
                </a:solidFill>
                <a:latin typeface="+mj-ea"/>
                <a:ea typeface="+mj-ea"/>
                <a:sym typeface="+mn-ea"/>
              </a:rPr>
              <a:t>期限为</a:t>
            </a:r>
            <a:r>
              <a:rPr lang="en-US" altLang="zh-CN" sz="1800" dirty="0">
                <a:solidFill>
                  <a:srgbClr val="C4261D"/>
                </a:solidFill>
                <a:latin typeface="+mj-ea"/>
                <a:ea typeface="+mj-ea"/>
                <a:sym typeface="+mn-ea"/>
              </a:rPr>
              <a:t>3</a:t>
            </a:r>
            <a:r>
              <a:rPr lang="zh-CN" altLang="en-US" sz="1800" dirty="0">
                <a:solidFill>
                  <a:srgbClr val="C4261D"/>
                </a:solidFill>
                <a:latin typeface="+mj-ea"/>
                <a:ea typeface="+mj-ea"/>
                <a:sym typeface="+mn-ea"/>
              </a:rPr>
              <a:t>年以内</a:t>
            </a:r>
            <a:r>
              <a:rPr lang="zh-CN" altLang="en-US" sz="1800" dirty="0">
                <a:solidFill>
                  <a:schemeClr val="accent1">
                    <a:lumMod val="10000"/>
                  </a:schemeClr>
                </a:solidFill>
                <a:latin typeface="+mj-ea"/>
                <a:ea typeface="+mj-ea"/>
                <a:sym typeface="+mn-ea"/>
              </a:rPr>
              <a:t>；</a:t>
            </a:r>
            <a:endParaRPr lang="zh-CN" altLang="en-US" sz="1800" dirty="0">
              <a:solidFill>
                <a:schemeClr val="accent1">
                  <a:lumMod val="10000"/>
                </a:schemeClr>
              </a:solidFill>
              <a:latin typeface="+mj-ea"/>
              <a:ea typeface="+mj-ea"/>
            </a:endParaRPr>
          </a:p>
          <a:p>
            <a:r>
              <a:rPr lang="zh-CN" altLang="en-US" sz="1800" dirty="0">
                <a:solidFill>
                  <a:schemeClr val="accent1">
                    <a:lumMod val="10000"/>
                  </a:schemeClr>
                </a:solidFill>
                <a:latin typeface="+mj-ea"/>
                <a:ea typeface="+mj-ea"/>
                <a:sym typeface="+mn-ea"/>
              </a:rPr>
              <a:t>（三）</a:t>
            </a:r>
            <a:r>
              <a:rPr lang="zh-CN" altLang="en-US" sz="1800" dirty="0">
                <a:solidFill>
                  <a:srgbClr val="C4261D"/>
                </a:solidFill>
                <a:latin typeface="+mj-ea"/>
                <a:ea typeface="+mj-ea"/>
                <a:sym typeface="+mn-ea"/>
              </a:rPr>
              <a:t>情节严重</a:t>
            </a:r>
            <a:r>
              <a:rPr lang="zh-CN" altLang="en-US" sz="1800" dirty="0">
                <a:solidFill>
                  <a:schemeClr val="accent1">
                    <a:lumMod val="10000"/>
                  </a:schemeClr>
                </a:solidFill>
                <a:latin typeface="+mj-ea"/>
                <a:ea typeface="+mj-ea"/>
                <a:sym typeface="+mn-ea"/>
              </a:rPr>
              <a:t>的，给予本规则第二十九条第</a:t>
            </a:r>
            <a:r>
              <a:rPr lang="zh-CN" altLang="en-US" sz="1800" dirty="0">
                <a:solidFill>
                  <a:schemeClr val="accent1">
                    <a:lumMod val="10000"/>
                  </a:schemeClr>
                </a:solidFill>
                <a:latin typeface="+mj-ea"/>
                <a:ea typeface="+mj-ea"/>
                <a:sym typeface="+mn-ea"/>
              </a:rPr>
              <a:t>二项、第四至第十项、第十二项、第十三项相应处理，其中涉及取消或禁止期限的，</a:t>
            </a:r>
            <a:r>
              <a:rPr lang="zh-CN" altLang="en-US" sz="1800" dirty="0">
                <a:solidFill>
                  <a:srgbClr val="C4261D"/>
                </a:solidFill>
                <a:latin typeface="+mj-ea"/>
                <a:ea typeface="+mj-ea"/>
                <a:sym typeface="+mn-ea"/>
              </a:rPr>
              <a:t>期限为</a:t>
            </a:r>
            <a:r>
              <a:rPr lang="en-US" altLang="zh-CN" sz="1800" dirty="0">
                <a:solidFill>
                  <a:srgbClr val="C4261D"/>
                </a:solidFill>
                <a:latin typeface="+mj-ea"/>
                <a:ea typeface="+mj-ea"/>
                <a:sym typeface="+mn-ea"/>
              </a:rPr>
              <a:t>3</a:t>
            </a:r>
            <a:r>
              <a:rPr lang="zh-CN" altLang="en-US" sz="1800" dirty="0">
                <a:solidFill>
                  <a:srgbClr val="C4261D"/>
                </a:solidFill>
                <a:latin typeface="+mj-ea"/>
                <a:ea typeface="+mj-ea"/>
                <a:sym typeface="+mn-ea"/>
              </a:rPr>
              <a:t>至</a:t>
            </a:r>
            <a:r>
              <a:rPr lang="en-US" altLang="zh-CN" sz="1800" dirty="0">
                <a:solidFill>
                  <a:srgbClr val="C4261D"/>
                </a:solidFill>
                <a:latin typeface="+mj-ea"/>
                <a:ea typeface="+mj-ea"/>
                <a:sym typeface="+mn-ea"/>
              </a:rPr>
              <a:t>5</a:t>
            </a:r>
            <a:r>
              <a:rPr lang="zh-CN" altLang="en-US" sz="1800" dirty="0">
                <a:solidFill>
                  <a:srgbClr val="C4261D"/>
                </a:solidFill>
                <a:latin typeface="+mj-ea"/>
                <a:ea typeface="+mj-ea"/>
                <a:sym typeface="+mn-ea"/>
              </a:rPr>
              <a:t>年</a:t>
            </a:r>
            <a:r>
              <a:rPr lang="zh-CN" altLang="en-US" sz="1800" dirty="0">
                <a:solidFill>
                  <a:schemeClr val="accent1">
                    <a:lumMod val="10000"/>
                  </a:schemeClr>
                </a:solidFill>
                <a:latin typeface="+mj-ea"/>
                <a:ea typeface="+mj-ea"/>
                <a:sym typeface="+mn-ea"/>
              </a:rPr>
              <a:t>；</a:t>
            </a:r>
            <a:endParaRPr lang="zh-CN" altLang="en-US" sz="1800" dirty="0">
              <a:solidFill>
                <a:schemeClr val="accent1">
                  <a:lumMod val="10000"/>
                </a:schemeClr>
              </a:solidFill>
              <a:latin typeface="+mj-ea"/>
              <a:ea typeface="+mj-ea"/>
              <a:sym typeface="+mn-ea"/>
            </a:endParaRPr>
          </a:p>
          <a:p>
            <a:r>
              <a:rPr lang="zh-CN" altLang="en-US" sz="1800" dirty="0">
                <a:solidFill>
                  <a:schemeClr val="accent1">
                    <a:lumMod val="10000"/>
                  </a:schemeClr>
                </a:solidFill>
                <a:latin typeface="+mj-ea"/>
                <a:ea typeface="+mj-ea"/>
                <a:sym typeface="+mn-ea"/>
              </a:rPr>
              <a:t>（四）</a:t>
            </a:r>
            <a:r>
              <a:rPr lang="zh-CN" altLang="en-US" sz="1800" dirty="0">
                <a:solidFill>
                  <a:srgbClr val="C4261D"/>
                </a:solidFill>
                <a:latin typeface="+mj-ea"/>
                <a:ea typeface="+mj-ea"/>
                <a:sym typeface="+mn-ea"/>
              </a:rPr>
              <a:t>情节特别严重</a:t>
            </a:r>
            <a:r>
              <a:rPr lang="zh-CN" altLang="en-US" sz="1800" dirty="0">
                <a:solidFill>
                  <a:schemeClr val="accent1">
                    <a:lumMod val="10000"/>
                  </a:schemeClr>
                </a:solidFill>
                <a:latin typeface="+mj-ea"/>
                <a:ea typeface="+mj-ea"/>
                <a:sym typeface="+mn-ea"/>
              </a:rPr>
              <a:t>的，给予本规则第二十九条第二项、第四至第十项、第十二项、第十三项相应处理，其中涉及取消或禁止期限的，</a:t>
            </a:r>
            <a:r>
              <a:rPr lang="zh-CN" altLang="en-US" sz="1800" dirty="0">
                <a:solidFill>
                  <a:srgbClr val="C4261D"/>
                </a:solidFill>
                <a:latin typeface="+mj-ea"/>
                <a:ea typeface="+mj-ea"/>
                <a:sym typeface="+mn-ea"/>
              </a:rPr>
              <a:t>期限为</a:t>
            </a:r>
            <a:r>
              <a:rPr lang="en-US" altLang="zh-CN" sz="1800" dirty="0">
                <a:solidFill>
                  <a:srgbClr val="C4261D"/>
                </a:solidFill>
                <a:latin typeface="+mj-ea"/>
                <a:ea typeface="+mj-ea"/>
                <a:sym typeface="+mn-ea"/>
              </a:rPr>
              <a:t>5</a:t>
            </a:r>
            <a:r>
              <a:rPr lang="zh-CN" altLang="en-US" sz="1800" dirty="0">
                <a:solidFill>
                  <a:srgbClr val="C4261D"/>
                </a:solidFill>
                <a:latin typeface="+mj-ea"/>
                <a:ea typeface="+mj-ea"/>
                <a:sym typeface="+mn-ea"/>
              </a:rPr>
              <a:t>年以上</a:t>
            </a:r>
            <a:r>
              <a:rPr lang="zh-CN" altLang="en-US" sz="1800" dirty="0">
                <a:solidFill>
                  <a:schemeClr val="accent1">
                    <a:lumMod val="10000"/>
                  </a:schemeClr>
                </a:solidFill>
                <a:latin typeface="+mj-ea"/>
                <a:ea typeface="+mj-ea"/>
                <a:sym typeface="+mn-ea"/>
              </a:rPr>
              <a:t>；</a:t>
            </a:r>
            <a:endParaRPr lang="zh-CN" altLang="en-US" sz="1800" dirty="0">
              <a:solidFill>
                <a:schemeClr val="accent1">
                  <a:lumMod val="10000"/>
                </a:schemeClr>
              </a:solidFill>
              <a:latin typeface="+mj-ea"/>
              <a:ea typeface="+mj-ea"/>
              <a:sym typeface="+mn-ea"/>
            </a:endParaRPr>
          </a:p>
          <a:p>
            <a:r>
              <a:rPr lang="en-US" altLang="zh-CN" sz="1800" dirty="0">
                <a:solidFill>
                  <a:srgbClr val="FF0000"/>
                </a:solidFill>
                <a:latin typeface="+mj-ea"/>
                <a:ea typeface="+mj-ea"/>
              </a:rPr>
              <a:t>    </a:t>
            </a:r>
            <a:endParaRPr lang="en-US" altLang="zh-CN" sz="1800" dirty="0">
              <a:solidFill>
                <a:srgbClr val="FF0000"/>
              </a:solidFill>
              <a:latin typeface="+mj-ea"/>
              <a:ea typeface="+mj-ea"/>
            </a:endParaRPr>
          </a:p>
          <a:p>
            <a:r>
              <a:rPr lang="en-US" altLang="zh-CN" sz="1800" dirty="0">
                <a:solidFill>
                  <a:srgbClr val="FF0000"/>
                </a:solidFill>
                <a:latin typeface="+mj-ea"/>
                <a:ea typeface="+mj-ea"/>
              </a:rPr>
              <a:t>    </a:t>
            </a:r>
            <a:r>
              <a:rPr lang="en-US" altLang="zh-CN" sz="1800" u="sng" dirty="0">
                <a:solidFill>
                  <a:srgbClr val="FF0000"/>
                </a:solidFill>
                <a:latin typeface="+mj-ea"/>
                <a:ea typeface="+mj-ea"/>
              </a:rPr>
              <a:t>  </a:t>
            </a:r>
            <a:r>
              <a:rPr lang="zh-CN" altLang="en-US" sz="1800" u="sng" dirty="0">
                <a:solidFill>
                  <a:schemeClr val="accent1">
                    <a:lumMod val="10000"/>
                  </a:schemeClr>
                </a:solidFill>
                <a:latin typeface="+mj-ea"/>
                <a:ea typeface="+mj-ea"/>
              </a:rPr>
              <a:t>给予这三种情况处理的被处理人</a:t>
            </a:r>
            <a:r>
              <a:rPr lang="zh-CN" altLang="en-US" sz="1800" u="sng" dirty="0">
                <a:solidFill>
                  <a:srgbClr val="FF0000"/>
                </a:solidFill>
                <a:latin typeface="+mj-ea"/>
                <a:ea typeface="+mj-ea"/>
              </a:rPr>
              <a:t>正在申报</a:t>
            </a:r>
            <a:r>
              <a:rPr lang="zh-CN" altLang="en-US" sz="1800" u="sng" dirty="0">
                <a:solidFill>
                  <a:schemeClr val="accent1">
                    <a:lumMod val="10000"/>
                  </a:schemeClr>
                </a:solidFill>
                <a:latin typeface="+mj-ea"/>
                <a:ea typeface="+mj-ea"/>
              </a:rPr>
              <a:t>财政资金支持的科技活动或被推荐为相关</a:t>
            </a:r>
            <a:r>
              <a:rPr lang="zh-CN" altLang="en-US" sz="1800" u="sng" dirty="0">
                <a:solidFill>
                  <a:srgbClr val="FF0000"/>
                </a:solidFill>
                <a:latin typeface="+mj-ea"/>
                <a:ea typeface="+mj-ea"/>
              </a:rPr>
              <a:t>候选人</a:t>
            </a:r>
            <a:r>
              <a:rPr lang="zh-CN" altLang="en-US" sz="1800" u="sng" dirty="0">
                <a:solidFill>
                  <a:schemeClr val="accent1">
                    <a:lumMod val="10000"/>
                  </a:schemeClr>
                </a:solidFill>
                <a:latin typeface="+mj-ea"/>
                <a:ea typeface="+mj-ea"/>
              </a:rPr>
              <a:t>、</a:t>
            </a:r>
            <a:r>
              <a:rPr lang="zh-CN" altLang="en-US" sz="1800" u="sng" dirty="0">
                <a:solidFill>
                  <a:srgbClr val="FF0000"/>
                </a:solidFill>
                <a:latin typeface="+mj-ea"/>
                <a:ea typeface="+mj-ea"/>
              </a:rPr>
              <a:t>被提名人</a:t>
            </a:r>
            <a:r>
              <a:rPr lang="zh-CN" altLang="en-US" sz="1800" u="sng" dirty="0">
                <a:solidFill>
                  <a:schemeClr val="accent1">
                    <a:lumMod val="10000"/>
                  </a:schemeClr>
                </a:solidFill>
                <a:latin typeface="+mj-ea"/>
                <a:ea typeface="+mj-ea"/>
              </a:rPr>
              <a:t>、</a:t>
            </a:r>
            <a:r>
              <a:rPr lang="zh-CN" altLang="en-US" sz="1800" u="sng" dirty="0">
                <a:solidFill>
                  <a:srgbClr val="FF0000"/>
                </a:solidFill>
                <a:latin typeface="+mj-ea"/>
                <a:ea typeface="+mj-ea"/>
              </a:rPr>
              <a:t>被推荐人</a:t>
            </a:r>
            <a:r>
              <a:rPr lang="zh-CN" altLang="en-US" sz="1800" u="sng" dirty="0">
                <a:solidFill>
                  <a:schemeClr val="accent1">
                    <a:lumMod val="10000"/>
                  </a:schemeClr>
                </a:solidFill>
                <a:latin typeface="+mj-ea"/>
                <a:ea typeface="+mj-ea"/>
              </a:rPr>
              <a:t>等的，终止其申报资格或被提名、被推荐资格。</a:t>
            </a:r>
            <a:endParaRPr lang="en-US" altLang="zh-CN" sz="1800" u="sng" dirty="0">
              <a:solidFill>
                <a:schemeClr val="accent1">
                  <a:lumMod val="10000"/>
                </a:schemeClr>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46042" y="845307"/>
            <a:ext cx="8212208" cy="2846070"/>
          </a:xfrm>
          <a:prstGeom prst="rect">
            <a:avLst/>
          </a:prstGeom>
          <a:noFill/>
        </p:spPr>
        <p:txBody>
          <a:bodyPr wrap="square">
            <a:spAutoFit/>
          </a:bodyPr>
          <a:lstStyle/>
          <a:p>
            <a:r>
              <a:rPr lang="zh-CN" altLang="en-US" sz="2400" b="1" dirty="0">
                <a:solidFill>
                  <a:schemeClr val="accent1">
                    <a:lumMod val="10000"/>
                  </a:schemeClr>
                </a:solidFill>
                <a:latin typeface="+mj-ea"/>
                <a:ea typeface="+mj-ea"/>
              </a:rPr>
              <a:t>注意三</a:t>
            </a:r>
            <a:endParaRPr lang="en-US" altLang="zh-CN" sz="2400" b="1" dirty="0">
              <a:solidFill>
                <a:schemeClr val="accent1">
                  <a:lumMod val="10000"/>
                </a:schemeClr>
              </a:solidFill>
              <a:latin typeface="+mj-ea"/>
              <a:ea typeface="+mj-ea"/>
            </a:endParaRPr>
          </a:p>
          <a:p>
            <a:endParaRPr lang="en-US" altLang="zh-CN" sz="1100" dirty="0">
              <a:solidFill>
                <a:schemeClr val="accent1">
                  <a:lumMod val="10000"/>
                </a:schemeClr>
              </a:solidFill>
              <a:latin typeface="+mj-ea"/>
              <a:ea typeface="+mj-ea"/>
            </a:endParaRPr>
          </a:p>
          <a:p>
            <a:r>
              <a:rPr lang="zh-CN" altLang="en-US" sz="2400" dirty="0">
                <a:solidFill>
                  <a:srgbClr val="FF0000"/>
                </a:solidFill>
                <a:latin typeface="+mj-ea"/>
                <a:ea typeface="+mj-ea"/>
              </a:rPr>
              <a:t>实施单位、承担单位、</a:t>
            </a:r>
            <a:endParaRPr lang="zh-CN" altLang="en-US" sz="2400" dirty="0">
              <a:solidFill>
                <a:srgbClr val="FF0000"/>
              </a:solidFill>
              <a:latin typeface="+mj-ea"/>
              <a:ea typeface="+mj-ea"/>
            </a:endParaRPr>
          </a:p>
          <a:p>
            <a:r>
              <a:rPr lang="zh-CN" altLang="en-US" sz="2400" dirty="0">
                <a:solidFill>
                  <a:srgbClr val="FF0000"/>
                </a:solidFill>
                <a:latin typeface="+mj-ea"/>
                <a:ea typeface="+mj-ea"/>
              </a:rPr>
              <a:t>合作单位：拒绝配合，</a:t>
            </a:r>
            <a:endParaRPr lang="zh-CN" altLang="en-US" sz="2400" dirty="0">
              <a:solidFill>
                <a:srgbClr val="FF0000"/>
              </a:solidFill>
              <a:latin typeface="+mj-ea"/>
              <a:ea typeface="+mj-ea"/>
            </a:endParaRPr>
          </a:p>
          <a:p>
            <a:r>
              <a:rPr lang="zh-CN" altLang="en-US" sz="2400" dirty="0">
                <a:solidFill>
                  <a:srgbClr val="FF0000"/>
                </a:solidFill>
                <a:latin typeface="+mj-ea"/>
                <a:ea typeface="+mj-ea"/>
              </a:rPr>
              <a:t>甚至包庇、报复等违规</a:t>
            </a:r>
            <a:endParaRPr lang="zh-CN" altLang="en-US" sz="2400" dirty="0">
              <a:solidFill>
                <a:srgbClr val="FF0000"/>
              </a:solidFill>
              <a:latin typeface="+mj-ea"/>
              <a:ea typeface="+mj-ea"/>
            </a:endParaRPr>
          </a:p>
          <a:p>
            <a:r>
              <a:rPr lang="zh-CN" altLang="en-US" sz="2400" dirty="0">
                <a:solidFill>
                  <a:srgbClr val="FF0000"/>
                </a:solidFill>
                <a:latin typeface="+mj-ea"/>
                <a:ea typeface="+mj-ea"/>
              </a:rPr>
              <a:t>违纪违法行为，</a:t>
            </a:r>
            <a:endParaRPr lang="zh-CN" altLang="en-US" sz="2400" dirty="0">
              <a:solidFill>
                <a:srgbClr val="FF0000"/>
              </a:solidFill>
              <a:latin typeface="+mj-ea"/>
              <a:ea typeface="+mj-ea"/>
            </a:endParaRPr>
          </a:p>
          <a:p>
            <a:r>
              <a:rPr lang="zh-CN" altLang="en-US" sz="2400" dirty="0">
                <a:solidFill>
                  <a:srgbClr val="FF0000"/>
                </a:solidFill>
                <a:latin typeface="+mj-ea"/>
                <a:ea typeface="+mj-ea"/>
              </a:rPr>
              <a:t>将面临</a:t>
            </a:r>
            <a:r>
              <a:rPr lang="en-US" altLang="zh-CN" sz="2400" dirty="0">
                <a:solidFill>
                  <a:srgbClr val="FF0000"/>
                </a:solidFill>
                <a:latin typeface="+mj-ea"/>
                <a:ea typeface="+mj-ea"/>
              </a:rPr>
              <a:t>29</a:t>
            </a:r>
            <a:r>
              <a:rPr lang="zh-CN" altLang="en-US" sz="2400" dirty="0">
                <a:solidFill>
                  <a:srgbClr val="FF0000"/>
                </a:solidFill>
                <a:latin typeface="+mj-ea"/>
                <a:ea typeface="+mj-ea"/>
              </a:rPr>
              <a:t>条规定的</a:t>
            </a:r>
            <a:endParaRPr lang="zh-CN" altLang="en-US" sz="2400" dirty="0">
              <a:solidFill>
                <a:srgbClr val="FF0000"/>
              </a:solidFill>
              <a:latin typeface="+mj-ea"/>
              <a:ea typeface="+mj-ea"/>
            </a:endParaRPr>
          </a:p>
          <a:p>
            <a:r>
              <a:rPr lang="zh-CN" altLang="en-US" sz="2400" dirty="0">
                <a:solidFill>
                  <a:srgbClr val="FF0000"/>
                </a:solidFill>
                <a:latin typeface="+mj-ea"/>
                <a:ea typeface="+mj-ea"/>
              </a:rPr>
              <a:t>相应处理。</a:t>
            </a:r>
            <a:endParaRPr lang="zh-CN" altLang="en-US" sz="2400" dirty="0">
              <a:solidFill>
                <a:srgbClr val="FF0000"/>
              </a:solidFill>
              <a:latin typeface="+mj-ea"/>
              <a:ea typeface="+mj-ea"/>
            </a:endParaRPr>
          </a:p>
        </p:txBody>
      </p:sp>
      <p:sp>
        <p:nvSpPr>
          <p:cNvPr id="7" name="矩形 6"/>
          <p:cNvSpPr/>
          <p:nvPr/>
        </p:nvSpPr>
        <p:spPr>
          <a:xfrm>
            <a:off x="0" y="188436"/>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三、科研失信行为处理措施</a:t>
            </a:r>
            <a:endParaRPr lang="zh-CN" altLang="zh-CN" sz="2000" b="1" kern="0" cap="all" dirty="0">
              <a:ln w="0">
                <a:noFill/>
              </a:ln>
              <a:solidFill>
                <a:schemeClr val="accent2"/>
              </a:solidFill>
              <a:latin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494530" y="1428115"/>
            <a:ext cx="4175760" cy="1968500"/>
          </a:xfrm>
          <a:prstGeom prst="rect">
            <a:avLst/>
          </a:prstGeom>
        </p:spPr>
      </p:pic>
      <p:pic>
        <p:nvPicPr>
          <p:cNvPr id="4" name="图片 3"/>
          <p:cNvPicPr>
            <a:picLocks noChangeAspect="1"/>
          </p:cNvPicPr>
          <p:nvPr/>
        </p:nvPicPr>
        <p:blipFill>
          <a:blip r:embed="rId3"/>
          <a:stretch>
            <a:fillRect/>
          </a:stretch>
        </p:blipFill>
        <p:spPr>
          <a:xfrm>
            <a:off x="4494530" y="3339465"/>
            <a:ext cx="4175125" cy="1549400"/>
          </a:xfrm>
          <a:prstGeom prst="rect">
            <a:avLst/>
          </a:prstGeo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794095" y="1670752"/>
            <a:ext cx="7842472"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zh-CN" sz="1800" b="1" kern="0" cap="all" dirty="0">
                <a:ln w="0">
                  <a:noFill/>
                </a:ln>
                <a:solidFill>
                  <a:srgbClr val="002060"/>
                </a:solidFill>
                <a:latin typeface="+mj-ea"/>
              </a:rPr>
              <a:t>科学技术部令</a:t>
            </a:r>
            <a:r>
              <a:rPr lang="en-US" altLang="zh-CN" sz="1800" b="1" kern="0" cap="all" dirty="0">
                <a:ln w="0">
                  <a:noFill/>
                </a:ln>
                <a:solidFill>
                  <a:srgbClr val="002060"/>
                </a:solidFill>
                <a:latin typeface="+mj-ea"/>
              </a:rPr>
              <a:t>19</a:t>
            </a:r>
            <a:r>
              <a:rPr lang="zh-CN" altLang="en-US" sz="1800" b="1" kern="0" cap="all" dirty="0">
                <a:ln w="0">
                  <a:noFill/>
                </a:ln>
                <a:solidFill>
                  <a:srgbClr val="002060"/>
                </a:solidFill>
                <a:latin typeface="+mj-ea"/>
              </a:rPr>
              <a:t>号</a:t>
            </a:r>
            <a:endParaRPr lang="zh-CN" altLang="en-US" sz="1800" b="1" kern="0" cap="all" dirty="0">
              <a:ln w="0">
                <a:noFill/>
              </a:ln>
              <a:solidFill>
                <a:srgbClr val="002060"/>
              </a:solidFill>
              <a:latin typeface="+mj-ea"/>
            </a:endParaRPr>
          </a:p>
          <a:p>
            <a:pPr lvl="0" algn="ctr" eaLnBrk="1" fontAlgn="auto" hangingPunct="1">
              <a:lnSpc>
                <a:spcPct val="90000"/>
              </a:lnSpc>
              <a:spcBef>
                <a:spcPts val="300"/>
              </a:spcBef>
              <a:spcAft>
                <a:spcPts val="0"/>
              </a:spcAft>
              <a:defRPr/>
            </a:pPr>
            <a:r>
              <a:rPr lang="zh-CN" altLang="zh-CN" sz="2800" b="1" kern="0" cap="all" dirty="0">
                <a:ln w="0">
                  <a:noFill/>
                </a:ln>
                <a:solidFill>
                  <a:schemeClr val="tx1"/>
                </a:solidFill>
                <a:latin typeface="+mj-ea"/>
              </a:rPr>
              <a:t>《科学技术活动违规行为处理暂行规定》</a:t>
            </a:r>
            <a:endParaRPr lang="zh-CN" altLang="zh-CN" sz="2800" b="1" kern="0" cap="all" dirty="0">
              <a:ln w="0">
                <a:noFill/>
              </a:ln>
              <a:solidFill>
                <a:schemeClr val="tx1"/>
              </a:solidFill>
              <a:latin typeface="+mj-ea"/>
            </a:endParaRPr>
          </a:p>
          <a:p>
            <a:pPr lvl="0" algn="ctr" eaLnBrk="1" fontAlgn="auto" hangingPunct="1">
              <a:lnSpc>
                <a:spcPct val="90000"/>
              </a:lnSpc>
              <a:spcBef>
                <a:spcPts val="300"/>
              </a:spcBef>
              <a:spcAft>
                <a:spcPts val="0"/>
              </a:spcAft>
              <a:defRPr/>
            </a:pPr>
            <a:r>
              <a:rPr lang="zh-CN" altLang="zh-CN" sz="2000" b="1" kern="0" cap="all" dirty="0">
                <a:ln w="0">
                  <a:noFill/>
                </a:ln>
                <a:solidFill>
                  <a:srgbClr val="002060"/>
                </a:solidFill>
                <a:latin typeface="+mj-ea"/>
                <a:sym typeface="+mn-ea"/>
              </a:rPr>
              <a:t>《科学技术活动违规行为处理暂行规定》</a:t>
            </a:r>
            <a:r>
              <a:rPr lang="zh-CN" altLang="zh-CN" sz="2000" b="1" kern="0" cap="all" dirty="0">
                <a:ln w="0">
                  <a:noFill/>
                </a:ln>
                <a:solidFill>
                  <a:srgbClr val="002060"/>
                </a:solidFill>
                <a:latin typeface="+mj-ea"/>
              </a:rPr>
              <a:t>已经</a:t>
            </a:r>
            <a:r>
              <a:rPr lang="en-US" altLang="zh-CN" sz="2000" b="1" kern="0" cap="all" dirty="0">
                <a:ln w="0">
                  <a:noFill/>
                </a:ln>
                <a:solidFill>
                  <a:srgbClr val="002060"/>
                </a:solidFill>
                <a:latin typeface="+mj-ea"/>
              </a:rPr>
              <a:t>2020</a:t>
            </a:r>
            <a:r>
              <a:rPr lang="zh-CN" altLang="en-US" sz="2000" b="1" kern="0" cap="all" dirty="0">
                <a:ln w="0">
                  <a:noFill/>
                </a:ln>
                <a:solidFill>
                  <a:srgbClr val="002060"/>
                </a:solidFill>
                <a:latin typeface="+mj-ea"/>
              </a:rPr>
              <a:t>年</a:t>
            </a:r>
            <a:r>
              <a:rPr lang="en-US" altLang="zh-CN" sz="2000" b="1" kern="0" cap="all" dirty="0">
                <a:ln w="0">
                  <a:noFill/>
                </a:ln>
                <a:solidFill>
                  <a:srgbClr val="002060"/>
                </a:solidFill>
                <a:latin typeface="+mj-ea"/>
              </a:rPr>
              <a:t>6</a:t>
            </a:r>
            <a:r>
              <a:rPr lang="zh-CN" altLang="en-US" sz="2000" b="1" kern="0" cap="all" dirty="0">
                <a:ln w="0">
                  <a:noFill/>
                </a:ln>
                <a:solidFill>
                  <a:srgbClr val="002060"/>
                </a:solidFill>
                <a:latin typeface="+mj-ea"/>
              </a:rPr>
              <a:t>月</a:t>
            </a:r>
            <a:r>
              <a:rPr lang="en-US" altLang="zh-CN" sz="2000" b="1" kern="0" cap="all" dirty="0">
                <a:ln w="0">
                  <a:noFill/>
                </a:ln>
                <a:solidFill>
                  <a:srgbClr val="002060"/>
                </a:solidFill>
                <a:latin typeface="+mj-ea"/>
              </a:rPr>
              <a:t>18</a:t>
            </a:r>
            <a:r>
              <a:rPr lang="zh-CN" altLang="en-US" sz="2000" b="1" kern="0" cap="all" dirty="0">
                <a:ln w="0">
                  <a:noFill/>
                </a:ln>
                <a:solidFill>
                  <a:srgbClr val="002060"/>
                </a:solidFill>
                <a:latin typeface="+mj-ea"/>
              </a:rPr>
              <a:t>日科学技术部第</a:t>
            </a:r>
            <a:r>
              <a:rPr lang="en-US" altLang="zh-CN" sz="2000" b="1" kern="0" cap="all" dirty="0">
                <a:ln w="0">
                  <a:noFill/>
                </a:ln>
                <a:solidFill>
                  <a:srgbClr val="002060"/>
                </a:solidFill>
                <a:latin typeface="+mj-ea"/>
              </a:rPr>
              <a:t>10</a:t>
            </a:r>
            <a:r>
              <a:rPr lang="zh-CN" altLang="en-US" sz="2000" b="1" kern="0" cap="all" dirty="0">
                <a:ln w="0">
                  <a:noFill/>
                </a:ln>
                <a:solidFill>
                  <a:srgbClr val="002060"/>
                </a:solidFill>
                <a:latin typeface="+mj-ea"/>
              </a:rPr>
              <a:t>次会议部务会审议通过，现予以公布。自</a:t>
            </a:r>
            <a:r>
              <a:rPr lang="en-US" altLang="zh-CN" sz="2000" b="1" kern="0" cap="all" dirty="0">
                <a:ln w="0">
                  <a:noFill/>
                </a:ln>
                <a:solidFill>
                  <a:srgbClr val="002060"/>
                </a:solidFill>
                <a:latin typeface="+mj-ea"/>
              </a:rPr>
              <a:t>2020</a:t>
            </a:r>
            <a:r>
              <a:rPr lang="zh-CN" altLang="en-US" sz="2000" b="1" kern="0" cap="all" dirty="0">
                <a:ln w="0">
                  <a:noFill/>
                </a:ln>
                <a:solidFill>
                  <a:srgbClr val="002060"/>
                </a:solidFill>
                <a:latin typeface="+mj-ea"/>
              </a:rPr>
              <a:t>年</a:t>
            </a:r>
            <a:r>
              <a:rPr lang="en-US" altLang="zh-CN" sz="2000" b="1" kern="0" cap="all" dirty="0">
                <a:ln w="0">
                  <a:noFill/>
                </a:ln>
                <a:solidFill>
                  <a:srgbClr val="002060"/>
                </a:solidFill>
                <a:latin typeface="+mj-ea"/>
              </a:rPr>
              <a:t>9</a:t>
            </a:r>
            <a:r>
              <a:rPr lang="zh-CN" altLang="en-US" sz="2000" b="1" kern="0" cap="all" dirty="0">
                <a:ln w="0">
                  <a:noFill/>
                </a:ln>
                <a:solidFill>
                  <a:srgbClr val="002060"/>
                </a:solidFill>
                <a:latin typeface="+mj-ea"/>
              </a:rPr>
              <a:t>月</a:t>
            </a:r>
            <a:r>
              <a:rPr lang="en-US" altLang="zh-CN" sz="2000" b="1" kern="0" cap="all" dirty="0">
                <a:ln w="0">
                  <a:noFill/>
                </a:ln>
                <a:solidFill>
                  <a:srgbClr val="002060"/>
                </a:solidFill>
                <a:latin typeface="+mj-ea"/>
              </a:rPr>
              <a:t>1</a:t>
            </a:r>
            <a:r>
              <a:rPr lang="zh-CN" altLang="en-US" sz="2000" b="1" kern="0" cap="all" dirty="0">
                <a:ln w="0">
                  <a:noFill/>
                </a:ln>
                <a:solidFill>
                  <a:srgbClr val="002060"/>
                </a:solidFill>
                <a:latin typeface="+mj-ea"/>
              </a:rPr>
              <a:t>日起施行。</a:t>
            </a:r>
            <a:endParaRPr lang="zh-CN" altLang="en-US" sz="2000" b="1" kern="0" cap="all" dirty="0">
              <a:ln w="0">
                <a:noFill/>
              </a:ln>
              <a:solidFill>
                <a:srgbClr val="002060"/>
              </a:solidFill>
              <a:latin typeface="+mj-ea"/>
            </a:endParaRPr>
          </a:p>
          <a:p>
            <a:pPr lvl="0" algn="ctr" eaLnBrk="1" fontAlgn="auto" hangingPunct="1">
              <a:lnSpc>
                <a:spcPct val="90000"/>
              </a:lnSpc>
              <a:spcBef>
                <a:spcPts val="300"/>
              </a:spcBef>
              <a:spcAft>
                <a:spcPts val="0"/>
              </a:spcAft>
              <a:defRPr/>
            </a:pPr>
            <a:r>
              <a:rPr lang="zh-CN" altLang="en-US" sz="2000" b="1" kern="0" cap="all" dirty="0">
                <a:ln w="0">
                  <a:noFill/>
                </a:ln>
                <a:solidFill>
                  <a:srgbClr val="002060"/>
                </a:solidFill>
                <a:latin typeface="+mj-ea"/>
              </a:rPr>
              <a:t>部长</a:t>
            </a:r>
            <a:r>
              <a:rPr lang="en-US" altLang="zh-CN" sz="2000" b="1" kern="0" cap="all" dirty="0">
                <a:ln w="0">
                  <a:noFill/>
                </a:ln>
                <a:solidFill>
                  <a:srgbClr val="002060"/>
                </a:solidFill>
                <a:latin typeface="+mj-ea"/>
              </a:rPr>
              <a:t>  </a:t>
            </a:r>
            <a:r>
              <a:rPr lang="zh-CN" altLang="en-US" sz="2000" b="1" kern="0" cap="all" dirty="0">
                <a:ln w="0">
                  <a:noFill/>
                </a:ln>
                <a:solidFill>
                  <a:srgbClr val="002060"/>
                </a:solidFill>
                <a:latin typeface="+mj-ea"/>
              </a:rPr>
              <a:t>王志刚</a:t>
            </a:r>
            <a:endParaRPr lang="zh-CN" altLang="en-US" sz="2000" b="1" kern="0" cap="all" dirty="0">
              <a:ln w="0">
                <a:noFill/>
              </a:ln>
              <a:solidFill>
                <a:srgbClr val="002060"/>
              </a:solidFill>
              <a:latin typeface="+mj-ea"/>
            </a:endParaRPr>
          </a:p>
          <a:p>
            <a:pPr lvl="0" algn="ctr" eaLnBrk="1" fontAlgn="auto" hangingPunct="1">
              <a:lnSpc>
                <a:spcPct val="90000"/>
              </a:lnSpc>
              <a:spcBef>
                <a:spcPts val="300"/>
              </a:spcBef>
              <a:spcAft>
                <a:spcPts val="0"/>
              </a:spcAft>
              <a:defRPr/>
            </a:pPr>
            <a:r>
              <a:rPr lang="zh-CN" altLang="en-US" sz="2000" b="1" kern="0" cap="all" dirty="0">
                <a:ln w="0">
                  <a:noFill/>
                </a:ln>
                <a:solidFill>
                  <a:srgbClr val="002060"/>
                </a:solidFill>
                <a:latin typeface="+mj-ea"/>
              </a:rPr>
              <a:t>二</a:t>
            </a:r>
            <a:r>
              <a:rPr lang="en-US" altLang="zh-CN" sz="2000" b="1" kern="0" cap="all" dirty="0">
                <a:ln w="0">
                  <a:noFill/>
                </a:ln>
                <a:solidFill>
                  <a:srgbClr val="002060"/>
                </a:solidFill>
                <a:latin typeface="+mj-ea"/>
              </a:rPr>
              <a:t>0</a:t>
            </a:r>
            <a:r>
              <a:rPr lang="zh-CN" altLang="en-US" sz="2000" b="1" kern="0" cap="all" dirty="0">
                <a:ln w="0">
                  <a:noFill/>
                </a:ln>
                <a:solidFill>
                  <a:srgbClr val="002060"/>
                </a:solidFill>
                <a:latin typeface="+mj-ea"/>
              </a:rPr>
              <a:t>二</a:t>
            </a:r>
            <a:r>
              <a:rPr lang="en-US" altLang="zh-CN" sz="2000" b="1" kern="0" cap="all" dirty="0">
                <a:ln w="0">
                  <a:noFill/>
                </a:ln>
                <a:solidFill>
                  <a:srgbClr val="002060"/>
                </a:solidFill>
                <a:latin typeface="+mj-ea"/>
              </a:rPr>
              <a:t>0</a:t>
            </a:r>
            <a:r>
              <a:rPr lang="zh-CN" altLang="en-US" sz="2000" b="1" kern="0" cap="all" dirty="0">
                <a:ln w="0">
                  <a:noFill/>
                </a:ln>
                <a:solidFill>
                  <a:srgbClr val="002060"/>
                </a:solidFill>
                <a:latin typeface="+mj-ea"/>
              </a:rPr>
              <a:t>年七月十七日</a:t>
            </a:r>
            <a:endParaRPr lang="zh-CN" altLang="en-US" sz="2000" b="1" kern="0" cap="all" dirty="0">
              <a:ln w="0">
                <a:noFill/>
              </a:ln>
              <a:solidFill>
                <a:srgbClr val="002060"/>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
        <p:nvSpPr>
          <p:cNvPr id="3" name="文本框 2"/>
          <p:cNvSpPr txBox="1"/>
          <p:nvPr/>
        </p:nvSpPr>
        <p:spPr>
          <a:xfrm>
            <a:off x="735418" y="544476"/>
            <a:ext cx="2362779" cy="460375"/>
          </a:xfrm>
          <a:prstGeom prst="rect">
            <a:avLst/>
          </a:prstGeom>
          <a:noFill/>
        </p:spPr>
        <p:txBody>
          <a:bodyPr wrap="square" rtlCol="0">
            <a:spAutoFit/>
          </a:bodyPr>
          <a:lstStyle/>
          <a:p>
            <a:r>
              <a:rPr kumimoji="1" lang="zh-CN" altLang="en-US" sz="2400" b="1" dirty="0">
                <a:solidFill>
                  <a:schemeClr val="accent1">
                    <a:lumMod val="10000"/>
                  </a:schemeClr>
                </a:solidFill>
              </a:rPr>
              <a:t>文件解读二：</a:t>
            </a:r>
            <a:endParaRPr kumimoji="1" lang="zh-CN" altLang="en-US" sz="2400" b="1" dirty="0">
              <a:solidFill>
                <a:schemeClr val="accent1">
                  <a:lumMod val="10000"/>
                </a:schemeClr>
              </a:solidFill>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356456" y="1877698"/>
            <a:ext cx="6283644"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2800" b="1" kern="0" cap="all" dirty="0">
                <a:ln w="0">
                  <a:noFill/>
                </a:ln>
                <a:solidFill>
                  <a:schemeClr val="tx1"/>
                </a:solidFill>
                <a:latin typeface="+mj-ea"/>
              </a:rPr>
              <a:t>一、</a:t>
            </a:r>
            <a:r>
              <a:rPr lang="en-US" altLang="zh-CN" sz="2800" b="1" kern="0" cap="all" dirty="0">
                <a:ln w="0">
                  <a:noFill/>
                </a:ln>
                <a:solidFill>
                  <a:schemeClr val="tx1"/>
                </a:solidFill>
                <a:latin typeface="+mj-ea"/>
              </a:rPr>
              <a:t>《</a:t>
            </a:r>
            <a:r>
              <a:rPr lang="zh-CN" altLang="en-US" sz="2800" b="1" kern="0" cap="all" dirty="0">
                <a:ln w="0">
                  <a:noFill/>
                </a:ln>
                <a:solidFill>
                  <a:schemeClr val="tx1"/>
                </a:solidFill>
                <a:latin typeface="+mj-ea"/>
              </a:rPr>
              <a:t>规定</a:t>
            </a:r>
            <a:r>
              <a:rPr lang="en-US" altLang="zh-CN" sz="2800" b="1" kern="0" cap="all" dirty="0">
                <a:ln w="0">
                  <a:noFill/>
                </a:ln>
                <a:solidFill>
                  <a:schemeClr val="tx1"/>
                </a:solidFill>
                <a:latin typeface="+mj-ea"/>
              </a:rPr>
              <a:t>》</a:t>
            </a:r>
            <a:r>
              <a:rPr lang="zh-CN" altLang="en-US" sz="2800" b="1" kern="0" cap="all" dirty="0">
                <a:ln w="0">
                  <a:noFill/>
                </a:ln>
                <a:solidFill>
                  <a:schemeClr val="tx1"/>
                </a:solidFill>
                <a:latin typeface="+mj-ea"/>
              </a:rPr>
              <a:t>适用的主体及违规行为</a:t>
            </a:r>
            <a:endParaRPr lang="zh-CN" altLang="en-US" sz="2800" b="1" kern="0" cap="all" dirty="0">
              <a:ln w="0">
                <a:noFill/>
              </a:ln>
              <a:solidFill>
                <a:schemeClr val="tx1"/>
              </a:solidFill>
              <a:latin typeface="+mj-ea"/>
            </a:endParaRPr>
          </a:p>
          <a:p>
            <a:pPr lvl="0" algn="l" eaLnBrk="1" fontAlgn="auto" hangingPunct="1">
              <a:lnSpc>
                <a:spcPct val="90000"/>
              </a:lnSpc>
              <a:spcBef>
                <a:spcPts val="300"/>
              </a:spcBef>
              <a:spcAft>
                <a:spcPts val="0"/>
              </a:spcAft>
              <a:defRPr/>
            </a:pPr>
            <a:r>
              <a:rPr lang="en-US" altLang="zh-CN" sz="2800" b="1" kern="0" cap="all" dirty="0">
                <a:ln w="0">
                  <a:noFill/>
                </a:ln>
                <a:solidFill>
                  <a:schemeClr val="tx1"/>
                </a:solidFill>
                <a:latin typeface="+mj-ea"/>
              </a:rPr>
              <a:t>  </a:t>
            </a:r>
            <a:r>
              <a:rPr lang="zh-CN" altLang="en-US" sz="2800" b="1" kern="0" cap="all" dirty="0">
                <a:ln w="0">
                  <a:noFill/>
                </a:ln>
                <a:solidFill>
                  <a:schemeClr val="tx1"/>
                </a:solidFill>
                <a:latin typeface="+mj-ea"/>
              </a:rPr>
              <a:t>二、</a:t>
            </a:r>
            <a:r>
              <a:rPr lang="zh-CN" altLang="en-US" sz="2800" b="1" kern="0" cap="all" dirty="0">
                <a:ln w="0">
                  <a:noFill/>
                </a:ln>
                <a:solidFill>
                  <a:schemeClr val="tx1"/>
                </a:solidFill>
                <a:latin typeface="+mj-ea"/>
                <a:sym typeface="+mn-ea"/>
              </a:rPr>
              <a:t>什么是请托行为？</a:t>
            </a:r>
            <a:endParaRPr lang="zh-CN" altLang="en-US" sz="2800" b="1" kern="0" cap="all" dirty="0">
              <a:ln w="0">
                <a:noFill/>
              </a:ln>
              <a:solidFill>
                <a:schemeClr val="tx1"/>
              </a:solidFill>
              <a:latin typeface="+mj-ea"/>
              <a:sym typeface="+mn-ea"/>
            </a:endParaRPr>
          </a:p>
          <a:p>
            <a:pPr lvl="0" algn="l" eaLnBrk="1" fontAlgn="auto" hangingPunct="1">
              <a:lnSpc>
                <a:spcPct val="90000"/>
              </a:lnSpc>
              <a:spcBef>
                <a:spcPts val="300"/>
              </a:spcBef>
              <a:spcAft>
                <a:spcPts val="0"/>
              </a:spcAft>
              <a:defRPr/>
            </a:pPr>
            <a:r>
              <a:rPr lang="en-US" altLang="zh-CN" sz="2800" b="1" kern="0" cap="all" dirty="0">
                <a:ln w="0">
                  <a:noFill/>
                </a:ln>
                <a:solidFill>
                  <a:schemeClr val="tx1"/>
                </a:solidFill>
                <a:latin typeface="+mj-ea"/>
              </a:rPr>
              <a:t>  </a:t>
            </a:r>
            <a:r>
              <a:rPr lang="zh-CN" altLang="en-US" sz="2800" b="1" kern="0" cap="all" dirty="0">
                <a:ln w="0">
                  <a:noFill/>
                </a:ln>
                <a:solidFill>
                  <a:schemeClr val="tx1"/>
                </a:solidFill>
                <a:latin typeface="+mj-ea"/>
              </a:rPr>
              <a:t>三、</a:t>
            </a:r>
            <a:r>
              <a:rPr lang="zh-CN" altLang="en-US" sz="2800" b="1" kern="0" cap="all" dirty="0">
                <a:ln w="0">
                  <a:noFill/>
                </a:ln>
                <a:solidFill>
                  <a:schemeClr val="tx1"/>
                </a:solidFill>
                <a:latin typeface="+mj-ea"/>
                <a:sym typeface="+mn-ea"/>
              </a:rPr>
              <a:t>对科技违规行为的处理措施</a:t>
            </a:r>
            <a:endParaRPr lang="zh-CN" altLang="en-US" sz="2800" b="1" kern="0" cap="all" dirty="0">
              <a:ln w="0">
                <a:noFill/>
              </a:ln>
              <a:solidFill>
                <a:schemeClr val="tx1"/>
              </a:solidFill>
              <a:latin typeface="+mj-ea"/>
              <a:sym typeface="+mn-ea"/>
            </a:endParaRPr>
          </a:p>
          <a:p>
            <a:pPr lvl="0" algn="l" eaLnBrk="1" fontAlgn="auto" hangingPunct="1">
              <a:lnSpc>
                <a:spcPct val="90000"/>
              </a:lnSpc>
              <a:spcBef>
                <a:spcPts val="300"/>
              </a:spcBef>
              <a:spcAft>
                <a:spcPts val="0"/>
              </a:spcAft>
              <a:defRPr/>
            </a:pPr>
            <a:r>
              <a:rPr lang="en-US" altLang="zh-CN" sz="2800" b="1" kern="0" cap="all" dirty="0">
                <a:ln w="0">
                  <a:noFill/>
                </a:ln>
                <a:solidFill>
                  <a:schemeClr val="tx1"/>
                </a:solidFill>
                <a:latin typeface="+mj-ea"/>
              </a:rPr>
              <a:t>  </a:t>
            </a:r>
            <a:r>
              <a:rPr lang="zh-CN" altLang="en-US" sz="2800" b="1" kern="0" cap="all" dirty="0">
                <a:ln w="0">
                  <a:noFill/>
                </a:ln>
                <a:solidFill>
                  <a:schemeClr val="tx1"/>
                </a:solidFill>
                <a:latin typeface="+mj-ea"/>
              </a:rPr>
              <a:t>四、</a:t>
            </a:r>
            <a:r>
              <a:rPr lang="zh-CN" altLang="en-US" sz="2800" b="1" kern="0" cap="all" dirty="0">
                <a:ln w="0">
                  <a:noFill/>
                </a:ln>
                <a:solidFill>
                  <a:schemeClr val="tx1"/>
                </a:solidFill>
                <a:latin typeface="+mj-ea"/>
                <a:sym typeface="+mn-ea"/>
              </a:rPr>
              <a:t>两文件规定比较</a:t>
            </a:r>
            <a:endParaRPr lang="zh-CN" altLang="en-US" sz="28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426941" y="1925958"/>
            <a:ext cx="6283644"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4000" b="1" kern="0" cap="all" dirty="0">
                <a:ln w="0">
                  <a:noFill/>
                </a:ln>
                <a:solidFill>
                  <a:schemeClr val="tx1"/>
                </a:solidFill>
                <a:latin typeface="+mj-ea"/>
              </a:rPr>
              <a:t>一、</a:t>
            </a:r>
            <a:r>
              <a:rPr lang="en-US" altLang="zh-CN" sz="4000" b="1" kern="0" cap="all" dirty="0">
                <a:ln w="0">
                  <a:noFill/>
                </a:ln>
                <a:solidFill>
                  <a:schemeClr val="tx1"/>
                </a:solidFill>
                <a:latin typeface="+mj-ea"/>
              </a:rPr>
              <a:t>《</a:t>
            </a:r>
            <a:r>
              <a:rPr lang="zh-CN" altLang="en-US" sz="4000" b="1" kern="0" cap="all" dirty="0">
                <a:ln w="0">
                  <a:noFill/>
                </a:ln>
                <a:solidFill>
                  <a:schemeClr val="tx1"/>
                </a:solidFill>
                <a:latin typeface="+mj-ea"/>
              </a:rPr>
              <a:t>规定</a:t>
            </a:r>
            <a:r>
              <a:rPr lang="en-US" altLang="zh-CN" sz="4000" b="1" kern="0" cap="all" dirty="0">
                <a:ln w="0">
                  <a:noFill/>
                </a:ln>
                <a:solidFill>
                  <a:schemeClr val="tx1"/>
                </a:solidFill>
                <a:latin typeface="+mj-ea"/>
              </a:rPr>
              <a:t>》</a:t>
            </a:r>
            <a:r>
              <a:rPr lang="zh-CN" altLang="en-US" sz="4000" b="1" kern="0" cap="all" dirty="0">
                <a:ln w="0">
                  <a:noFill/>
                </a:ln>
                <a:solidFill>
                  <a:schemeClr val="tx1"/>
                </a:solidFill>
                <a:latin typeface="+mj-ea"/>
              </a:rPr>
              <a:t>适用的主体及违规行为</a:t>
            </a:r>
            <a:endParaRPr lang="zh-CN" altLang="zh-CN" sz="60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7603"/>
            <a:ext cx="9144635" cy="368300"/>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ea typeface="+mj-ea"/>
              </a:rPr>
              <a:t>不同主体的科研违规情形：</a:t>
            </a:r>
            <a:endParaRPr lang="zh-CN" altLang="en-US" sz="2000" b="1" kern="0" cap="all" dirty="0">
              <a:ln w="0">
                <a:noFill/>
              </a:ln>
              <a:solidFill>
                <a:schemeClr val="accent2"/>
              </a:solidFill>
              <a:latin typeface="+mj-ea"/>
              <a:ea typeface="+mj-ea"/>
            </a:endParaRPr>
          </a:p>
        </p:txBody>
      </p:sp>
      <p:sp>
        <p:nvSpPr>
          <p:cNvPr id="5" name="文本框 4"/>
          <p:cNvSpPr txBox="1"/>
          <p:nvPr/>
        </p:nvSpPr>
        <p:spPr>
          <a:xfrm>
            <a:off x="757449" y="1145722"/>
            <a:ext cx="7836055" cy="3262432"/>
          </a:xfrm>
          <a:prstGeom prst="rect">
            <a:avLst/>
          </a:prstGeom>
          <a:noFill/>
        </p:spPr>
        <p:txBody>
          <a:bodyPr wrap="square" rtlCol="0">
            <a:spAutoFit/>
          </a:bodyPr>
          <a:lstStyle/>
          <a:p>
            <a:pPr indent="457200"/>
            <a:r>
              <a:rPr lang="zh-CN" altLang="en-US" sz="1800" dirty="0">
                <a:solidFill>
                  <a:schemeClr val="accent1">
                    <a:lumMod val="10000"/>
                  </a:schemeClr>
                </a:solidFill>
                <a:latin typeface="+mj-ea"/>
                <a:ea typeface="+mj-ea"/>
              </a:rPr>
              <a:t>为规范处理科学技术活动违规行为，营造风清气正的科研环境，科技部印发了</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科学技术活动违规行为处理暂行规定</a:t>
            </a:r>
            <a:r>
              <a:rPr lang="en-US" altLang="zh-CN" sz="1800" dirty="0">
                <a:solidFill>
                  <a:schemeClr val="accent1">
                    <a:lumMod val="10000"/>
                  </a:schemeClr>
                </a:solidFill>
                <a:latin typeface="+mj-ea"/>
                <a:ea typeface="+mj-ea"/>
              </a:rPr>
              <a:t>》</a:t>
            </a:r>
            <a:r>
              <a:rPr lang="zh-CN" altLang="en-US" sz="1800" dirty="0">
                <a:solidFill>
                  <a:schemeClr val="accent1">
                    <a:lumMod val="10000"/>
                  </a:schemeClr>
                </a:solidFill>
                <a:latin typeface="+mj-ea"/>
                <a:ea typeface="+mj-ea"/>
              </a:rPr>
              <a:t>，该规定覆盖了科学技术活动的受托管理机构、受托管理机构工作人员、科学技术活动实施单位、科学技术人员、科学技术活动咨询评审专家、第三方科学技术服务机构及其工作人员等</a:t>
            </a:r>
            <a:r>
              <a:rPr lang="en-US" altLang="zh-CN" sz="1800" dirty="0">
                <a:solidFill>
                  <a:srgbClr val="FF0000"/>
                </a:solidFill>
                <a:latin typeface="+mj-ea"/>
                <a:ea typeface="+mj-ea"/>
              </a:rPr>
              <a:t>6</a:t>
            </a:r>
            <a:r>
              <a:rPr lang="zh-CN" altLang="en-US" sz="1800" dirty="0">
                <a:solidFill>
                  <a:srgbClr val="FF0000"/>
                </a:solidFill>
                <a:latin typeface="+mj-ea"/>
                <a:ea typeface="+mj-ea"/>
              </a:rPr>
              <a:t>大类主体的</a:t>
            </a:r>
            <a:r>
              <a:rPr lang="en-US" altLang="zh-CN" sz="1800" dirty="0">
                <a:solidFill>
                  <a:srgbClr val="FF0000"/>
                </a:solidFill>
                <a:latin typeface="+mj-ea"/>
                <a:ea typeface="+mj-ea"/>
              </a:rPr>
              <a:t>64</a:t>
            </a:r>
            <a:r>
              <a:rPr lang="zh-CN" altLang="en-US" sz="1800" dirty="0">
                <a:solidFill>
                  <a:srgbClr val="FF0000"/>
                </a:solidFill>
                <a:latin typeface="+mj-ea"/>
                <a:ea typeface="+mj-ea"/>
              </a:rPr>
              <a:t>种违规行为</a:t>
            </a:r>
            <a:r>
              <a:rPr lang="zh-CN" altLang="en-US" sz="1800" dirty="0">
                <a:solidFill>
                  <a:schemeClr val="accent1">
                    <a:lumMod val="10000"/>
                  </a:schemeClr>
                </a:solidFill>
                <a:latin typeface="+mj-ea"/>
                <a:ea typeface="+mj-ea"/>
              </a:rPr>
              <a:t>，明确了处理措施、尺度等，填补了对违规行为处理的制度空白。规定于 </a:t>
            </a:r>
            <a:r>
              <a:rPr lang="en-US" altLang="zh-CN" sz="1800" dirty="0">
                <a:solidFill>
                  <a:schemeClr val="accent1">
                    <a:lumMod val="10000"/>
                  </a:schemeClr>
                </a:solidFill>
                <a:latin typeface="+mj-ea"/>
                <a:ea typeface="+mj-ea"/>
              </a:rPr>
              <a:t>9</a:t>
            </a:r>
            <a:r>
              <a:rPr lang="zh-CN" altLang="en-US" sz="1800" dirty="0">
                <a:solidFill>
                  <a:schemeClr val="accent1">
                    <a:lumMod val="10000"/>
                  </a:schemeClr>
                </a:solidFill>
                <a:latin typeface="+mj-ea"/>
                <a:ea typeface="+mj-ea"/>
              </a:rPr>
              <a:t>月</a:t>
            </a:r>
            <a:r>
              <a:rPr lang="en-US" altLang="zh-CN" sz="1800" dirty="0">
                <a:solidFill>
                  <a:schemeClr val="accent1">
                    <a:lumMod val="10000"/>
                  </a:schemeClr>
                </a:solidFill>
                <a:latin typeface="+mj-ea"/>
                <a:ea typeface="+mj-ea"/>
              </a:rPr>
              <a:t>1</a:t>
            </a:r>
            <a:r>
              <a:rPr lang="zh-CN" altLang="en-US" sz="1800" dirty="0">
                <a:solidFill>
                  <a:schemeClr val="accent1">
                    <a:lumMod val="10000"/>
                  </a:schemeClr>
                </a:solidFill>
                <a:latin typeface="+mj-ea"/>
                <a:ea typeface="+mj-ea"/>
              </a:rPr>
              <a:t>日正式生效。 </a:t>
            </a:r>
            <a:endParaRPr lang="en-US" altLang="zh-CN" sz="1800" dirty="0">
              <a:solidFill>
                <a:schemeClr val="accent1">
                  <a:lumMod val="10000"/>
                </a:schemeClr>
              </a:solidFill>
              <a:latin typeface="+mj-ea"/>
              <a:ea typeface="+mj-ea"/>
            </a:endParaRPr>
          </a:p>
          <a:p>
            <a:pPr indent="457200"/>
            <a:r>
              <a:rPr lang="zh-CN" altLang="en-US" sz="1800" dirty="0">
                <a:solidFill>
                  <a:schemeClr val="accent1">
                    <a:lumMod val="10000"/>
                  </a:schemeClr>
                </a:solidFill>
                <a:latin typeface="+mj-ea"/>
                <a:ea typeface="+mj-ea"/>
              </a:rPr>
              <a:t>在处理措施方面，视违规主体和行为性质，可单独或合并采取包括终止、撤销有关财政性资金支持的科学技术活动；追回结余资金，追回已拨财政资金以及违规所得；撤销奖励或荣誉称号，追回奖金等</a:t>
            </a:r>
            <a:r>
              <a:rPr lang="en-US" altLang="zh-CN" sz="1800" dirty="0">
                <a:solidFill>
                  <a:schemeClr val="accent1">
                    <a:lumMod val="10000"/>
                  </a:schemeClr>
                </a:solidFill>
                <a:latin typeface="+mj-ea"/>
                <a:ea typeface="+mj-ea"/>
              </a:rPr>
              <a:t>10</a:t>
            </a:r>
            <a:r>
              <a:rPr lang="zh-CN" altLang="en-US" sz="1800" dirty="0">
                <a:solidFill>
                  <a:schemeClr val="accent1">
                    <a:lumMod val="10000"/>
                  </a:schemeClr>
                </a:solidFill>
                <a:latin typeface="+mj-ea"/>
                <a:ea typeface="+mj-ea"/>
              </a:rPr>
              <a:t>类处理措施，违规行为涉嫌违反党纪政纪、违法犯罪的，移交有关机关处理。</a:t>
            </a:r>
            <a:br>
              <a:rPr lang="zh-CN" altLang="en-US" dirty="0"/>
            </a:br>
            <a:endParaRPr lang="zh-CN" altLang="en-US" dirty="0"/>
          </a:p>
          <a:p>
            <a:endParaRPr kumimoji="1" lang="zh-CN" altLang="en-US"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0" y="187603"/>
            <a:ext cx="9144635" cy="368300"/>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ea typeface="+mj-ea"/>
              </a:rPr>
              <a:t>一、</a:t>
            </a:r>
            <a:r>
              <a:rPr lang="en-US" altLang="zh-CN" sz="2000" b="1" kern="0" cap="all" dirty="0">
                <a:ln w="0">
                  <a:noFill/>
                </a:ln>
                <a:solidFill>
                  <a:schemeClr val="accent2"/>
                </a:solidFill>
                <a:latin typeface="+mj-ea"/>
                <a:ea typeface="+mj-ea"/>
              </a:rPr>
              <a:t>《</a:t>
            </a:r>
            <a:r>
              <a:rPr lang="zh-CN" altLang="en-US" sz="2000" b="1" kern="0" cap="all" dirty="0">
                <a:ln w="0">
                  <a:noFill/>
                </a:ln>
                <a:solidFill>
                  <a:schemeClr val="accent2"/>
                </a:solidFill>
                <a:latin typeface="+mj-ea"/>
                <a:ea typeface="+mj-ea"/>
              </a:rPr>
              <a:t>规定</a:t>
            </a:r>
            <a:r>
              <a:rPr lang="en-US" altLang="zh-CN" sz="2000" b="1" kern="0" cap="all" dirty="0">
                <a:ln w="0">
                  <a:noFill/>
                </a:ln>
                <a:solidFill>
                  <a:schemeClr val="accent2"/>
                </a:solidFill>
                <a:latin typeface="+mj-ea"/>
                <a:ea typeface="+mj-ea"/>
              </a:rPr>
              <a:t>》</a:t>
            </a:r>
            <a:r>
              <a:rPr lang="zh-CN" altLang="en-US" sz="2000" b="1" kern="0" cap="all" dirty="0">
                <a:ln w="0">
                  <a:noFill/>
                </a:ln>
                <a:solidFill>
                  <a:schemeClr val="accent2"/>
                </a:solidFill>
                <a:latin typeface="+mj-ea"/>
                <a:ea typeface="+mj-ea"/>
              </a:rPr>
              <a:t>适用的主体及违规行为</a:t>
            </a:r>
            <a:endParaRPr lang="zh-CN" altLang="en-US" sz="2000" b="1" kern="0" cap="all" dirty="0">
              <a:ln w="0">
                <a:noFill/>
              </a:ln>
              <a:solidFill>
                <a:schemeClr val="accent2"/>
              </a:solidFill>
              <a:latin typeface="+mj-ea"/>
              <a:ea typeface="+mj-ea"/>
            </a:endParaRPr>
          </a:p>
        </p:txBody>
      </p:sp>
      <p:sp>
        <p:nvSpPr>
          <p:cNvPr id="5" name="文本框 4"/>
          <p:cNvSpPr txBox="1"/>
          <p:nvPr/>
        </p:nvSpPr>
        <p:spPr>
          <a:xfrm>
            <a:off x="582521" y="917456"/>
            <a:ext cx="7836055" cy="4130675"/>
          </a:xfrm>
          <a:prstGeom prst="rect">
            <a:avLst/>
          </a:prstGeom>
          <a:noFill/>
        </p:spPr>
        <p:txBody>
          <a:bodyPr wrap="square" rtlCol="0">
            <a:spAutoFit/>
          </a:bodyPr>
          <a:lstStyle/>
          <a:p>
            <a:r>
              <a:rPr lang="zh-CN" altLang="en-US" sz="2000" b="1" dirty="0">
                <a:solidFill>
                  <a:schemeClr val="accent1">
                    <a:lumMod val="10000"/>
                  </a:schemeClr>
                </a:solidFill>
                <a:latin typeface="+mj-ea"/>
                <a:ea typeface="+mj-ea"/>
              </a:rPr>
              <a:t>第一、</a:t>
            </a:r>
            <a:r>
              <a:rPr lang="en-US" altLang="zh-CN" sz="2000" b="1" dirty="0">
                <a:solidFill>
                  <a:schemeClr val="accent1">
                    <a:lumMod val="10000"/>
                  </a:schemeClr>
                </a:solidFill>
                <a:latin typeface="+mj-ea"/>
                <a:ea typeface="+mj-ea"/>
              </a:rPr>
              <a:t>《</a:t>
            </a:r>
            <a:r>
              <a:rPr lang="zh-CN" altLang="en-US" sz="2000" b="1" dirty="0">
                <a:solidFill>
                  <a:schemeClr val="accent1">
                    <a:lumMod val="10000"/>
                  </a:schemeClr>
                </a:solidFill>
                <a:latin typeface="+mj-ea"/>
                <a:ea typeface="+mj-ea"/>
              </a:rPr>
              <a:t>规定</a:t>
            </a:r>
            <a:r>
              <a:rPr lang="en-US" altLang="zh-CN" sz="2000" b="1" dirty="0">
                <a:solidFill>
                  <a:schemeClr val="accent1">
                    <a:lumMod val="10000"/>
                  </a:schemeClr>
                </a:solidFill>
                <a:latin typeface="+mj-ea"/>
                <a:ea typeface="+mj-ea"/>
              </a:rPr>
              <a:t>》</a:t>
            </a:r>
            <a:r>
              <a:rPr lang="zh-CN" altLang="en-US" sz="2000" b="1" dirty="0">
                <a:solidFill>
                  <a:schemeClr val="accent1">
                    <a:lumMod val="10000"/>
                  </a:schemeClr>
                </a:solidFill>
                <a:latin typeface="+mj-ea"/>
                <a:ea typeface="+mj-ea"/>
              </a:rPr>
              <a:t>适用的主体（第二条）</a:t>
            </a:r>
            <a:endParaRPr lang="en-US" altLang="zh-CN" sz="2000" b="1" dirty="0">
              <a:solidFill>
                <a:schemeClr val="accent1">
                  <a:lumMod val="10000"/>
                </a:schemeClr>
              </a:solidFill>
              <a:latin typeface="+mj-ea"/>
              <a:ea typeface="+mj-ea"/>
            </a:endParaRPr>
          </a:p>
          <a:p>
            <a:endParaRPr lang="en-US" altLang="zh-CN" sz="1050" b="1" dirty="0">
              <a:solidFill>
                <a:schemeClr val="accent1">
                  <a:lumMod val="10000"/>
                </a:schemeClr>
              </a:solidFill>
              <a:latin typeface="+mj-ea"/>
              <a:ea typeface="+mj-ea"/>
            </a:endParaRPr>
          </a:p>
          <a:p>
            <a:r>
              <a:rPr lang="zh-CN" altLang="en-US" sz="1600" dirty="0">
                <a:solidFill>
                  <a:schemeClr val="accent1">
                    <a:lumMod val="10000"/>
                  </a:schemeClr>
                </a:solidFill>
                <a:latin typeface="+mj-ea"/>
                <a:ea typeface="+mj-ea"/>
              </a:rPr>
              <a:t>对下列单位和人员在</a:t>
            </a:r>
            <a:r>
              <a:rPr lang="zh-CN" altLang="en-US" sz="1600" dirty="0">
                <a:solidFill>
                  <a:srgbClr val="FF0000"/>
                </a:solidFill>
                <a:latin typeface="+mj-ea"/>
                <a:ea typeface="+mj-ea"/>
              </a:rPr>
              <a:t>开展有关科学技术活动过程中</a:t>
            </a:r>
            <a:r>
              <a:rPr lang="zh-CN" altLang="en-US" sz="1600" dirty="0">
                <a:solidFill>
                  <a:schemeClr val="accent1">
                    <a:lumMod val="10000"/>
                  </a:schemeClr>
                </a:solidFill>
                <a:latin typeface="+mj-ea"/>
                <a:ea typeface="+mj-ea"/>
              </a:rPr>
              <a:t>出现的违规行为的处理，适用本规定</a:t>
            </a:r>
            <a:endParaRPr lang="en-US" altLang="zh-CN" sz="1600" dirty="0">
              <a:solidFill>
                <a:schemeClr val="accent1">
                  <a:lumMod val="10000"/>
                </a:schemeClr>
              </a:solidFill>
              <a:latin typeface="+mj-ea"/>
              <a:ea typeface="+mj-ea"/>
            </a:endParaRPr>
          </a:p>
          <a:p>
            <a:r>
              <a:rPr lang="en-US" altLang="zh-CN" sz="1600" b="1" dirty="0">
                <a:solidFill>
                  <a:schemeClr val="accent1">
                    <a:lumMod val="10000"/>
                  </a:schemeClr>
                </a:solidFill>
                <a:latin typeface="+mj-ea"/>
                <a:ea typeface="+mj-ea"/>
              </a:rPr>
              <a:t>1.</a:t>
            </a:r>
            <a:r>
              <a:rPr lang="zh-CN" altLang="en-US" sz="1600" b="1" dirty="0">
                <a:solidFill>
                  <a:schemeClr val="accent1">
                    <a:lumMod val="10000"/>
                  </a:schemeClr>
                </a:solidFill>
                <a:latin typeface="+mj-ea"/>
                <a:ea typeface="+mj-ea"/>
              </a:rPr>
              <a:t>受托管理机构：</a:t>
            </a:r>
            <a:r>
              <a:rPr lang="zh-CN" altLang="en-US" sz="1600" dirty="0">
                <a:solidFill>
                  <a:schemeClr val="accent1">
                    <a:lumMod val="10000"/>
                  </a:schemeClr>
                </a:solidFill>
                <a:latin typeface="+mj-ea"/>
              </a:rPr>
              <a:t>受科学技术行政部门委托开展相关科学技术活动管理工作的机构</a:t>
            </a:r>
            <a:endParaRPr lang="en-US" altLang="zh-CN" sz="1600" b="1" dirty="0">
              <a:solidFill>
                <a:schemeClr val="accent1">
                  <a:lumMod val="10000"/>
                </a:schemeClr>
              </a:solidFill>
              <a:latin typeface="+mj-ea"/>
              <a:ea typeface="+mj-ea"/>
            </a:endParaRPr>
          </a:p>
          <a:p>
            <a:r>
              <a:rPr lang="en-US" altLang="zh-CN" sz="1600" b="1" dirty="0">
                <a:solidFill>
                  <a:schemeClr val="accent1">
                    <a:lumMod val="10000"/>
                  </a:schemeClr>
                </a:solidFill>
                <a:latin typeface="+mj-ea"/>
                <a:ea typeface="+mj-ea"/>
              </a:rPr>
              <a:t>2.</a:t>
            </a:r>
            <a:r>
              <a:rPr lang="zh-CN" altLang="en-US" sz="1600" b="1" dirty="0">
                <a:solidFill>
                  <a:schemeClr val="accent1">
                    <a:lumMod val="10000"/>
                  </a:schemeClr>
                </a:solidFill>
                <a:latin typeface="+mj-ea"/>
                <a:ea typeface="+mj-ea"/>
              </a:rPr>
              <a:t>受托管理机构的工作人员</a:t>
            </a:r>
            <a:r>
              <a:rPr lang="zh-CN" altLang="en-US" sz="1600" dirty="0">
                <a:solidFill>
                  <a:schemeClr val="accent1">
                    <a:lumMod val="10000"/>
                  </a:schemeClr>
                </a:solidFill>
                <a:latin typeface="+mj-ea"/>
                <a:ea typeface="+mj-ea"/>
              </a:rPr>
              <a:t>：受科学技术行政部门委托开展相关科学技术活动管理工作的机构的工作人员</a:t>
            </a:r>
            <a:endParaRPr lang="zh-CN" altLang="en-US" sz="1600" dirty="0">
              <a:solidFill>
                <a:schemeClr val="accent1">
                  <a:lumMod val="10000"/>
                </a:schemeClr>
              </a:solidFill>
              <a:latin typeface="+mj-ea"/>
              <a:ea typeface="+mj-ea"/>
            </a:endParaRPr>
          </a:p>
          <a:p>
            <a:r>
              <a:rPr lang="en-US" altLang="zh-CN" sz="1600" b="1" dirty="0">
                <a:solidFill>
                  <a:schemeClr val="accent1">
                    <a:lumMod val="10000"/>
                  </a:schemeClr>
                </a:solidFill>
                <a:latin typeface="+mj-ea"/>
                <a:ea typeface="+mj-ea"/>
              </a:rPr>
              <a:t>3.</a:t>
            </a:r>
            <a:r>
              <a:rPr lang="zh-CN" altLang="en-US" sz="1600" b="1" dirty="0">
                <a:solidFill>
                  <a:schemeClr val="accent1">
                    <a:lumMod val="10000"/>
                  </a:schemeClr>
                </a:solidFill>
                <a:latin typeface="+mj-ea"/>
                <a:ea typeface="+mj-ea"/>
              </a:rPr>
              <a:t>科学技术活动实施单位</a:t>
            </a:r>
            <a:r>
              <a:rPr lang="zh-CN" altLang="en-US" sz="1600" dirty="0">
                <a:solidFill>
                  <a:schemeClr val="accent1">
                    <a:lumMod val="10000"/>
                  </a:schemeClr>
                </a:solidFill>
                <a:latin typeface="+mj-ea"/>
                <a:ea typeface="+mj-ea"/>
              </a:rPr>
              <a:t>：具体开展科学技术活动的科学技术研究开发机构、高等学校、企业及其他组织</a:t>
            </a:r>
            <a:endParaRPr lang="en-US" altLang="zh-CN" sz="1600" dirty="0">
              <a:solidFill>
                <a:schemeClr val="accent1">
                  <a:lumMod val="10000"/>
                </a:schemeClr>
              </a:solidFill>
              <a:latin typeface="+mj-ea"/>
              <a:ea typeface="+mj-ea"/>
            </a:endParaRPr>
          </a:p>
          <a:p>
            <a:r>
              <a:rPr lang="en-US" altLang="zh-CN" sz="1600" b="1" dirty="0">
                <a:solidFill>
                  <a:schemeClr val="accent1">
                    <a:lumMod val="10000"/>
                  </a:schemeClr>
                </a:solidFill>
                <a:latin typeface="+mj-ea"/>
                <a:ea typeface="+mj-ea"/>
              </a:rPr>
              <a:t>4.</a:t>
            </a:r>
            <a:r>
              <a:rPr lang="zh-CN" altLang="en-US" sz="1600" b="1" dirty="0">
                <a:solidFill>
                  <a:schemeClr val="accent1">
                    <a:lumMod val="10000"/>
                  </a:schemeClr>
                </a:solidFill>
                <a:latin typeface="+mj-ea"/>
                <a:ea typeface="+mj-ea"/>
              </a:rPr>
              <a:t>科学技术人员</a:t>
            </a:r>
            <a:r>
              <a:rPr lang="zh-CN" altLang="en-US" sz="1600" dirty="0">
                <a:solidFill>
                  <a:schemeClr val="accent1">
                    <a:lumMod val="10000"/>
                  </a:schemeClr>
                </a:solidFill>
                <a:latin typeface="+mj-ea"/>
                <a:ea typeface="+mj-ea"/>
              </a:rPr>
              <a:t>：直接从事科学技术活动的人员和为科学技术活动提供管理、服务的人员</a:t>
            </a:r>
            <a:endParaRPr lang="zh-CN" altLang="en-US" sz="1600" dirty="0">
              <a:solidFill>
                <a:schemeClr val="accent1">
                  <a:lumMod val="10000"/>
                </a:schemeClr>
              </a:solidFill>
              <a:latin typeface="+mj-ea"/>
              <a:ea typeface="+mj-ea"/>
            </a:endParaRPr>
          </a:p>
          <a:p>
            <a:r>
              <a:rPr lang="en-US" altLang="zh-CN" sz="1600" b="1" dirty="0">
                <a:solidFill>
                  <a:schemeClr val="accent1">
                    <a:lumMod val="10000"/>
                  </a:schemeClr>
                </a:solidFill>
                <a:latin typeface="+mj-ea"/>
                <a:ea typeface="+mj-ea"/>
              </a:rPr>
              <a:t>5.</a:t>
            </a:r>
            <a:r>
              <a:rPr lang="zh-CN" altLang="en-US" sz="1600" b="1" dirty="0">
                <a:solidFill>
                  <a:schemeClr val="accent1">
                    <a:lumMod val="10000"/>
                  </a:schemeClr>
                </a:solidFill>
                <a:latin typeface="+mj-ea"/>
                <a:ea typeface="+mj-ea"/>
              </a:rPr>
              <a:t>科学技术活动咨询评审专家</a:t>
            </a:r>
            <a:r>
              <a:rPr lang="zh-CN" altLang="en-US" sz="1600" dirty="0">
                <a:solidFill>
                  <a:schemeClr val="accent1">
                    <a:lumMod val="10000"/>
                  </a:schemeClr>
                </a:solidFill>
                <a:latin typeface="+mj-ea"/>
                <a:ea typeface="+mj-ea"/>
              </a:rPr>
              <a:t>：为科学技术活动提供咨询、评审、评估、评价等意见的专业人员；</a:t>
            </a:r>
            <a:endParaRPr lang="zh-CN" altLang="en-US" sz="1600" dirty="0">
              <a:solidFill>
                <a:schemeClr val="accent1">
                  <a:lumMod val="10000"/>
                </a:schemeClr>
              </a:solidFill>
              <a:latin typeface="+mj-ea"/>
              <a:ea typeface="+mj-ea"/>
            </a:endParaRPr>
          </a:p>
          <a:p>
            <a:r>
              <a:rPr lang="en-US" altLang="zh-CN" sz="1600" b="1" dirty="0">
                <a:solidFill>
                  <a:schemeClr val="accent1">
                    <a:lumMod val="10000"/>
                  </a:schemeClr>
                </a:solidFill>
                <a:latin typeface="+mj-ea"/>
                <a:ea typeface="+mj-ea"/>
              </a:rPr>
              <a:t>6.</a:t>
            </a:r>
            <a:r>
              <a:rPr lang="zh-CN" altLang="en-US" sz="1600" b="1" dirty="0">
                <a:solidFill>
                  <a:schemeClr val="accent1">
                    <a:lumMod val="10000"/>
                  </a:schemeClr>
                </a:solidFill>
                <a:latin typeface="+mj-ea"/>
                <a:ea typeface="+mj-ea"/>
              </a:rPr>
              <a:t>第三方科学技术服务机构及其工作人员</a:t>
            </a:r>
            <a:r>
              <a:rPr lang="zh-CN" altLang="en-US" sz="1600" dirty="0">
                <a:solidFill>
                  <a:schemeClr val="accent1">
                    <a:lumMod val="10000"/>
                  </a:schemeClr>
                </a:solidFill>
                <a:latin typeface="+mj-ea"/>
                <a:ea typeface="+mj-ea"/>
              </a:rPr>
              <a:t>：为科学技术活动提供审计、咨询、绩效评估评价、经纪、知识产权代理、检验检测、出版等服务的第三方机构及其工作人员</a:t>
            </a:r>
            <a:endParaRPr lang="zh-CN" altLang="en-US" sz="1600" dirty="0">
              <a:solidFill>
                <a:schemeClr val="accent1">
                  <a:lumMod val="10000"/>
                </a:schemeClr>
              </a:solidFill>
              <a:latin typeface="+mj-ea"/>
              <a:ea typeface="+mj-ea"/>
            </a:endParaRPr>
          </a:p>
          <a:p>
            <a:br>
              <a:rPr lang="zh-CN" altLang="en-US" sz="1200" dirty="0"/>
            </a:br>
            <a:endParaRPr kumimoji="1" lang="zh-CN" altLang="en-US" sz="1200" dirty="0"/>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55541" y="927855"/>
            <a:ext cx="8194492" cy="4030980"/>
          </a:xfrm>
          <a:prstGeom prst="rect">
            <a:avLst/>
          </a:prstGeom>
          <a:noFill/>
        </p:spPr>
        <p:txBody>
          <a:bodyPr wrap="square">
            <a:spAutoFit/>
          </a:bodyPr>
          <a:lstStyle/>
          <a:p>
            <a:r>
              <a:rPr lang="zh-CN" altLang="en-US" sz="2000" b="1" dirty="0">
                <a:solidFill>
                  <a:schemeClr val="accent1">
                    <a:lumMod val="10000"/>
                  </a:schemeClr>
                </a:solidFill>
              </a:rPr>
              <a:t>第二、违规行为</a:t>
            </a:r>
            <a:endParaRPr lang="en-US" altLang="zh-CN" sz="2000" b="1" dirty="0">
              <a:solidFill>
                <a:schemeClr val="accent1">
                  <a:lumMod val="10000"/>
                </a:schemeClr>
              </a:solidFill>
            </a:endParaRPr>
          </a:p>
          <a:p>
            <a:endParaRPr lang="en-US" altLang="zh-CN" sz="1200" b="1" dirty="0">
              <a:solidFill>
                <a:schemeClr val="accent1">
                  <a:lumMod val="10000"/>
                </a:schemeClr>
              </a:solidFill>
            </a:endParaRPr>
          </a:p>
          <a:p>
            <a:r>
              <a:rPr lang="en-US" altLang="zh-CN" sz="1600" b="1" dirty="0">
                <a:solidFill>
                  <a:schemeClr val="accent1">
                    <a:lumMod val="10000"/>
                  </a:schemeClr>
                </a:solidFill>
              </a:rPr>
              <a:t>1.</a:t>
            </a:r>
            <a:r>
              <a:rPr lang="zh-CN" altLang="en-US" sz="1600" b="1" dirty="0">
                <a:solidFill>
                  <a:schemeClr val="accent1">
                    <a:lumMod val="10000"/>
                  </a:schemeClr>
                </a:solidFill>
              </a:rPr>
              <a:t>受托管理机构（第五条）</a:t>
            </a:r>
            <a:endParaRPr lang="en-US" altLang="zh-CN" sz="1600" b="1" dirty="0">
              <a:solidFill>
                <a:schemeClr val="accent1">
                  <a:lumMod val="10000"/>
                </a:schemeClr>
              </a:solidFill>
            </a:endParaRPr>
          </a:p>
          <a:p>
            <a:r>
              <a:rPr lang="zh-CN" altLang="en-US" sz="1600" dirty="0">
                <a:solidFill>
                  <a:schemeClr val="accent1">
                    <a:lumMod val="10000"/>
                  </a:schemeClr>
                </a:solidFill>
              </a:rPr>
              <a:t>受托管理机构的违规行为包括以下情形：</a:t>
            </a:r>
            <a:endParaRPr lang="zh-CN" altLang="en-US" sz="1600" dirty="0">
              <a:solidFill>
                <a:schemeClr val="accent1">
                  <a:lumMod val="10000"/>
                </a:schemeClr>
              </a:solidFill>
            </a:endParaRPr>
          </a:p>
          <a:p>
            <a:r>
              <a:rPr lang="zh-CN" altLang="en-US" sz="1600" dirty="0">
                <a:solidFill>
                  <a:schemeClr val="accent1">
                    <a:lumMod val="10000"/>
                  </a:schemeClr>
                </a:solidFill>
              </a:rPr>
              <a:t>（一）采取</a:t>
            </a:r>
            <a:r>
              <a:rPr lang="zh-CN" altLang="en-US" sz="1600" dirty="0">
                <a:solidFill>
                  <a:srgbClr val="C00000"/>
                </a:solidFill>
              </a:rPr>
              <a:t>弄虚作假</a:t>
            </a:r>
            <a:r>
              <a:rPr lang="zh-CN" altLang="en-US" sz="1600" dirty="0">
                <a:solidFill>
                  <a:schemeClr val="accent1">
                    <a:lumMod val="10000"/>
                  </a:schemeClr>
                </a:solidFill>
              </a:rPr>
              <a:t>等不正当手段</a:t>
            </a:r>
            <a:r>
              <a:rPr lang="zh-CN" altLang="en-US" sz="1600" dirty="0">
                <a:solidFill>
                  <a:srgbClr val="C00000"/>
                </a:solidFill>
              </a:rPr>
              <a:t>获得管理资格</a:t>
            </a:r>
            <a:r>
              <a:rPr lang="zh-CN" altLang="en-US" sz="1600" dirty="0">
                <a:solidFill>
                  <a:schemeClr val="accent1">
                    <a:lumMod val="10000"/>
                  </a:schemeClr>
                </a:solidFill>
              </a:rPr>
              <a:t>；（不正当手段）</a:t>
            </a:r>
            <a:endParaRPr lang="zh-CN" altLang="en-US" sz="1600" dirty="0">
              <a:solidFill>
                <a:schemeClr val="accent1">
                  <a:lumMod val="10000"/>
                </a:schemeClr>
              </a:solidFill>
            </a:endParaRPr>
          </a:p>
          <a:p>
            <a:r>
              <a:rPr lang="zh-CN" altLang="en-US" sz="1600" dirty="0">
                <a:solidFill>
                  <a:schemeClr val="accent1">
                    <a:lumMod val="10000"/>
                  </a:schemeClr>
                </a:solidFill>
              </a:rPr>
              <a:t>（二）</a:t>
            </a:r>
            <a:r>
              <a:rPr lang="zh-CN" altLang="en-US" sz="1600" dirty="0">
                <a:solidFill>
                  <a:srgbClr val="C00000"/>
                </a:solidFill>
              </a:rPr>
              <a:t>内部管理混乱</a:t>
            </a:r>
            <a:r>
              <a:rPr lang="zh-CN" altLang="en-US" sz="1600" dirty="0">
                <a:solidFill>
                  <a:schemeClr val="accent1">
                    <a:lumMod val="10000"/>
                  </a:schemeClr>
                </a:solidFill>
              </a:rPr>
              <a:t>，影响受托管理工作正常开展；（管理失误）</a:t>
            </a:r>
            <a:endParaRPr lang="zh-CN" altLang="en-US" sz="1600" dirty="0">
              <a:solidFill>
                <a:schemeClr val="accent1">
                  <a:lumMod val="10000"/>
                </a:schemeClr>
              </a:solidFill>
            </a:endParaRPr>
          </a:p>
          <a:p>
            <a:r>
              <a:rPr lang="zh-CN" altLang="en-US" sz="1600" dirty="0">
                <a:solidFill>
                  <a:schemeClr val="accent1">
                    <a:lumMod val="10000"/>
                  </a:schemeClr>
                </a:solidFill>
              </a:rPr>
              <a:t>（三）重大事项</a:t>
            </a:r>
            <a:r>
              <a:rPr lang="zh-CN" altLang="en-US" sz="1600" dirty="0">
                <a:solidFill>
                  <a:srgbClr val="C00000"/>
                </a:solidFill>
              </a:rPr>
              <a:t>未及时报告</a:t>
            </a:r>
            <a:r>
              <a:rPr lang="zh-CN" altLang="en-US" sz="1600" dirty="0">
                <a:solidFill>
                  <a:schemeClr val="accent1">
                    <a:lumMod val="10000"/>
                  </a:schemeClr>
                </a:solidFill>
              </a:rPr>
              <a:t>；（管理失误）</a:t>
            </a:r>
            <a:endParaRPr lang="zh-CN" altLang="en-US" sz="1600" dirty="0">
              <a:solidFill>
                <a:schemeClr val="accent1">
                  <a:lumMod val="10000"/>
                </a:schemeClr>
              </a:solidFill>
            </a:endParaRPr>
          </a:p>
          <a:p>
            <a:r>
              <a:rPr lang="zh-CN" altLang="en-US" sz="1600" dirty="0">
                <a:solidFill>
                  <a:schemeClr val="accent1">
                    <a:lumMod val="10000"/>
                  </a:schemeClr>
                </a:solidFill>
              </a:rPr>
              <a:t>（四）存在</a:t>
            </a:r>
            <a:r>
              <a:rPr lang="zh-CN" altLang="en-US" sz="1600" dirty="0">
                <a:solidFill>
                  <a:srgbClr val="C00000"/>
                </a:solidFill>
              </a:rPr>
              <a:t>管理过失</a:t>
            </a:r>
            <a:r>
              <a:rPr lang="zh-CN" altLang="en-US" sz="1600" dirty="0">
                <a:solidFill>
                  <a:schemeClr val="accent1">
                    <a:lumMod val="10000"/>
                  </a:schemeClr>
                </a:solidFill>
              </a:rPr>
              <a:t>，造成负面影响或财政资金损失；（管理失误）</a:t>
            </a:r>
            <a:endParaRPr lang="zh-CN" altLang="en-US" sz="1600" dirty="0">
              <a:solidFill>
                <a:schemeClr val="accent1">
                  <a:lumMod val="10000"/>
                </a:schemeClr>
              </a:solidFill>
            </a:endParaRPr>
          </a:p>
          <a:p>
            <a:r>
              <a:rPr lang="zh-CN" altLang="en-US" sz="1600" dirty="0">
                <a:solidFill>
                  <a:schemeClr val="accent1">
                    <a:lumMod val="10000"/>
                  </a:schemeClr>
                </a:solidFill>
              </a:rPr>
              <a:t>（五）</a:t>
            </a:r>
            <a:r>
              <a:rPr lang="zh-CN" altLang="en-US" sz="1600" dirty="0">
                <a:solidFill>
                  <a:srgbClr val="C00000"/>
                </a:solidFill>
              </a:rPr>
              <a:t>设租寻租、徇私舞弊、滥用职权、私分</a:t>
            </a:r>
            <a:r>
              <a:rPr lang="zh-CN" altLang="en-US" sz="1600" dirty="0">
                <a:solidFill>
                  <a:schemeClr val="accent1">
                    <a:lumMod val="10000"/>
                  </a:schemeClr>
                </a:solidFill>
              </a:rPr>
              <a:t>受托管理的科研资金；（谋求私利）</a:t>
            </a:r>
            <a:endParaRPr lang="zh-CN" altLang="en-US" sz="1600" dirty="0">
              <a:solidFill>
                <a:schemeClr val="accent1">
                  <a:lumMod val="10000"/>
                </a:schemeClr>
              </a:solidFill>
            </a:endParaRPr>
          </a:p>
          <a:p>
            <a:r>
              <a:rPr lang="zh-CN" altLang="en-US" sz="1600" dirty="0">
                <a:solidFill>
                  <a:schemeClr val="accent1">
                    <a:lumMod val="10000"/>
                  </a:schemeClr>
                </a:solidFill>
              </a:rPr>
              <a:t>（六）</a:t>
            </a:r>
            <a:r>
              <a:rPr lang="zh-CN" altLang="en-US" sz="1600" dirty="0">
                <a:solidFill>
                  <a:srgbClr val="C00000"/>
                </a:solidFill>
              </a:rPr>
              <a:t>隐瞒、包庇</a:t>
            </a:r>
            <a:r>
              <a:rPr lang="zh-CN" altLang="en-US" sz="1600" dirty="0">
                <a:solidFill>
                  <a:schemeClr val="accent1">
                    <a:lumMod val="10000"/>
                  </a:schemeClr>
                </a:solidFill>
              </a:rPr>
              <a:t>科学技术活动中相关单位或人员的违法违规行为；（隐瞒包庇）</a:t>
            </a:r>
            <a:endParaRPr lang="zh-CN" altLang="en-US" sz="1600" dirty="0">
              <a:solidFill>
                <a:schemeClr val="accent1">
                  <a:lumMod val="10000"/>
                </a:schemeClr>
              </a:solidFill>
            </a:endParaRPr>
          </a:p>
          <a:p>
            <a:r>
              <a:rPr lang="zh-CN" altLang="en-US" sz="1600" dirty="0">
                <a:solidFill>
                  <a:schemeClr val="accent1">
                    <a:lumMod val="10000"/>
                  </a:schemeClr>
                </a:solidFill>
              </a:rPr>
              <a:t>（七）</a:t>
            </a:r>
            <a:r>
              <a:rPr lang="zh-CN" altLang="en-US" sz="1600" dirty="0">
                <a:solidFill>
                  <a:srgbClr val="C00000"/>
                </a:solidFill>
              </a:rPr>
              <a:t>不配合</a:t>
            </a:r>
            <a:r>
              <a:rPr lang="zh-CN" altLang="en-US" sz="1600" dirty="0">
                <a:solidFill>
                  <a:schemeClr val="accent1">
                    <a:lumMod val="10000"/>
                  </a:schemeClr>
                </a:solidFill>
              </a:rPr>
              <a:t>监督检查或评估评价工作，</a:t>
            </a:r>
            <a:r>
              <a:rPr lang="zh-CN" altLang="en-US" sz="1600" dirty="0">
                <a:solidFill>
                  <a:srgbClr val="C00000"/>
                </a:solidFill>
              </a:rPr>
              <a:t>不整改</a:t>
            </a:r>
            <a:r>
              <a:rPr lang="zh-CN" altLang="en-US" sz="1600" dirty="0">
                <a:solidFill>
                  <a:schemeClr val="accent1">
                    <a:lumMod val="10000"/>
                  </a:schemeClr>
                </a:solidFill>
              </a:rPr>
              <a:t>、虚假整改或整改未达到要求；（违反规定）</a:t>
            </a:r>
            <a:endParaRPr lang="zh-CN" altLang="en-US" sz="1600" dirty="0">
              <a:solidFill>
                <a:schemeClr val="accent1">
                  <a:lumMod val="10000"/>
                </a:schemeClr>
              </a:solidFill>
            </a:endParaRPr>
          </a:p>
          <a:p>
            <a:r>
              <a:rPr lang="zh-CN" altLang="en-US" sz="1600" dirty="0">
                <a:solidFill>
                  <a:schemeClr val="accent1">
                    <a:lumMod val="10000"/>
                  </a:schemeClr>
                </a:solidFill>
              </a:rPr>
              <a:t>（八）违反任务委托协议等合同约定的主要义务；（违反规定）</a:t>
            </a:r>
            <a:endParaRPr lang="zh-CN" altLang="en-US" sz="1600" dirty="0">
              <a:solidFill>
                <a:schemeClr val="accent1">
                  <a:lumMod val="10000"/>
                </a:schemeClr>
              </a:solidFill>
            </a:endParaRPr>
          </a:p>
          <a:p>
            <a:r>
              <a:rPr lang="zh-CN" altLang="en-US" sz="1600" dirty="0">
                <a:solidFill>
                  <a:schemeClr val="accent1">
                    <a:lumMod val="10000"/>
                  </a:schemeClr>
                </a:solidFill>
              </a:rPr>
              <a:t>（九）违反国家科学技术活动保密相关规定；（违反规定）</a:t>
            </a:r>
            <a:endParaRPr lang="zh-CN" altLang="en-US" sz="1600" dirty="0">
              <a:solidFill>
                <a:schemeClr val="accent1">
                  <a:lumMod val="10000"/>
                </a:schemeClr>
              </a:solidFill>
            </a:endParaRPr>
          </a:p>
          <a:p>
            <a:r>
              <a:rPr lang="zh-CN" altLang="en-US" sz="1600" dirty="0">
                <a:solidFill>
                  <a:schemeClr val="accent1">
                    <a:lumMod val="10000"/>
                  </a:schemeClr>
                </a:solidFill>
              </a:rPr>
              <a:t>（十）法律、行政法规、部门规章或规范性文件规定的其他相关违规行为。</a:t>
            </a:r>
            <a:endParaRPr lang="zh-CN" altLang="en-US"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0" y="187603"/>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（一） </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规定</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适用的主体及违规行为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572494" y="808586"/>
            <a:ext cx="8173941" cy="4276725"/>
          </a:xfrm>
          <a:prstGeom prst="rect">
            <a:avLst/>
          </a:prstGeom>
          <a:noFill/>
        </p:spPr>
        <p:txBody>
          <a:bodyPr wrap="square">
            <a:spAutoFit/>
          </a:bodyPr>
          <a:lstStyle/>
          <a:p>
            <a:r>
              <a:rPr lang="zh-CN" altLang="en-US" sz="2000" b="1" dirty="0">
                <a:solidFill>
                  <a:schemeClr val="accent1">
                    <a:lumMod val="10000"/>
                  </a:schemeClr>
                </a:solidFill>
              </a:rPr>
              <a:t>违规行为</a:t>
            </a:r>
            <a:endParaRPr lang="en-US" altLang="zh-CN" sz="2000" b="1" dirty="0">
              <a:solidFill>
                <a:schemeClr val="accent1">
                  <a:lumMod val="10000"/>
                </a:schemeClr>
              </a:solidFill>
            </a:endParaRPr>
          </a:p>
          <a:p>
            <a:endParaRPr lang="en-US" altLang="zh-CN" sz="1100" b="1" dirty="0">
              <a:solidFill>
                <a:schemeClr val="accent1">
                  <a:lumMod val="10000"/>
                </a:schemeClr>
              </a:solidFill>
            </a:endParaRPr>
          </a:p>
          <a:p>
            <a:endParaRPr lang="en-US" altLang="zh-CN" sz="100" b="1" dirty="0">
              <a:solidFill>
                <a:schemeClr val="accent1">
                  <a:lumMod val="10000"/>
                </a:schemeClr>
              </a:solidFill>
            </a:endParaRPr>
          </a:p>
          <a:p>
            <a:r>
              <a:rPr lang="en-US" altLang="zh-CN" sz="1600" b="1" dirty="0">
                <a:solidFill>
                  <a:schemeClr val="accent1">
                    <a:lumMod val="10000"/>
                  </a:schemeClr>
                </a:solidFill>
              </a:rPr>
              <a:t>2.</a:t>
            </a:r>
            <a:r>
              <a:rPr lang="zh-CN" altLang="en-US" sz="1600" b="1" dirty="0">
                <a:solidFill>
                  <a:schemeClr val="accent1">
                    <a:lumMod val="10000"/>
                  </a:schemeClr>
                </a:solidFill>
              </a:rPr>
              <a:t>受托管理机构工作人员（第六条）</a:t>
            </a:r>
            <a:endParaRPr lang="en-US" altLang="zh-CN" sz="1600" b="1" dirty="0">
              <a:solidFill>
                <a:schemeClr val="accent1">
                  <a:lumMod val="10000"/>
                </a:schemeClr>
              </a:solidFill>
            </a:endParaRPr>
          </a:p>
          <a:p>
            <a:r>
              <a:rPr lang="zh-CN" altLang="en-US" sz="1600" dirty="0">
                <a:solidFill>
                  <a:schemeClr val="accent1">
                    <a:lumMod val="10000"/>
                  </a:schemeClr>
                </a:solidFill>
              </a:rPr>
              <a:t>受托管理机构</a:t>
            </a:r>
            <a:r>
              <a:rPr lang="zh-CN" altLang="en-US" sz="1600" dirty="0">
                <a:solidFill>
                  <a:srgbClr val="C00000"/>
                </a:solidFill>
              </a:rPr>
              <a:t>工作人员</a:t>
            </a:r>
            <a:r>
              <a:rPr lang="zh-CN" altLang="en-US" sz="1600" dirty="0">
                <a:solidFill>
                  <a:schemeClr val="accent1">
                    <a:lumMod val="10000"/>
                  </a:schemeClr>
                </a:solidFill>
              </a:rPr>
              <a:t>的违规行为包括以下情形：</a:t>
            </a:r>
            <a:endParaRPr lang="zh-CN" altLang="en-US" sz="1600" dirty="0">
              <a:solidFill>
                <a:schemeClr val="accent1">
                  <a:lumMod val="10000"/>
                </a:schemeClr>
              </a:solidFill>
            </a:endParaRPr>
          </a:p>
          <a:p>
            <a:r>
              <a:rPr lang="zh-CN" altLang="en-US" sz="1600" dirty="0">
                <a:solidFill>
                  <a:schemeClr val="accent1">
                    <a:lumMod val="10000"/>
                  </a:schemeClr>
                </a:solidFill>
              </a:rPr>
              <a:t>（一）</a:t>
            </a:r>
            <a:r>
              <a:rPr lang="zh-CN" altLang="en-US" sz="1600" dirty="0">
                <a:solidFill>
                  <a:srgbClr val="C00000"/>
                </a:solidFill>
              </a:rPr>
              <a:t>管理失职</a:t>
            </a:r>
            <a:r>
              <a:rPr lang="zh-CN" altLang="en-US" sz="1600" dirty="0">
                <a:solidFill>
                  <a:schemeClr val="accent1">
                    <a:lumMod val="10000"/>
                  </a:schemeClr>
                </a:solidFill>
              </a:rPr>
              <a:t>，造成负面影响或财政资金损失；（行为失职类）</a:t>
            </a:r>
            <a:endParaRPr lang="zh-CN" altLang="en-US" sz="1600" dirty="0">
              <a:solidFill>
                <a:schemeClr val="accent1">
                  <a:lumMod val="10000"/>
                </a:schemeClr>
              </a:solidFill>
            </a:endParaRPr>
          </a:p>
          <a:p>
            <a:r>
              <a:rPr lang="zh-CN" altLang="en-US" sz="1600" dirty="0">
                <a:solidFill>
                  <a:schemeClr val="accent1">
                    <a:lumMod val="10000"/>
                  </a:schemeClr>
                </a:solidFill>
              </a:rPr>
              <a:t>（二）</a:t>
            </a:r>
            <a:r>
              <a:rPr lang="zh-CN" altLang="en-US" sz="1600" dirty="0">
                <a:solidFill>
                  <a:srgbClr val="C00000"/>
                </a:solidFill>
              </a:rPr>
              <a:t>设租寻租、徇私舞弊</a:t>
            </a:r>
            <a:r>
              <a:rPr lang="zh-CN" altLang="en-US" sz="1600" dirty="0">
                <a:solidFill>
                  <a:schemeClr val="accent1">
                    <a:lumMod val="10000"/>
                  </a:schemeClr>
                </a:solidFill>
              </a:rPr>
              <a:t>等利用组织科学技术活动之便谋取</a:t>
            </a:r>
            <a:r>
              <a:rPr lang="zh-CN" altLang="en-US" sz="1600" dirty="0">
                <a:solidFill>
                  <a:srgbClr val="C00000"/>
                </a:solidFill>
              </a:rPr>
              <a:t>不正当利益</a:t>
            </a:r>
            <a:r>
              <a:rPr lang="zh-CN" altLang="en-US" sz="1600" dirty="0">
                <a:solidFill>
                  <a:schemeClr val="accent1">
                    <a:lumMod val="10000"/>
                  </a:schemeClr>
                </a:solidFill>
              </a:rPr>
              <a:t>；（谋求私利）</a:t>
            </a:r>
            <a:endParaRPr lang="zh-CN" altLang="en-US" sz="1600" dirty="0">
              <a:solidFill>
                <a:schemeClr val="accent1">
                  <a:lumMod val="10000"/>
                </a:schemeClr>
              </a:solidFill>
            </a:endParaRPr>
          </a:p>
          <a:p>
            <a:r>
              <a:rPr lang="zh-CN" altLang="en-US" sz="1600" dirty="0">
                <a:solidFill>
                  <a:schemeClr val="accent1">
                    <a:lumMod val="10000"/>
                  </a:schemeClr>
                </a:solidFill>
              </a:rPr>
              <a:t>（三）</a:t>
            </a:r>
            <a:r>
              <a:rPr lang="zh-CN" altLang="en-US" sz="1600" dirty="0">
                <a:solidFill>
                  <a:srgbClr val="C00000"/>
                </a:solidFill>
              </a:rPr>
              <a:t>承担或参加</a:t>
            </a:r>
            <a:r>
              <a:rPr lang="zh-CN" altLang="en-US" sz="1600" dirty="0">
                <a:solidFill>
                  <a:schemeClr val="accent1">
                    <a:lumMod val="10000"/>
                  </a:schemeClr>
                </a:solidFill>
              </a:rPr>
              <a:t>所管理的科技计划（专项、基金等）项目；（违反规定）</a:t>
            </a:r>
            <a:endParaRPr lang="zh-CN" altLang="en-US" sz="1600" dirty="0">
              <a:solidFill>
                <a:schemeClr val="accent1">
                  <a:lumMod val="10000"/>
                </a:schemeClr>
              </a:solidFill>
            </a:endParaRPr>
          </a:p>
          <a:p>
            <a:r>
              <a:rPr lang="zh-CN" altLang="en-US" sz="1600" dirty="0">
                <a:solidFill>
                  <a:schemeClr val="accent1">
                    <a:lumMod val="10000"/>
                  </a:schemeClr>
                </a:solidFill>
              </a:rPr>
              <a:t>（四）</a:t>
            </a:r>
            <a:r>
              <a:rPr lang="zh-CN" altLang="en-US" sz="1600" dirty="0">
                <a:solidFill>
                  <a:srgbClr val="C00000"/>
                </a:solidFill>
              </a:rPr>
              <a:t>参与</a:t>
            </a:r>
            <a:r>
              <a:rPr lang="zh-CN" altLang="en-US" sz="1600" dirty="0">
                <a:solidFill>
                  <a:schemeClr val="accent1">
                    <a:lumMod val="10000"/>
                  </a:schemeClr>
                </a:solidFill>
              </a:rPr>
              <a:t>所管理的科学技术活动中有关论文、著作、专利等科学技术成果的署名及相关科技奖励、人才评选等；（谋求私利）</a:t>
            </a:r>
            <a:endParaRPr lang="zh-CN" altLang="en-US" sz="1600" dirty="0">
              <a:solidFill>
                <a:schemeClr val="accent1">
                  <a:lumMod val="10000"/>
                </a:schemeClr>
              </a:solidFill>
            </a:endParaRPr>
          </a:p>
          <a:p>
            <a:r>
              <a:rPr lang="zh-CN" altLang="en-US" sz="1600" dirty="0">
                <a:solidFill>
                  <a:schemeClr val="accent1">
                    <a:lumMod val="10000"/>
                  </a:schemeClr>
                </a:solidFill>
              </a:rPr>
              <a:t>（五）未经批准在相关科学技术活动实施单位</a:t>
            </a:r>
            <a:r>
              <a:rPr lang="zh-CN" altLang="en-US" sz="1600" dirty="0">
                <a:solidFill>
                  <a:srgbClr val="C00000"/>
                </a:solidFill>
              </a:rPr>
              <a:t>兼职</a:t>
            </a:r>
            <a:r>
              <a:rPr lang="zh-CN" altLang="en-US" sz="1600" dirty="0">
                <a:solidFill>
                  <a:schemeClr val="accent1">
                    <a:lumMod val="10000"/>
                  </a:schemeClr>
                </a:solidFill>
              </a:rPr>
              <a:t>；（违反规定）</a:t>
            </a:r>
            <a:endParaRPr lang="zh-CN" altLang="en-US" sz="1600" dirty="0">
              <a:solidFill>
                <a:schemeClr val="accent1">
                  <a:lumMod val="10000"/>
                </a:schemeClr>
              </a:solidFill>
            </a:endParaRPr>
          </a:p>
          <a:p>
            <a:r>
              <a:rPr lang="zh-CN" altLang="en-US" sz="1600" dirty="0">
                <a:solidFill>
                  <a:schemeClr val="accent1">
                    <a:lumMod val="10000"/>
                  </a:schemeClr>
                </a:solidFill>
              </a:rPr>
              <a:t>（六）</a:t>
            </a:r>
            <a:r>
              <a:rPr lang="zh-CN" altLang="en-US" sz="1600" dirty="0">
                <a:solidFill>
                  <a:srgbClr val="C00000"/>
                </a:solidFill>
              </a:rPr>
              <a:t>干预</a:t>
            </a:r>
            <a:r>
              <a:rPr lang="zh-CN" altLang="en-US" sz="1600" dirty="0">
                <a:solidFill>
                  <a:schemeClr val="accent1">
                    <a:lumMod val="10000"/>
                  </a:schemeClr>
                </a:solidFill>
              </a:rPr>
              <a:t>咨询评审或向咨询评审专家施加</a:t>
            </a:r>
            <a:r>
              <a:rPr lang="zh-CN" altLang="en-US" sz="1600" dirty="0">
                <a:solidFill>
                  <a:srgbClr val="C00000"/>
                </a:solidFill>
              </a:rPr>
              <a:t>倾向性影响</a:t>
            </a:r>
            <a:r>
              <a:rPr lang="zh-CN" altLang="en-US" sz="1600" dirty="0">
                <a:solidFill>
                  <a:schemeClr val="accent1">
                    <a:lumMod val="10000"/>
                  </a:schemeClr>
                </a:solidFill>
              </a:rPr>
              <a:t>；（干预科研活动）</a:t>
            </a:r>
            <a:endParaRPr lang="zh-CN" altLang="en-US" sz="1600" dirty="0">
              <a:solidFill>
                <a:schemeClr val="accent1">
                  <a:lumMod val="10000"/>
                </a:schemeClr>
              </a:solidFill>
            </a:endParaRPr>
          </a:p>
          <a:p>
            <a:r>
              <a:rPr lang="zh-CN" altLang="en-US" sz="1600" dirty="0">
                <a:solidFill>
                  <a:schemeClr val="accent1">
                    <a:lumMod val="10000"/>
                  </a:schemeClr>
                </a:solidFill>
              </a:rPr>
              <a:t>（七）</a:t>
            </a:r>
            <a:r>
              <a:rPr lang="zh-CN" altLang="en-US" sz="1600" dirty="0">
                <a:solidFill>
                  <a:srgbClr val="C00000"/>
                </a:solidFill>
              </a:rPr>
              <a:t>泄露</a:t>
            </a:r>
            <a:r>
              <a:rPr lang="zh-CN" altLang="en-US" sz="1600" dirty="0">
                <a:solidFill>
                  <a:schemeClr val="accent1">
                    <a:lumMod val="10000"/>
                  </a:schemeClr>
                </a:solidFill>
              </a:rPr>
              <a:t>科学技术活动管理过程中需保密的专家名单、专家意见、评审结论和立项安排等相关信息；（干预科研活动）</a:t>
            </a:r>
            <a:endParaRPr lang="zh-CN" altLang="en-US" sz="1600" dirty="0">
              <a:solidFill>
                <a:schemeClr val="accent1">
                  <a:lumMod val="10000"/>
                </a:schemeClr>
              </a:solidFill>
            </a:endParaRPr>
          </a:p>
          <a:p>
            <a:r>
              <a:rPr lang="zh-CN" altLang="en-US" sz="1600" dirty="0">
                <a:solidFill>
                  <a:schemeClr val="accent1">
                    <a:lumMod val="10000"/>
                  </a:schemeClr>
                </a:solidFill>
              </a:rPr>
              <a:t>（八）</a:t>
            </a:r>
            <a:r>
              <a:rPr lang="zh-CN" altLang="en-US" sz="1600" dirty="0">
                <a:solidFill>
                  <a:srgbClr val="C00000"/>
                </a:solidFill>
              </a:rPr>
              <a:t>违反回避</a:t>
            </a:r>
            <a:r>
              <a:rPr lang="zh-CN" altLang="en-US" sz="1600" dirty="0">
                <a:solidFill>
                  <a:schemeClr val="accent1">
                    <a:lumMod val="10000"/>
                  </a:schemeClr>
                </a:solidFill>
              </a:rPr>
              <a:t>制度要求，</a:t>
            </a:r>
            <a:r>
              <a:rPr lang="zh-CN" altLang="en-US" sz="1600" dirty="0">
                <a:solidFill>
                  <a:srgbClr val="C00000"/>
                </a:solidFill>
              </a:rPr>
              <a:t>隐瞒</a:t>
            </a:r>
            <a:r>
              <a:rPr lang="zh-CN" altLang="en-US" sz="1600" dirty="0">
                <a:solidFill>
                  <a:schemeClr val="accent1">
                    <a:lumMod val="10000"/>
                  </a:schemeClr>
                </a:solidFill>
              </a:rPr>
              <a:t>利益冲突；（违反规定）</a:t>
            </a:r>
            <a:endParaRPr lang="zh-CN" altLang="en-US" sz="1600" dirty="0">
              <a:solidFill>
                <a:schemeClr val="accent1">
                  <a:lumMod val="10000"/>
                </a:schemeClr>
              </a:solidFill>
            </a:endParaRPr>
          </a:p>
          <a:p>
            <a:r>
              <a:rPr lang="zh-CN" altLang="en-US" sz="1600" dirty="0">
                <a:solidFill>
                  <a:schemeClr val="accent1">
                    <a:lumMod val="10000"/>
                  </a:schemeClr>
                </a:solidFill>
              </a:rPr>
              <a:t>（九）</a:t>
            </a:r>
            <a:r>
              <a:rPr lang="zh-CN" altLang="en-US" sz="1600" dirty="0">
                <a:solidFill>
                  <a:srgbClr val="C00000"/>
                </a:solidFill>
              </a:rPr>
              <a:t>虚报、冒领、挪用、套取</a:t>
            </a:r>
            <a:r>
              <a:rPr lang="zh-CN" altLang="en-US" sz="1600" dirty="0">
                <a:solidFill>
                  <a:schemeClr val="accent1">
                    <a:lumMod val="10000"/>
                  </a:schemeClr>
                </a:solidFill>
              </a:rPr>
              <a:t>所管理的科研资金；（谋求私利）</a:t>
            </a:r>
            <a:endParaRPr lang="zh-CN" altLang="en-US" sz="1600" dirty="0">
              <a:solidFill>
                <a:schemeClr val="accent1">
                  <a:lumMod val="10000"/>
                </a:schemeClr>
              </a:solidFill>
            </a:endParaRPr>
          </a:p>
          <a:p>
            <a:r>
              <a:rPr lang="zh-CN" altLang="en-US" sz="1600" dirty="0">
                <a:solidFill>
                  <a:schemeClr val="accent1">
                    <a:lumMod val="10000"/>
                  </a:schemeClr>
                </a:solidFill>
              </a:rPr>
              <a:t>（十）违反国家科学技术活动保密相关规定；（违反规定）</a:t>
            </a:r>
            <a:endParaRPr lang="zh-CN" altLang="en-US" sz="1600" dirty="0">
              <a:solidFill>
                <a:schemeClr val="accent1">
                  <a:lumMod val="10000"/>
                </a:schemeClr>
              </a:solidFill>
            </a:endParaRPr>
          </a:p>
          <a:p>
            <a:r>
              <a:rPr lang="zh-CN" altLang="en-US" sz="1600" dirty="0">
                <a:solidFill>
                  <a:schemeClr val="accent1">
                    <a:lumMod val="10000"/>
                  </a:schemeClr>
                </a:solidFill>
              </a:rPr>
              <a:t>（十一）法律、行政法规、部门规章或规范性文件规定的其他相关违规行为。</a:t>
            </a:r>
            <a:endParaRPr lang="zh-CN" altLang="en-US" sz="1600" dirty="0">
              <a:solidFill>
                <a:schemeClr val="accent1">
                  <a:lumMod val="10000"/>
                </a:schemeClr>
              </a:solidFill>
            </a:endParaRPr>
          </a:p>
        </p:txBody>
      </p:sp>
      <p:sp>
        <p:nvSpPr>
          <p:cNvPr id="7" name="矩形 6"/>
          <p:cNvSpPr/>
          <p:nvPr/>
        </p:nvSpPr>
        <p:spPr>
          <a:xfrm>
            <a:off x="0" y="187603"/>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（一） </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规定</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适用的主体及违规行为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71567" y="883303"/>
            <a:ext cx="7939696" cy="3954145"/>
          </a:xfrm>
          <a:prstGeom prst="rect">
            <a:avLst/>
          </a:prstGeom>
          <a:noFill/>
        </p:spPr>
        <p:txBody>
          <a:bodyPr wrap="square">
            <a:spAutoFit/>
          </a:bodyPr>
          <a:lstStyle/>
          <a:p>
            <a:r>
              <a:rPr lang="zh-CN" altLang="en-US" sz="1600" b="1" dirty="0">
                <a:solidFill>
                  <a:schemeClr val="accent1">
                    <a:lumMod val="10000"/>
                  </a:schemeClr>
                </a:solidFill>
              </a:rPr>
              <a:t>违规行为</a:t>
            </a:r>
            <a:endParaRPr lang="en-US" altLang="zh-CN" sz="1600" b="1" dirty="0">
              <a:solidFill>
                <a:schemeClr val="accent1">
                  <a:lumMod val="10000"/>
                </a:schemeClr>
              </a:solidFill>
            </a:endParaRPr>
          </a:p>
          <a:p>
            <a:endParaRPr lang="en-US" altLang="zh-CN" sz="800" b="1" dirty="0">
              <a:solidFill>
                <a:schemeClr val="accent1">
                  <a:lumMod val="10000"/>
                </a:schemeClr>
              </a:solidFill>
            </a:endParaRPr>
          </a:p>
          <a:p>
            <a:endParaRPr lang="en-US" altLang="zh-CN" sz="100" b="1" dirty="0">
              <a:solidFill>
                <a:schemeClr val="accent1">
                  <a:lumMod val="10000"/>
                </a:schemeClr>
              </a:solidFill>
            </a:endParaRPr>
          </a:p>
          <a:p>
            <a:r>
              <a:rPr lang="en-US" altLang="zh-CN" sz="1400" b="1" dirty="0">
                <a:solidFill>
                  <a:schemeClr val="accent1">
                    <a:lumMod val="10000"/>
                  </a:schemeClr>
                </a:solidFill>
              </a:rPr>
              <a:t>3.</a:t>
            </a:r>
            <a:r>
              <a:rPr lang="zh-CN" altLang="en-US" sz="1400" b="1" dirty="0">
                <a:solidFill>
                  <a:schemeClr val="accent1">
                    <a:lumMod val="10000"/>
                  </a:schemeClr>
                </a:solidFill>
              </a:rPr>
              <a:t>科学技术活动实施单位（第七条）</a:t>
            </a:r>
            <a:endParaRPr lang="en-US" altLang="zh-CN" sz="1400" b="1" dirty="0">
              <a:solidFill>
                <a:schemeClr val="accent1">
                  <a:lumMod val="10000"/>
                </a:schemeClr>
              </a:solidFill>
            </a:endParaRPr>
          </a:p>
          <a:p>
            <a:r>
              <a:rPr lang="zh-CN" altLang="en-US" sz="1400" dirty="0">
                <a:solidFill>
                  <a:schemeClr val="accent1">
                    <a:lumMod val="10000"/>
                  </a:schemeClr>
                </a:solidFill>
              </a:rPr>
              <a:t>科学技术活动实施单位的违规行为包括以下情形：</a:t>
            </a:r>
            <a:endParaRPr lang="zh-CN" altLang="en-US" sz="1400" dirty="0">
              <a:solidFill>
                <a:schemeClr val="accent1">
                  <a:lumMod val="10000"/>
                </a:schemeClr>
              </a:solidFill>
            </a:endParaRPr>
          </a:p>
          <a:p>
            <a:r>
              <a:rPr lang="zh-CN" altLang="en-US" sz="1400" dirty="0">
                <a:solidFill>
                  <a:schemeClr val="accent1">
                    <a:lumMod val="10000"/>
                  </a:schemeClr>
                </a:solidFill>
              </a:rPr>
              <a:t>（一）在科学技术活动的申报、评审、实施、验收、监督检查和评估评价等活动中</a:t>
            </a:r>
            <a:r>
              <a:rPr lang="zh-CN" altLang="en-US" sz="1400" dirty="0"/>
              <a:t>提供虚假材料</a:t>
            </a:r>
            <a:r>
              <a:rPr lang="zh-CN" altLang="en-US" sz="1400" dirty="0">
                <a:solidFill>
                  <a:schemeClr val="accent1">
                    <a:lumMod val="10000"/>
                  </a:schemeClr>
                </a:solidFill>
              </a:rPr>
              <a:t>，组织“打招呼”“走关系”等</a:t>
            </a:r>
            <a:r>
              <a:rPr lang="zh-CN" altLang="en-US" sz="1400" b="1" u="sng" dirty="0"/>
              <a:t>请托行为</a:t>
            </a:r>
            <a:r>
              <a:rPr lang="zh-CN" altLang="en-US" sz="1400" dirty="0">
                <a:solidFill>
                  <a:schemeClr val="accent1">
                    <a:lumMod val="10000"/>
                  </a:schemeClr>
                </a:solidFill>
              </a:rPr>
              <a:t>；（请托行为）</a:t>
            </a:r>
            <a:endParaRPr lang="zh-CN" altLang="en-US" sz="1400" dirty="0">
              <a:solidFill>
                <a:schemeClr val="accent1">
                  <a:lumMod val="10000"/>
                </a:schemeClr>
              </a:solidFill>
            </a:endParaRPr>
          </a:p>
          <a:p>
            <a:r>
              <a:rPr lang="zh-CN" altLang="en-US" sz="1400" dirty="0">
                <a:solidFill>
                  <a:schemeClr val="accent1">
                    <a:lumMod val="10000"/>
                  </a:schemeClr>
                </a:solidFill>
              </a:rPr>
              <a:t>（二）管理失职，造成负面影响或财政资金损失；（失职行为）</a:t>
            </a:r>
            <a:endParaRPr lang="zh-CN" altLang="en-US" sz="1400" dirty="0">
              <a:solidFill>
                <a:schemeClr val="accent1">
                  <a:lumMod val="10000"/>
                </a:schemeClr>
              </a:solidFill>
            </a:endParaRPr>
          </a:p>
          <a:p>
            <a:r>
              <a:rPr lang="en-US" altLang="zh-CN" sz="1400" u="sng" dirty="0"/>
              <a:t>*</a:t>
            </a:r>
            <a:r>
              <a:rPr lang="zh-CN" altLang="en-US" sz="1400" u="sng" dirty="0"/>
              <a:t>（三）</a:t>
            </a:r>
            <a:r>
              <a:rPr lang="zh-CN" altLang="en-US" sz="1400" u="sng" dirty="0">
                <a:solidFill>
                  <a:schemeClr val="accent1">
                    <a:lumMod val="10000"/>
                  </a:schemeClr>
                </a:solidFill>
              </a:rPr>
              <a:t>无正当理由</a:t>
            </a:r>
            <a:r>
              <a:rPr lang="zh-CN" altLang="en-US" sz="1400" b="1" u="sng" dirty="0"/>
              <a:t>不履行</a:t>
            </a:r>
            <a:r>
              <a:rPr lang="zh-CN" altLang="en-US" sz="1400" u="sng" dirty="0">
                <a:solidFill>
                  <a:schemeClr val="accent1">
                    <a:lumMod val="10000"/>
                  </a:schemeClr>
                </a:solidFill>
              </a:rPr>
              <a:t>科学技术活动管理</a:t>
            </a:r>
            <a:r>
              <a:rPr lang="zh-CN" altLang="en-US" sz="1400" b="1" u="sng" dirty="0"/>
              <a:t>合同约定的主要义务</a:t>
            </a:r>
            <a:r>
              <a:rPr lang="zh-CN" altLang="en-US" sz="1400" u="sng" dirty="0">
                <a:solidFill>
                  <a:schemeClr val="accent1">
                    <a:lumMod val="10000"/>
                  </a:schemeClr>
                </a:solidFill>
              </a:rPr>
              <a:t>；（失职行为）</a:t>
            </a:r>
            <a:endParaRPr lang="zh-CN" altLang="en-US" sz="1400" u="sng" dirty="0">
              <a:solidFill>
                <a:schemeClr val="accent1">
                  <a:lumMod val="10000"/>
                </a:schemeClr>
              </a:solidFill>
            </a:endParaRPr>
          </a:p>
          <a:p>
            <a:r>
              <a:rPr lang="zh-CN" altLang="en-US" sz="1400" dirty="0">
                <a:solidFill>
                  <a:schemeClr val="accent1">
                    <a:lumMod val="10000"/>
                  </a:schemeClr>
                </a:solidFill>
              </a:rPr>
              <a:t>（四）隐瞒、迁就、包庇、纵容或参与本单位人员的违法违规活动；</a:t>
            </a:r>
            <a:endParaRPr lang="zh-CN" altLang="en-US" sz="1400" dirty="0">
              <a:solidFill>
                <a:schemeClr val="accent1">
                  <a:lumMod val="10000"/>
                </a:schemeClr>
              </a:solidFill>
            </a:endParaRPr>
          </a:p>
          <a:p>
            <a:r>
              <a:rPr lang="zh-CN" altLang="en-US" sz="1400" dirty="0">
                <a:solidFill>
                  <a:schemeClr val="accent1">
                    <a:lumMod val="10000"/>
                  </a:schemeClr>
                </a:solidFill>
              </a:rPr>
              <a:t>（五）未经批准，违规转包、分包科研任务； （违反规定） </a:t>
            </a:r>
            <a:endParaRPr lang="zh-CN" altLang="en-US" sz="1400" dirty="0">
              <a:solidFill>
                <a:schemeClr val="accent1">
                  <a:lumMod val="10000"/>
                </a:schemeClr>
              </a:solidFill>
            </a:endParaRPr>
          </a:p>
          <a:p>
            <a:r>
              <a:rPr lang="zh-CN" altLang="en-US" sz="1400" dirty="0">
                <a:solidFill>
                  <a:schemeClr val="accent1">
                    <a:lumMod val="10000"/>
                  </a:schemeClr>
                </a:solidFill>
              </a:rPr>
              <a:t>（六）截留、挤占、挪用、套取、转移、私分财政科研资金；（谋求私利）</a:t>
            </a:r>
            <a:endParaRPr lang="zh-CN" altLang="en-US" sz="1400" dirty="0">
              <a:solidFill>
                <a:schemeClr val="accent1">
                  <a:lumMod val="10000"/>
                </a:schemeClr>
              </a:solidFill>
            </a:endParaRPr>
          </a:p>
          <a:p>
            <a:r>
              <a:rPr lang="en-US" altLang="zh-CN" sz="1400" u="sng" dirty="0"/>
              <a:t>*</a:t>
            </a:r>
            <a:r>
              <a:rPr lang="zh-CN" altLang="en-US" sz="1400" u="sng" dirty="0"/>
              <a:t>（七）</a:t>
            </a:r>
            <a:r>
              <a:rPr lang="zh-CN" altLang="en-US" sz="1400" b="1" u="sng" dirty="0"/>
              <a:t>不配合监督检查</a:t>
            </a:r>
            <a:r>
              <a:rPr lang="zh-CN" altLang="en-US" sz="1400" u="sng" dirty="0">
                <a:solidFill>
                  <a:schemeClr val="accent1">
                    <a:lumMod val="10000"/>
                  </a:schemeClr>
                </a:solidFill>
              </a:rPr>
              <a:t>或评估评价工作，不整改、虚假整改或整改未达到要求；（违反规定）</a:t>
            </a:r>
            <a:r>
              <a:rPr lang="zh-CN" altLang="en-US" sz="1400" dirty="0">
                <a:solidFill>
                  <a:schemeClr val="accent1">
                    <a:lumMod val="10000"/>
                  </a:schemeClr>
                </a:solidFill>
              </a:rPr>
              <a:t> </a:t>
            </a:r>
            <a:endParaRPr lang="zh-CN" altLang="en-US" sz="1400" dirty="0">
              <a:solidFill>
                <a:schemeClr val="accent1">
                  <a:lumMod val="10000"/>
                </a:schemeClr>
              </a:solidFill>
            </a:endParaRPr>
          </a:p>
          <a:p>
            <a:r>
              <a:rPr lang="en-US" altLang="zh-CN" sz="1400" dirty="0"/>
              <a:t>*</a:t>
            </a:r>
            <a:r>
              <a:rPr lang="zh-CN" altLang="en-US" sz="1400" u="sng" dirty="0"/>
              <a:t>（八）</a:t>
            </a:r>
            <a:r>
              <a:rPr lang="zh-CN" altLang="en-US" sz="1400" b="1" u="sng" dirty="0"/>
              <a:t>不按规定上缴</a:t>
            </a:r>
            <a:r>
              <a:rPr lang="zh-CN" altLang="en-US" sz="1400" u="sng" dirty="0">
                <a:solidFill>
                  <a:schemeClr val="accent1">
                    <a:lumMod val="10000"/>
                  </a:schemeClr>
                </a:solidFill>
              </a:rPr>
              <a:t>应收回的财政科研结余资金；（违反规定）</a:t>
            </a:r>
            <a:endParaRPr lang="zh-CN" altLang="en-US" sz="1400" u="sng" dirty="0">
              <a:solidFill>
                <a:schemeClr val="accent1">
                  <a:lumMod val="10000"/>
                </a:schemeClr>
              </a:solidFill>
            </a:endParaRPr>
          </a:p>
          <a:p>
            <a:r>
              <a:rPr lang="zh-CN" altLang="en-US" sz="1400" dirty="0">
                <a:solidFill>
                  <a:schemeClr val="accent1">
                    <a:lumMod val="10000"/>
                  </a:schemeClr>
                </a:solidFill>
              </a:rPr>
              <a:t>（九）未按规定进行科技伦理审查并监督执行；（违反规定）</a:t>
            </a:r>
            <a:endParaRPr lang="zh-CN" altLang="en-US" sz="1400" dirty="0">
              <a:solidFill>
                <a:schemeClr val="accent1">
                  <a:lumMod val="10000"/>
                </a:schemeClr>
              </a:solidFill>
            </a:endParaRPr>
          </a:p>
          <a:p>
            <a:r>
              <a:rPr lang="zh-CN" altLang="en-US" sz="1400" dirty="0">
                <a:solidFill>
                  <a:schemeClr val="accent1">
                    <a:lumMod val="10000"/>
                  </a:schemeClr>
                </a:solidFill>
              </a:rPr>
              <a:t>（十）开展危害国家安全、损害社会公共利益、危害人体健康的科学技术活动；（损害公共利益）</a:t>
            </a:r>
            <a:endParaRPr lang="zh-CN" altLang="en-US" sz="1400" dirty="0">
              <a:solidFill>
                <a:schemeClr val="accent1">
                  <a:lumMod val="10000"/>
                </a:schemeClr>
              </a:solidFill>
            </a:endParaRPr>
          </a:p>
          <a:p>
            <a:r>
              <a:rPr lang="zh-CN" altLang="en-US" sz="1400" dirty="0"/>
              <a:t>（十一）</a:t>
            </a:r>
            <a:r>
              <a:rPr lang="zh-CN" altLang="en-US" sz="1400" b="1" dirty="0"/>
              <a:t>违反国家科学技术活动保密</a:t>
            </a:r>
            <a:r>
              <a:rPr lang="zh-CN" altLang="en-US" sz="1400" dirty="0">
                <a:solidFill>
                  <a:schemeClr val="accent1">
                    <a:lumMod val="10000"/>
                  </a:schemeClr>
                </a:solidFill>
              </a:rPr>
              <a:t>相关规定； （违反规定） </a:t>
            </a:r>
            <a:endParaRPr lang="zh-CN" altLang="en-US" sz="1400" dirty="0">
              <a:solidFill>
                <a:schemeClr val="accent1">
                  <a:lumMod val="10000"/>
                </a:schemeClr>
              </a:solidFill>
            </a:endParaRPr>
          </a:p>
          <a:p>
            <a:r>
              <a:rPr lang="zh-CN" altLang="en-US" sz="1400" dirty="0">
                <a:solidFill>
                  <a:schemeClr val="accent1">
                    <a:lumMod val="10000"/>
                  </a:schemeClr>
                </a:solidFill>
              </a:rPr>
              <a:t>（十二）法律、行政法规、部门规章或规范性文件规定的其他相关违规行为。</a:t>
            </a:r>
            <a:endParaRPr lang="zh-CN" altLang="en-US" sz="14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（一） </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规定</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适用的主体及违规行为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83994" y="929005"/>
            <a:ext cx="7863293" cy="3784600"/>
          </a:xfrm>
          <a:prstGeom prst="rect">
            <a:avLst/>
          </a:prstGeom>
          <a:noFill/>
        </p:spPr>
        <p:txBody>
          <a:bodyPr wrap="square">
            <a:spAutoFit/>
          </a:bodyPr>
          <a:lstStyle/>
          <a:p>
            <a:pPr indent="457200"/>
            <a:r>
              <a:rPr lang="en-US" altLang="zh-CN" sz="2400" kern="0" cap="all" dirty="0">
                <a:ln w="0">
                  <a:noFill/>
                </a:ln>
                <a:solidFill>
                  <a:schemeClr val="accent1">
                    <a:lumMod val="10000"/>
                  </a:schemeClr>
                </a:solidFill>
                <a:latin typeface="微软雅黑" panose="020B0503020204020204" pitchFamily="34" charset="-122"/>
              </a:rPr>
              <a:t>2022</a:t>
            </a:r>
            <a:r>
              <a:rPr lang="zh-CN" altLang="en-US" sz="2400" kern="0" cap="all" dirty="0">
                <a:ln w="0">
                  <a:noFill/>
                </a:ln>
                <a:solidFill>
                  <a:schemeClr val="accent1">
                    <a:lumMod val="10000"/>
                  </a:schemeClr>
                </a:solidFill>
                <a:latin typeface="微软雅黑" panose="020B0503020204020204" pitchFamily="34" charset="-122"/>
              </a:rPr>
              <a:t>年</a:t>
            </a:r>
            <a:r>
              <a:rPr lang="en-US" altLang="zh-CN" sz="2400" kern="0" cap="all" dirty="0">
                <a:ln w="0">
                  <a:noFill/>
                </a:ln>
                <a:solidFill>
                  <a:schemeClr val="accent1">
                    <a:lumMod val="10000"/>
                  </a:schemeClr>
                </a:solidFill>
                <a:latin typeface="微软雅黑" panose="020B0503020204020204" pitchFamily="34" charset="-122"/>
              </a:rPr>
              <a:t>3</a:t>
            </a:r>
            <a:r>
              <a:rPr lang="zh-CN" altLang="en-US" sz="2400" kern="0" cap="all" dirty="0">
                <a:ln w="0">
                  <a:noFill/>
                </a:ln>
                <a:solidFill>
                  <a:schemeClr val="accent1">
                    <a:lumMod val="10000"/>
                  </a:schemeClr>
                </a:solidFill>
                <a:latin typeface="微软雅黑" panose="020B0503020204020204" pitchFamily="34" charset="-122"/>
              </a:rPr>
              <a:t>月</a:t>
            </a:r>
            <a:r>
              <a:rPr lang="en-US" altLang="zh-CN" sz="2400" kern="0" cap="all" dirty="0">
                <a:ln w="0">
                  <a:noFill/>
                </a:ln>
                <a:solidFill>
                  <a:schemeClr val="accent1">
                    <a:lumMod val="10000"/>
                  </a:schemeClr>
                </a:solidFill>
                <a:latin typeface="微软雅黑" panose="020B0503020204020204" pitchFamily="34" charset="-122"/>
              </a:rPr>
              <a:t>18</a:t>
            </a:r>
            <a:r>
              <a:rPr lang="zh-CN" altLang="en-US" sz="2400" kern="0" cap="all" dirty="0">
                <a:ln w="0">
                  <a:noFill/>
                </a:ln>
                <a:solidFill>
                  <a:schemeClr val="accent1">
                    <a:lumMod val="10000"/>
                  </a:schemeClr>
                </a:solidFill>
                <a:latin typeface="微软雅黑" panose="020B0503020204020204" pitchFamily="34" charset="-122"/>
              </a:rPr>
              <a:t>日，国家科学技术部网站公布了</a:t>
            </a:r>
            <a:r>
              <a:rPr lang="en-US" altLang="zh-CN" sz="2400" kern="0" cap="all" dirty="0">
                <a:ln w="0">
                  <a:noFill/>
                </a:ln>
                <a:solidFill>
                  <a:srgbClr val="C00000"/>
                </a:solidFill>
                <a:latin typeface="微软雅黑" panose="020B0503020204020204" pitchFamily="34" charset="-122"/>
              </a:rPr>
              <a:t>54</a:t>
            </a:r>
            <a:r>
              <a:rPr lang="zh-CN" altLang="en-US" sz="2400" kern="0" cap="all" dirty="0">
                <a:ln w="0">
                  <a:noFill/>
                </a:ln>
                <a:solidFill>
                  <a:srgbClr val="C00000"/>
                </a:solidFill>
                <a:latin typeface="微软雅黑" panose="020B0503020204020204" pitchFamily="34" charset="-122"/>
              </a:rPr>
              <a:t>起</a:t>
            </a:r>
            <a:r>
              <a:rPr lang="zh-CN" altLang="en-US" sz="2400" kern="0" cap="all" dirty="0">
                <a:ln w="0">
                  <a:noFill/>
                </a:ln>
                <a:solidFill>
                  <a:schemeClr val="accent1">
                    <a:lumMod val="10000"/>
                  </a:schemeClr>
                </a:solidFill>
                <a:latin typeface="微软雅黑" panose="020B0503020204020204" pitchFamily="34" charset="-122"/>
              </a:rPr>
              <a:t>教育、医疗机构医学科研诚信案件调查处理结果。所涉论文主要涉及论文买卖行为、伪造和篡改研究数据、图表等学术不端行为等，</a:t>
            </a:r>
            <a:r>
              <a:rPr lang="zh-CN" altLang="en-US" sz="2400" kern="0" cap="all" dirty="0">
                <a:ln w="0">
                  <a:noFill/>
                </a:ln>
                <a:solidFill>
                  <a:srgbClr val="C00000"/>
                </a:solidFill>
                <a:latin typeface="微软雅黑" panose="020B0503020204020204" pitchFamily="34" charset="-122"/>
              </a:rPr>
              <a:t>给予撤销职称，撤销硕士研究生导师资格，取消一定期限项目申报、立项、评奖、职称晋升等活动资格等处罚。</a:t>
            </a:r>
            <a:endParaRPr lang="en-US" altLang="zh-CN" sz="2400" kern="0" cap="all" dirty="0">
              <a:ln w="0">
                <a:noFill/>
              </a:ln>
              <a:solidFill>
                <a:srgbClr val="C00000"/>
              </a:solidFill>
              <a:latin typeface="微软雅黑" panose="020B0503020204020204" pitchFamily="34" charset="-122"/>
            </a:endParaRPr>
          </a:p>
          <a:p>
            <a:pPr indent="457200"/>
            <a:r>
              <a:rPr lang="zh-CN" altLang="en-US" sz="2400" kern="0" cap="all" dirty="0">
                <a:ln w="0">
                  <a:noFill/>
                </a:ln>
                <a:solidFill>
                  <a:schemeClr val="accent1">
                    <a:lumMod val="10000"/>
                  </a:schemeClr>
                </a:solidFill>
                <a:latin typeface="微软雅黑" panose="020B0503020204020204" pitchFamily="34" charset="-122"/>
              </a:rPr>
              <a:t>截止</a:t>
            </a:r>
            <a:r>
              <a:rPr lang="en-US" altLang="zh-CN" sz="2400" kern="0" cap="all" dirty="0">
                <a:ln w="0">
                  <a:noFill/>
                </a:ln>
                <a:solidFill>
                  <a:schemeClr val="accent1">
                    <a:lumMod val="10000"/>
                  </a:schemeClr>
                </a:solidFill>
                <a:latin typeface="微软雅黑" panose="020B0503020204020204" pitchFamily="34" charset="-122"/>
              </a:rPr>
              <a:t>2022</a:t>
            </a:r>
            <a:r>
              <a:rPr lang="zh-CN" altLang="en-US" sz="2400" kern="0" cap="all" dirty="0">
                <a:ln w="0">
                  <a:noFill/>
                </a:ln>
                <a:solidFill>
                  <a:schemeClr val="accent1">
                    <a:lumMod val="10000"/>
                  </a:schemeClr>
                </a:solidFill>
                <a:latin typeface="微软雅黑" panose="020B0503020204020204" pitchFamily="34" charset="-122"/>
              </a:rPr>
              <a:t>年</a:t>
            </a:r>
            <a:r>
              <a:rPr lang="en-US" altLang="zh-CN" sz="2400" kern="0" cap="all" dirty="0">
                <a:ln w="0">
                  <a:noFill/>
                </a:ln>
                <a:solidFill>
                  <a:schemeClr val="accent1">
                    <a:lumMod val="10000"/>
                  </a:schemeClr>
                </a:solidFill>
                <a:latin typeface="微软雅黑" panose="020B0503020204020204" pitchFamily="34" charset="-122"/>
              </a:rPr>
              <a:t>10</a:t>
            </a:r>
            <a:r>
              <a:rPr lang="zh-CN" altLang="en-US" sz="2400" kern="0" cap="all" dirty="0">
                <a:ln w="0">
                  <a:noFill/>
                </a:ln>
                <a:solidFill>
                  <a:schemeClr val="accent1">
                    <a:lumMod val="10000"/>
                  </a:schemeClr>
                </a:solidFill>
                <a:latin typeface="微软雅黑" panose="020B0503020204020204" pitchFamily="34" charset="-122"/>
              </a:rPr>
              <a:t>月</a:t>
            </a:r>
            <a:r>
              <a:rPr lang="en-US" altLang="zh-CN" sz="2400" kern="0" cap="all" dirty="0">
                <a:ln w="0">
                  <a:noFill/>
                </a:ln>
                <a:solidFill>
                  <a:schemeClr val="accent1">
                    <a:lumMod val="10000"/>
                  </a:schemeClr>
                </a:solidFill>
                <a:latin typeface="微软雅黑" panose="020B0503020204020204" pitchFamily="34" charset="-122"/>
              </a:rPr>
              <a:t>17</a:t>
            </a:r>
            <a:r>
              <a:rPr lang="zh-CN" altLang="en-US" sz="2400" kern="0" cap="all" dirty="0">
                <a:ln w="0">
                  <a:noFill/>
                </a:ln>
                <a:solidFill>
                  <a:schemeClr val="accent1">
                    <a:lumMod val="10000"/>
                  </a:schemeClr>
                </a:solidFill>
                <a:latin typeface="微软雅黑" panose="020B0503020204020204" pitchFamily="34" charset="-122"/>
              </a:rPr>
              <a:t>日，国家科学技术部网站已经公开通报了</a:t>
            </a:r>
            <a:r>
              <a:rPr lang="en-US" altLang="zh-CN" sz="2400" kern="0" cap="all" dirty="0">
                <a:ln w="0">
                  <a:noFill/>
                </a:ln>
                <a:solidFill>
                  <a:schemeClr val="accent1">
                    <a:lumMod val="10000"/>
                  </a:schemeClr>
                </a:solidFill>
                <a:latin typeface="微软雅黑" panose="020B0503020204020204" pitchFamily="34" charset="-122"/>
              </a:rPr>
              <a:t>21</a:t>
            </a:r>
            <a:r>
              <a:rPr lang="zh-CN" altLang="en-US" sz="2400" kern="0" cap="all" dirty="0">
                <a:ln w="0">
                  <a:noFill/>
                </a:ln>
                <a:solidFill>
                  <a:schemeClr val="accent1">
                    <a:lumMod val="10000"/>
                  </a:schemeClr>
                </a:solidFill>
                <a:latin typeface="微软雅黑" panose="020B0503020204020204" pitchFamily="34" charset="-122"/>
              </a:rPr>
              <a:t>批违反科研诚信案件。</a:t>
            </a:r>
            <a:endParaRPr lang="en-US" altLang="zh-CN" sz="2400" kern="0" cap="all" dirty="0">
              <a:ln w="0">
                <a:noFill/>
              </a:ln>
              <a:solidFill>
                <a:schemeClr val="accent1">
                  <a:lumMod val="10000"/>
                </a:schemeClr>
              </a:solidFill>
              <a:latin typeface="微软雅黑" panose="020B0503020204020204" pitchFamily="34" charset="-122"/>
            </a:endParaRPr>
          </a:p>
          <a:p>
            <a:pPr indent="457200"/>
            <a:r>
              <a:rPr lang="zh-CN" altLang="en-US" sz="2400" kern="0" cap="all" dirty="0">
                <a:ln w="0">
                  <a:noFill/>
                </a:ln>
                <a:solidFill>
                  <a:schemeClr val="accent1">
                    <a:lumMod val="10000"/>
                  </a:schemeClr>
                </a:solidFill>
                <a:latin typeface="微软雅黑" panose="020B0503020204020204" pitchFamily="34" charset="-122"/>
              </a:rPr>
              <a:t>科研诚信是科技创新的基石，是实施创新驱动发展战略、实现世界科技强国目标的重要基础。</a:t>
            </a:r>
            <a:endParaRPr lang="zh-CN" altLang="en-US" sz="2400" kern="0" cap="all" dirty="0">
              <a:ln w="0">
                <a:noFill/>
              </a:ln>
              <a:solidFill>
                <a:schemeClr val="accent1">
                  <a:lumMod val="10000"/>
                </a:schemeClr>
              </a:solidFill>
              <a:latin typeface="微软雅黑" panose="020B0503020204020204" pitchFamily="34" charset="-122"/>
            </a:endParaRPr>
          </a:p>
        </p:txBody>
      </p:sp>
      <p:sp>
        <p:nvSpPr>
          <p:cNvPr id="7" name="矩形 6"/>
          <p:cNvSpPr/>
          <p:nvPr/>
        </p:nvSpPr>
        <p:spPr>
          <a:xfrm>
            <a:off x="-1588" y="188436"/>
            <a:ext cx="9144635" cy="423545"/>
          </a:xfrm>
          <a:prstGeom prst="rect">
            <a:avLst/>
          </a:prstGeom>
        </p:spPr>
        <p:txBody>
          <a:bodyPr wrap="square">
            <a:spAutoFit/>
          </a:bodyPr>
          <a:lstStyle/>
          <a:p>
            <a:pPr lvl="0" algn="ctr" eaLnBrk="1" fontAlgn="auto" hangingPunct="1">
              <a:lnSpc>
                <a:spcPct val="90000"/>
              </a:lnSpc>
              <a:spcBef>
                <a:spcPts val="300"/>
              </a:spcBef>
              <a:spcAft>
                <a:spcPts val="0"/>
              </a:spcAft>
              <a:defRPr/>
            </a:pPr>
            <a:r>
              <a:rPr lang="zh-CN" altLang="en-US" sz="2400" b="1" kern="0" cap="all" dirty="0">
                <a:ln w="0">
                  <a:noFill/>
                </a:ln>
                <a:solidFill>
                  <a:schemeClr val="accent2"/>
                </a:solidFill>
                <a:latin typeface="微软雅黑" panose="020B0503020204020204" pitchFamily="34" charset="-122"/>
              </a:rPr>
              <a:t>牢记科研诚信</a:t>
            </a:r>
            <a:endParaRPr lang="zh-CN" altLang="zh-CN" sz="14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63615" y="788462"/>
            <a:ext cx="7939696" cy="4355038"/>
          </a:xfrm>
          <a:prstGeom prst="rect">
            <a:avLst/>
          </a:prstGeom>
          <a:noFill/>
        </p:spPr>
        <p:txBody>
          <a:bodyPr wrap="square">
            <a:spAutoFit/>
          </a:bodyPr>
          <a:lstStyle/>
          <a:p>
            <a:r>
              <a:rPr lang="zh-CN" altLang="en-US" sz="1600" b="1" dirty="0">
                <a:solidFill>
                  <a:schemeClr val="accent1">
                    <a:lumMod val="10000"/>
                  </a:schemeClr>
                </a:solidFill>
              </a:rPr>
              <a:t>违规行为</a:t>
            </a:r>
            <a:endParaRPr lang="en-US" altLang="zh-CN" sz="1600" b="1" dirty="0">
              <a:solidFill>
                <a:schemeClr val="accent1">
                  <a:lumMod val="10000"/>
                </a:schemeClr>
              </a:solidFill>
            </a:endParaRPr>
          </a:p>
          <a:p>
            <a:endParaRPr lang="en-US" altLang="zh-CN" sz="800" b="1" dirty="0">
              <a:solidFill>
                <a:schemeClr val="accent1">
                  <a:lumMod val="10000"/>
                </a:schemeClr>
              </a:solidFill>
            </a:endParaRPr>
          </a:p>
          <a:p>
            <a:endParaRPr lang="en-US" altLang="zh-CN" sz="100" b="1" dirty="0">
              <a:solidFill>
                <a:schemeClr val="accent1">
                  <a:lumMod val="10000"/>
                </a:schemeClr>
              </a:solidFill>
            </a:endParaRPr>
          </a:p>
          <a:p>
            <a:r>
              <a:rPr lang="en-US" altLang="zh-CN" sz="1400" b="1" dirty="0">
                <a:solidFill>
                  <a:schemeClr val="accent1">
                    <a:lumMod val="10000"/>
                  </a:schemeClr>
                </a:solidFill>
              </a:rPr>
              <a:t>4.</a:t>
            </a:r>
            <a:r>
              <a:rPr lang="zh-CN" altLang="en-US" sz="1400" b="1" dirty="0">
                <a:solidFill>
                  <a:schemeClr val="accent1">
                    <a:lumMod val="10000"/>
                  </a:schemeClr>
                </a:solidFill>
              </a:rPr>
              <a:t>科研技术人员（第八条）</a:t>
            </a:r>
            <a:endParaRPr lang="en-US" altLang="zh-CN" sz="1400" b="1" dirty="0">
              <a:solidFill>
                <a:schemeClr val="accent1">
                  <a:lumMod val="10000"/>
                </a:schemeClr>
              </a:solidFill>
            </a:endParaRPr>
          </a:p>
          <a:p>
            <a:r>
              <a:rPr lang="zh-CN" altLang="en-US" sz="1400" dirty="0">
                <a:solidFill>
                  <a:schemeClr val="accent1">
                    <a:lumMod val="10000"/>
                  </a:schemeClr>
                </a:solidFill>
              </a:rPr>
              <a:t>科学技术人员的违规行为包括以下情形：</a:t>
            </a:r>
            <a:endParaRPr lang="zh-CN" altLang="en-US" sz="1400" dirty="0">
              <a:solidFill>
                <a:schemeClr val="accent1">
                  <a:lumMod val="10000"/>
                </a:schemeClr>
              </a:solidFill>
            </a:endParaRPr>
          </a:p>
          <a:p>
            <a:r>
              <a:rPr lang="zh-CN" altLang="en-US" sz="1400" dirty="0">
                <a:solidFill>
                  <a:schemeClr val="accent1">
                    <a:lumMod val="10000"/>
                  </a:schemeClr>
                </a:solidFill>
              </a:rPr>
              <a:t>（一）在科学技术活动的申报、评审、实施、验收、监督检查和评估评价等活动中提供</a:t>
            </a:r>
            <a:r>
              <a:rPr lang="zh-CN" altLang="en-US" sz="1400" dirty="0">
                <a:solidFill>
                  <a:srgbClr val="C00000"/>
                </a:solidFill>
              </a:rPr>
              <a:t>虚假材料</a:t>
            </a:r>
            <a:r>
              <a:rPr lang="zh-CN" altLang="en-US" sz="1400" dirty="0">
                <a:solidFill>
                  <a:schemeClr val="accent1">
                    <a:lumMod val="10000"/>
                  </a:schemeClr>
                </a:solidFill>
              </a:rPr>
              <a:t>，实施“打招呼”“走关系”等</a:t>
            </a:r>
            <a:r>
              <a:rPr lang="zh-CN" altLang="en-US" sz="1400" dirty="0">
                <a:solidFill>
                  <a:srgbClr val="C00000"/>
                </a:solidFill>
              </a:rPr>
              <a:t>请托</a:t>
            </a:r>
            <a:r>
              <a:rPr lang="zh-CN" altLang="en-US" sz="1400" dirty="0">
                <a:solidFill>
                  <a:schemeClr val="accent1">
                    <a:lumMod val="10000"/>
                  </a:schemeClr>
                </a:solidFill>
              </a:rPr>
              <a:t>行为；（请托行为）</a:t>
            </a:r>
            <a:endParaRPr lang="zh-CN" altLang="en-US" sz="1400" dirty="0">
              <a:solidFill>
                <a:schemeClr val="accent1">
                  <a:lumMod val="10000"/>
                </a:schemeClr>
              </a:solidFill>
            </a:endParaRPr>
          </a:p>
          <a:p>
            <a:r>
              <a:rPr lang="zh-CN" altLang="en-US" sz="1400" dirty="0">
                <a:solidFill>
                  <a:schemeClr val="accent1">
                    <a:lumMod val="10000"/>
                  </a:schemeClr>
                </a:solidFill>
              </a:rPr>
              <a:t>（二）</a:t>
            </a:r>
            <a:r>
              <a:rPr lang="zh-CN" altLang="en-US" sz="1400" dirty="0">
                <a:solidFill>
                  <a:srgbClr val="C00000"/>
                </a:solidFill>
              </a:rPr>
              <a:t>故意夸大</a:t>
            </a:r>
            <a:r>
              <a:rPr lang="zh-CN" altLang="en-US" sz="1400" dirty="0">
                <a:solidFill>
                  <a:schemeClr val="accent1">
                    <a:lumMod val="10000"/>
                  </a:schemeClr>
                </a:solidFill>
              </a:rPr>
              <a:t>研究基础、学术价值或科技成果的技术价值、社会经济效益，隐瞒技术风险，造成负面影响或财政资金损失；（影响恶劣或造成损失）</a:t>
            </a:r>
            <a:endParaRPr lang="zh-CN" altLang="en-US" sz="1400" dirty="0">
              <a:solidFill>
                <a:schemeClr val="accent1">
                  <a:lumMod val="10000"/>
                </a:schemeClr>
              </a:solidFill>
            </a:endParaRPr>
          </a:p>
          <a:p>
            <a:r>
              <a:rPr lang="en-US" altLang="zh-CN" sz="1400" u="sng" dirty="0"/>
              <a:t>*</a:t>
            </a:r>
            <a:r>
              <a:rPr lang="zh-CN" altLang="en-US" sz="1400" u="sng" dirty="0"/>
              <a:t>（三）</a:t>
            </a:r>
            <a:r>
              <a:rPr lang="zh-CN" altLang="en-US" sz="1400" u="sng" dirty="0">
                <a:solidFill>
                  <a:schemeClr val="accent1">
                    <a:lumMod val="10000"/>
                  </a:schemeClr>
                </a:solidFill>
              </a:rPr>
              <a:t>人才计划入选者、重大科研项目负责人在聘期内或项目执行期内</a:t>
            </a:r>
            <a:r>
              <a:rPr lang="zh-CN" altLang="en-US" sz="1400" u="sng" dirty="0">
                <a:solidFill>
                  <a:srgbClr val="C00000"/>
                </a:solidFill>
              </a:rPr>
              <a:t>擅自变更工作单位</a:t>
            </a:r>
            <a:r>
              <a:rPr lang="zh-CN" altLang="en-US" sz="1400" u="sng" dirty="0">
                <a:solidFill>
                  <a:schemeClr val="accent1">
                    <a:lumMod val="10000"/>
                  </a:schemeClr>
                </a:solidFill>
              </a:rPr>
              <a:t>，造成负面影响或财政资金损失；（影响恶劣或造成损失）</a:t>
            </a:r>
            <a:endParaRPr lang="zh-CN" altLang="en-US" sz="1400" u="sng" dirty="0">
              <a:solidFill>
                <a:schemeClr val="accent1">
                  <a:lumMod val="10000"/>
                </a:schemeClr>
              </a:solidFill>
            </a:endParaRPr>
          </a:p>
          <a:p>
            <a:r>
              <a:rPr lang="en-US" altLang="zh-CN" sz="1400" u="sng" dirty="0"/>
              <a:t>*</a:t>
            </a:r>
            <a:r>
              <a:rPr lang="zh-CN" altLang="en-US" sz="1400" u="sng" dirty="0"/>
              <a:t>（四）</a:t>
            </a:r>
            <a:r>
              <a:rPr lang="zh-CN" altLang="en-US" sz="1400" u="sng" dirty="0">
                <a:solidFill>
                  <a:schemeClr val="accent1">
                    <a:lumMod val="10000"/>
                  </a:schemeClr>
                </a:solidFill>
              </a:rPr>
              <a:t>故意</a:t>
            </a:r>
            <a:r>
              <a:rPr lang="zh-CN" altLang="en-US" sz="1400" u="sng" dirty="0">
                <a:solidFill>
                  <a:srgbClr val="C00000"/>
                </a:solidFill>
              </a:rPr>
              <a:t>拖延</a:t>
            </a:r>
            <a:r>
              <a:rPr lang="zh-CN" altLang="en-US" sz="1400" u="sng" dirty="0">
                <a:solidFill>
                  <a:schemeClr val="accent1">
                    <a:lumMod val="10000"/>
                  </a:schemeClr>
                </a:solidFill>
              </a:rPr>
              <a:t>或</a:t>
            </a:r>
            <a:r>
              <a:rPr lang="zh-CN" altLang="en-US" sz="1400" u="sng" dirty="0">
                <a:solidFill>
                  <a:srgbClr val="C00000"/>
                </a:solidFill>
              </a:rPr>
              <a:t>拒不履行</a:t>
            </a:r>
            <a:r>
              <a:rPr lang="zh-CN" altLang="en-US" sz="1400" u="sng" dirty="0">
                <a:solidFill>
                  <a:schemeClr val="accent1">
                    <a:lumMod val="10000"/>
                  </a:schemeClr>
                </a:solidFill>
              </a:rPr>
              <a:t>科学技术活动管理合同约定的主要义务；（违反规定）</a:t>
            </a:r>
            <a:endParaRPr lang="zh-CN" altLang="en-US" sz="1400" u="sng" dirty="0">
              <a:solidFill>
                <a:schemeClr val="accent1">
                  <a:lumMod val="10000"/>
                </a:schemeClr>
              </a:solidFill>
            </a:endParaRPr>
          </a:p>
          <a:p>
            <a:r>
              <a:rPr lang="en-US" altLang="zh-CN" sz="1400" u="sng" dirty="0"/>
              <a:t>*</a:t>
            </a:r>
            <a:r>
              <a:rPr lang="zh-CN" altLang="en-US" sz="1400" u="sng" dirty="0"/>
              <a:t>（五）</a:t>
            </a:r>
            <a:r>
              <a:rPr lang="zh-CN" altLang="en-US" sz="1400" u="sng" dirty="0">
                <a:solidFill>
                  <a:schemeClr val="accent1">
                    <a:lumMod val="10000"/>
                  </a:schemeClr>
                </a:solidFill>
              </a:rPr>
              <a:t>随意</a:t>
            </a:r>
            <a:r>
              <a:rPr lang="zh-CN" altLang="en-US" sz="1400" u="sng" dirty="0">
                <a:solidFill>
                  <a:srgbClr val="C00000"/>
                </a:solidFill>
              </a:rPr>
              <a:t>降低</a:t>
            </a:r>
            <a:r>
              <a:rPr lang="zh-CN" altLang="en-US" sz="1400" u="sng" dirty="0">
                <a:solidFill>
                  <a:schemeClr val="accent1">
                    <a:lumMod val="10000"/>
                  </a:schemeClr>
                </a:solidFill>
              </a:rPr>
              <a:t>目标任务和约定要求，以</a:t>
            </a:r>
            <a:r>
              <a:rPr lang="zh-CN" altLang="en-US" sz="1400" u="sng" dirty="0">
                <a:solidFill>
                  <a:srgbClr val="C00000"/>
                </a:solidFill>
              </a:rPr>
              <a:t>项目实施周期外或不相关成果充抵交差</a:t>
            </a:r>
            <a:r>
              <a:rPr lang="zh-CN" altLang="en-US" sz="1400" u="sng" dirty="0">
                <a:solidFill>
                  <a:schemeClr val="accent1">
                    <a:lumMod val="10000"/>
                  </a:schemeClr>
                </a:solidFill>
              </a:rPr>
              <a:t>；（偷梁换柱）</a:t>
            </a:r>
            <a:endParaRPr lang="zh-CN" altLang="en-US" sz="1400" u="sng" dirty="0">
              <a:solidFill>
                <a:schemeClr val="accent1">
                  <a:lumMod val="10000"/>
                </a:schemeClr>
              </a:solidFill>
            </a:endParaRPr>
          </a:p>
          <a:p>
            <a:r>
              <a:rPr lang="zh-CN" altLang="en-US" sz="1400" dirty="0">
                <a:solidFill>
                  <a:schemeClr val="accent1">
                    <a:lumMod val="10000"/>
                  </a:schemeClr>
                </a:solidFill>
              </a:rPr>
              <a:t>（六）</a:t>
            </a:r>
            <a:r>
              <a:rPr lang="zh-CN" altLang="en-US" sz="1400" dirty="0">
                <a:solidFill>
                  <a:srgbClr val="C00000"/>
                </a:solidFill>
              </a:rPr>
              <a:t>抄袭、剽窃、侵占、篡改</a:t>
            </a:r>
            <a:r>
              <a:rPr lang="zh-CN" altLang="en-US" sz="1400" dirty="0">
                <a:solidFill>
                  <a:schemeClr val="accent1">
                    <a:lumMod val="10000"/>
                  </a:schemeClr>
                </a:solidFill>
              </a:rPr>
              <a:t>他人科学技术成果，</a:t>
            </a:r>
            <a:r>
              <a:rPr lang="zh-CN" altLang="en-US" sz="1400" dirty="0">
                <a:solidFill>
                  <a:srgbClr val="C00000"/>
                </a:solidFill>
              </a:rPr>
              <a:t>编造</a:t>
            </a:r>
            <a:r>
              <a:rPr lang="zh-CN" altLang="en-US" sz="1400" dirty="0">
                <a:solidFill>
                  <a:schemeClr val="accent1">
                    <a:lumMod val="10000"/>
                  </a:schemeClr>
                </a:solidFill>
              </a:rPr>
              <a:t>科学技术成果，侵犯他人知识产权等；（科研失信）</a:t>
            </a:r>
            <a:endParaRPr lang="zh-CN" altLang="en-US" sz="1400" dirty="0">
              <a:solidFill>
                <a:schemeClr val="accent1">
                  <a:lumMod val="10000"/>
                </a:schemeClr>
              </a:solidFill>
            </a:endParaRPr>
          </a:p>
          <a:p>
            <a:r>
              <a:rPr lang="en-US" altLang="zh-CN" sz="1400" u="sng" dirty="0"/>
              <a:t>*</a:t>
            </a:r>
            <a:r>
              <a:rPr lang="zh-CN" altLang="en-US" sz="1400" u="sng" dirty="0"/>
              <a:t>（七）</a:t>
            </a:r>
            <a:r>
              <a:rPr lang="zh-CN" altLang="en-US" sz="1400" u="sng" dirty="0">
                <a:solidFill>
                  <a:srgbClr val="C00000"/>
                </a:solidFill>
              </a:rPr>
              <a:t>虚报、冒领、挪用、套取</a:t>
            </a:r>
            <a:r>
              <a:rPr lang="zh-CN" altLang="en-US" sz="1400" u="sng" dirty="0">
                <a:solidFill>
                  <a:schemeClr val="accent1">
                    <a:lumMod val="10000"/>
                  </a:schemeClr>
                </a:solidFill>
              </a:rPr>
              <a:t>财政科研资金；</a:t>
            </a:r>
            <a:endParaRPr lang="zh-CN" altLang="en-US" sz="1400" u="sng" dirty="0">
              <a:solidFill>
                <a:schemeClr val="accent1">
                  <a:lumMod val="10000"/>
                </a:schemeClr>
              </a:solidFill>
            </a:endParaRPr>
          </a:p>
          <a:p>
            <a:r>
              <a:rPr lang="en-US" altLang="zh-CN" sz="1400" u="sng" dirty="0"/>
              <a:t>*</a:t>
            </a:r>
            <a:r>
              <a:rPr lang="zh-CN" altLang="en-US" sz="1400" u="sng" dirty="0"/>
              <a:t>（八）</a:t>
            </a:r>
            <a:r>
              <a:rPr lang="zh-CN" altLang="en-US" sz="1400" u="sng" dirty="0">
                <a:solidFill>
                  <a:srgbClr val="C00000"/>
                </a:solidFill>
              </a:rPr>
              <a:t>不配合</a:t>
            </a:r>
            <a:r>
              <a:rPr lang="zh-CN" altLang="en-US" sz="1400" u="sng" dirty="0">
                <a:solidFill>
                  <a:schemeClr val="accent1">
                    <a:lumMod val="10000"/>
                  </a:schemeClr>
                </a:solidFill>
              </a:rPr>
              <a:t>监督检查或评估评价工作，</a:t>
            </a:r>
            <a:r>
              <a:rPr lang="zh-CN" altLang="en-US" sz="1400" u="sng" dirty="0">
                <a:solidFill>
                  <a:srgbClr val="C00000"/>
                </a:solidFill>
              </a:rPr>
              <a:t>不整改、虚假整改</a:t>
            </a:r>
            <a:r>
              <a:rPr lang="zh-CN" altLang="en-US" sz="1400" u="sng" dirty="0">
                <a:solidFill>
                  <a:schemeClr val="accent1">
                    <a:lumMod val="10000"/>
                  </a:schemeClr>
                </a:solidFill>
              </a:rPr>
              <a:t>或整改未达到要求；（违反规定）</a:t>
            </a:r>
            <a:endParaRPr lang="zh-CN" altLang="en-US" sz="1400" u="sng" dirty="0">
              <a:solidFill>
                <a:schemeClr val="accent1">
                  <a:lumMod val="10000"/>
                </a:schemeClr>
              </a:solidFill>
            </a:endParaRPr>
          </a:p>
          <a:p>
            <a:r>
              <a:rPr lang="zh-CN" altLang="en-US" sz="1400" dirty="0">
                <a:solidFill>
                  <a:schemeClr val="accent1">
                    <a:lumMod val="10000"/>
                  </a:schemeClr>
                </a:solidFill>
              </a:rPr>
              <a:t>（九）违反科技伦理规范；（违反规定）</a:t>
            </a:r>
            <a:endParaRPr lang="zh-CN" altLang="en-US" sz="1400" dirty="0">
              <a:solidFill>
                <a:schemeClr val="accent1">
                  <a:lumMod val="10000"/>
                </a:schemeClr>
              </a:solidFill>
            </a:endParaRPr>
          </a:p>
          <a:p>
            <a:r>
              <a:rPr lang="zh-CN" altLang="en-US" sz="1400" dirty="0">
                <a:solidFill>
                  <a:schemeClr val="accent1">
                    <a:lumMod val="10000"/>
                  </a:schemeClr>
                </a:solidFill>
              </a:rPr>
              <a:t>（十）开展危害国家安全、损害社会公共利益、危害人体健康的科学技术活动；（损害公共利益）</a:t>
            </a:r>
            <a:endParaRPr lang="zh-CN" altLang="en-US" sz="1400" dirty="0">
              <a:solidFill>
                <a:schemeClr val="accent1">
                  <a:lumMod val="10000"/>
                </a:schemeClr>
              </a:solidFill>
            </a:endParaRPr>
          </a:p>
          <a:p>
            <a:r>
              <a:rPr lang="zh-CN" altLang="en-US" sz="1400" dirty="0">
                <a:solidFill>
                  <a:schemeClr val="accent1">
                    <a:lumMod val="10000"/>
                  </a:schemeClr>
                </a:solidFill>
              </a:rPr>
              <a:t>（十一）违反国家科学技术活动保密相关规定；（违反规定）</a:t>
            </a:r>
            <a:endParaRPr lang="zh-CN" altLang="en-US" sz="1400" dirty="0">
              <a:solidFill>
                <a:schemeClr val="accent1">
                  <a:lumMod val="10000"/>
                </a:schemeClr>
              </a:solidFill>
            </a:endParaRPr>
          </a:p>
          <a:p>
            <a:r>
              <a:rPr lang="zh-CN" altLang="en-US" sz="1400" dirty="0">
                <a:solidFill>
                  <a:schemeClr val="accent1">
                    <a:lumMod val="10000"/>
                  </a:schemeClr>
                </a:solidFill>
              </a:rPr>
              <a:t>（十二）法律、行政法规、部门规章或规范性文件规定的其他相关违规行为。</a:t>
            </a:r>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（一） </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规定</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适用的主体及违规行为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33"/>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750021" y="1040942"/>
            <a:ext cx="7642369" cy="4231005"/>
          </a:xfrm>
          <a:prstGeom prst="rect">
            <a:avLst/>
          </a:prstGeom>
          <a:noFill/>
        </p:spPr>
        <p:txBody>
          <a:bodyPr wrap="square">
            <a:spAutoFit/>
          </a:bodyPr>
          <a:lstStyle/>
          <a:p>
            <a:r>
              <a:rPr lang="zh-CN" altLang="en-US" sz="2000" b="1" dirty="0">
                <a:solidFill>
                  <a:schemeClr val="accent1">
                    <a:lumMod val="10000"/>
                  </a:schemeClr>
                </a:solidFill>
                <a:latin typeface="+mj-ea"/>
              </a:rPr>
              <a:t>案例</a:t>
            </a:r>
            <a:r>
              <a:rPr lang="en-US" altLang="zh-CN" sz="2000" b="1" dirty="0">
                <a:solidFill>
                  <a:schemeClr val="accent1">
                    <a:lumMod val="10000"/>
                  </a:schemeClr>
                </a:solidFill>
                <a:latin typeface="+mj-ea"/>
              </a:rPr>
              <a:t>15</a:t>
            </a:r>
            <a:endParaRPr lang="en-US" altLang="zh-CN" sz="2000" b="1" dirty="0">
              <a:solidFill>
                <a:schemeClr val="accent1">
                  <a:lumMod val="10000"/>
                </a:schemeClr>
              </a:solidFill>
              <a:latin typeface="+mj-ea"/>
            </a:endParaRPr>
          </a:p>
          <a:p>
            <a:pPr marL="0" marR="0" algn="just">
              <a:lnSpc>
                <a:spcPct val="150000"/>
              </a:lnSpc>
              <a:spcBef>
                <a:spcPts val="0"/>
              </a:spcBef>
              <a:spcAft>
                <a:spcPts val="0"/>
              </a:spcAft>
            </a:pPr>
            <a:r>
              <a:rPr lang="zh-CN" altLang="en-US" sz="1800" i="0" kern="100" spc="0" dirty="0">
                <a:solidFill>
                  <a:srgbClr val="333333"/>
                </a:solidFill>
                <a:effectLst/>
                <a:latin typeface="+mn-ea"/>
                <a:ea typeface="+mn-ea"/>
                <a:cs typeface="Times New Roman" panose="02020603050405020304" pitchFamily="18" charset="0"/>
              </a:rPr>
              <a:t>      北京华油冠昌环保能源科技发展有限公司</a:t>
            </a:r>
            <a:r>
              <a:rPr lang="zh-CN" altLang="en-US" sz="1800" b="1" i="0" kern="100" spc="0" dirty="0">
                <a:effectLst/>
                <a:latin typeface="+mn-ea"/>
                <a:ea typeface="+mn-ea"/>
                <a:cs typeface="Times New Roman" panose="02020603050405020304" pitchFamily="18" charset="0"/>
              </a:rPr>
              <a:t>套取财政科研资金</a:t>
            </a:r>
            <a:r>
              <a:rPr lang="zh-CN" altLang="en-US" sz="1800" i="0" kern="100" spc="0" dirty="0">
                <a:solidFill>
                  <a:srgbClr val="333333"/>
                </a:solidFill>
                <a:effectLst/>
                <a:latin typeface="+mn-ea"/>
                <a:ea typeface="+mn-ea"/>
                <a:cs typeface="Times New Roman" panose="02020603050405020304" pitchFamily="18" charset="0"/>
              </a:rPr>
              <a:t>问题。经查，北京华油冠昌环保能源科技发展有限公司在承担实施国际科技合作项目中，存在伪造支出证明材料、列支与项目无关支出等问题，违反了科技计划项目及经费管理规定，违背了科研诚信要求。科技部决定收缴项目违规资金</a:t>
            </a:r>
            <a:r>
              <a:rPr lang="en-US" altLang="zh-CN" sz="1800" i="0" kern="100" spc="0" dirty="0">
                <a:solidFill>
                  <a:srgbClr val="333333"/>
                </a:solidFill>
                <a:effectLst/>
                <a:latin typeface="+mn-ea"/>
                <a:ea typeface="+mn-ea"/>
                <a:cs typeface="Times New Roman" panose="02020603050405020304" pitchFamily="18" charset="0"/>
              </a:rPr>
              <a:t>96.07</a:t>
            </a:r>
            <a:r>
              <a:rPr lang="zh-CN" altLang="en-US" sz="1800" i="0" kern="100" spc="0" dirty="0">
                <a:solidFill>
                  <a:srgbClr val="333333"/>
                </a:solidFill>
                <a:effectLst/>
                <a:latin typeface="+mn-ea"/>
                <a:ea typeface="+mn-ea"/>
                <a:cs typeface="Times New Roman" panose="02020603050405020304" pitchFamily="18" charset="0"/>
              </a:rPr>
              <a:t>万元，取消该公司及项目负责人吴宗毅申请财政性资金支持的各级各类科研活动资格</a:t>
            </a:r>
            <a:r>
              <a:rPr lang="en-US" altLang="zh-CN" sz="1800" i="0" kern="100" spc="0" dirty="0">
                <a:solidFill>
                  <a:srgbClr val="333333"/>
                </a:solidFill>
                <a:effectLst/>
                <a:latin typeface="+mn-ea"/>
                <a:ea typeface="+mn-ea"/>
                <a:cs typeface="Times New Roman" panose="02020603050405020304" pitchFamily="18" charset="0"/>
              </a:rPr>
              <a:t>5</a:t>
            </a:r>
            <a:r>
              <a:rPr lang="zh-CN" altLang="en-US" sz="1800" i="0" kern="100" spc="0" dirty="0">
                <a:solidFill>
                  <a:srgbClr val="333333"/>
                </a:solidFill>
                <a:effectLst/>
                <a:latin typeface="+mn-ea"/>
                <a:ea typeface="+mn-ea"/>
                <a:cs typeface="Times New Roman" panose="02020603050405020304" pitchFamily="18" charset="0"/>
              </a:rPr>
              <a:t>年。对其他涉嫌违规违纪问题线索，移送有关部门依法予以查处。</a:t>
            </a:r>
            <a:endParaRPr lang="zh-CN" altLang="en-US" sz="1800" kern="100" dirty="0">
              <a:effectLst/>
              <a:latin typeface="+mn-ea"/>
              <a:ea typeface="+mn-ea"/>
              <a:cs typeface="Times New Roman" panose="02020603050405020304" pitchFamily="18" charset="0"/>
            </a:endParaRPr>
          </a:p>
          <a:p>
            <a:endParaRPr lang="en-US" altLang="zh-CN" sz="2000" b="1" dirty="0">
              <a:solidFill>
                <a:schemeClr val="accent1">
                  <a:lumMod val="10000"/>
                </a:schemeClr>
              </a:solidFill>
              <a:latin typeface="+mj-ea"/>
            </a:endParaRPr>
          </a:p>
          <a:p>
            <a:endParaRPr lang="en-US" altLang="zh-CN" sz="2000" b="1" dirty="0">
              <a:solidFill>
                <a:schemeClr val="accent1">
                  <a:lumMod val="10000"/>
                </a:schemeClr>
              </a:solidFill>
              <a:latin typeface="+mj-ea"/>
            </a:endParaRPr>
          </a:p>
          <a:p>
            <a:endParaRPr lang="zh-CN" altLang="en-US" sz="2000" dirty="0"/>
          </a:p>
        </p:txBody>
      </p:sp>
      <p:sp>
        <p:nvSpPr>
          <p:cNvPr id="7" name="矩形 6"/>
          <p:cNvSpPr/>
          <p:nvPr/>
        </p:nvSpPr>
        <p:spPr>
          <a:xfrm>
            <a:off x="0" y="188436"/>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违规行为典型案例</a:t>
            </a: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0"/>
            <a:ext cx="2057400" cy="1252538"/>
          </a:xfrm>
          <a:prstGeom prst="rect">
            <a:avLst/>
          </a:prstGeom>
          <a:noFill/>
          <a:ln w="9525">
            <a:noFill/>
          </a:ln>
        </p:spPr>
      </p:pic>
      <p:sp>
        <p:nvSpPr>
          <p:cNvPr id="6" name="文本框 5"/>
          <p:cNvSpPr txBox="1"/>
          <p:nvPr/>
        </p:nvSpPr>
        <p:spPr>
          <a:xfrm>
            <a:off x="750021" y="1040942"/>
            <a:ext cx="7642369" cy="4478149"/>
          </a:xfrm>
          <a:prstGeom prst="rect">
            <a:avLst/>
          </a:prstGeom>
          <a:noFill/>
        </p:spPr>
        <p:txBody>
          <a:bodyPr wrap="square">
            <a:spAutoFit/>
          </a:bodyPr>
          <a:lstStyle/>
          <a:p>
            <a:r>
              <a:rPr lang="zh-CN" altLang="en-US" sz="1800" b="1" dirty="0">
                <a:solidFill>
                  <a:schemeClr val="accent1">
                    <a:lumMod val="10000"/>
                  </a:schemeClr>
                </a:solidFill>
              </a:rPr>
              <a:t>案例</a:t>
            </a:r>
            <a:r>
              <a:rPr lang="en-US" altLang="zh-CN" sz="1800" b="1" dirty="0">
                <a:solidFill>
                  <a:schemeClr val="accent1">
                    <a:lumMod val="10000"/>
                  </a:schemeClr>
                </a:solidFill>
              </a:rPr>
              <a:t>16</a:t>
            </a:r>
            <a:endParaRPr lang="en-US" altLang="zh-CN" sz="1800" b="1" dirty="0">
              <a:solidFill>
                <a:schemeClr val="accent1">
                  <a:lumMod val="10000"/>
                </a:schemeClr>
              </a:solidFill>
            </a:endParaRPr>
          </a:p>
          <a:p>
            <a:endParaRPr lang="en-US" altLang="zh-CN" sz="1800" i="0" kern="100" spc="0" dirty="0">
              <a:solidFill>
                <a:srgbClr val="333333"/>
              </a:solidFill>
              <a:effectLst/>
              <a:latin typeface="+mn-ea"/>
              <a:ea typeface="+mn-ea"/>
              <a:cs typeface="Times New Roman" panose="02020603050405020304" pitchFamily="18" charset="0"/>
            </a:endParaRPr>
          </a:p>
          <a:p>
            <a:pPr>
              <a:lnSpc>
                <a:spcPct val="150000"/>
              </a:lnSpc>
            </a:pPr>
            <a:r>
              <a:rPr lang="en-US" altLang="zh-CN" sz="1800" kern="100" dirty="0">
                <a:solidFill>
                  <a:srgbClr val="333333"/>
                </a:solidFill>
                <a:latin typeface="+mn-ea"/>
                <a:ea typeface="+mn-ea"/>
                <a:cs typeface="Times New Roman" panose="02020603050405020304" pitchFamily="18" charset="0"/>
              </a:rPr>
              <a:t>      </a:t>
            </a:r>
            <a:r>
              <a:rPr lang="zh-CN" altLang="en-US" sz="1800" i="0" kern="100" spc="0" dirty="0">
                <a:solidFill>
                  <a:srgbClr val="333333"/>
                </a:solidFill>
                <a:effectLst/>
                <a:latin typeface="+mn-ea"/>
                <a:ea typeface="+mn-ea"/>
                <a:cs typeface="Times New Roman" panose="02020603050405020304" pitchFamily="18" charset="0"/>
              </a:rPr>
              <a:t>贵州省科技厅接书面举报，经调查，贵州华卓生态农业有限公司在省级科技计划项目实施过程中存在</a:t>
            </a:r>
            <a:r>
              <a:rPr lang="zh-CN" altLang="en-US" sz="1800" b="1" i="0" kern="100" spc="0" dirty="0">
                <a:effectLst/>
                <a:latin typeface="+mn-ea"/>
                <a:ea typeface="+mn-ea"/>
                <a:cs typeface="Times New Roman" panose="02020603050405020304" pitchFamily="18" charset="0"/>
              </a:rPr>
              <a:t>挪用、转移财政科研资金</a:t>
            </a:r>
            <a:r>
              <a:rPr lang="zh-CN" altLang="en-US" sz="1800" i="0" kern="100" spc="0" dirty="0">
                <a:solidFill>
                  <a:srgbClr val="333333"/>
                </a:solidFill>
                <a:effectLst/>
                <a:latin typeface="+mn-ea"/>
                <a:ea typeface="+mn-ea"/>
                <a:cs typeface="Times New Roman" panose="02020603050405020304" pitchFamily="18" charset="0"/>
              </a:rPr>
              <a:t>的科学技术违规行为，决定给予贵州华卓生态农业有限公司、公司法定代表人姜再生警告处理，终止“平衡鸡蛋营养因子的关键技术研究及应用示范” 项目，收回</a:t>
            </a:r>
            <a:r>
              <a:rPr lang="en-US" altLang="zh-CN" sz="1800" i="0" kern="100" spc="0" dirty="0">
                <a:solidFill>
                  <a:srgbClr val="333333"/>
                </a:solidFill>
                <a:effectLst/>
                <a:latin typeface="+mn-ea"/>
                <a:ea typeface="+mn-ea"/>
                <a:cs typeface="Times New Roman" panose="02020603050405020304" pitchFamily="18" charset="0"/>
              </a:rPr>
              <a:t>60</a:t>
            </a:r>
            <a:r>
              <a:rPr lang="zh-CN" altLang="en-US" sz="1800" i="0" kern="100" spc="0" dirty="0">
                <a:solidFill>
                  <a:srgbClr val="333333"/>
                </a:solidFill>
                <a:effectLst/>
                <a:latin typeface="+mn-ea"/>
                <a:ea typeface="+mn-ea"/>
                <a:cs typeface="Times New Roman" panose="02020603050405020304" pitchFamily="18" charset="0"/>
              </a:rPr>
              <a:t>万元已拨财政资金，自处理通知下达之日起禁止贵州华卓生态农业有限公司、公司法定代表人承担或参与</a:t>
            </a:r>
            <a:r>
              <a:rPr lang="en-US" altLang="zh-CN" sz="1800" i="0" kern="100" spc="0" dirty="0">
                <a:solidFill>
                  <a:srgbClr val="333333"/>
                </a:solidFill>
                <a:effectLst/>
                <a:latin typeface="+mn-ea"/>
                <a:ea typeface="+mn-ea"/>
                <a:cs typeface="Times New Roman" panose="02020603050405020304" pitchFamily="18" charset="0"/>
              </a:rPr>
              <a:t>2022</a:t>
            </a:r>
            <a:r>
              <a:rPr lang="zh-CN" altLang="en-US" sz="1800" i="0" kern="100" spc="0" dirty="0">
                <a:solidFill>
                  <a:srgbClr val="333333"/>
                </a:solidFill>
                <a:effectLst/>
                <a:latin typeface="+mn-ea"/>
                <a:ea typeface="+mn-ea"/>
                <a:cs typeface="Times New Roman" panose="02020603050405020304" pitchFamily="18" charset="0"/>
              </a:rPr>
              <a:t>年</a:t>
            </a:r>
            <a:r>
              <a:rPr lang="en-US" altLang="zh-CN" sz="1800" i="0" kern="100" spc="0" dirty="0">
                <a:solidFill>
                  <a:srgbClr val="333333"/>
                </a:solidFill>
                <a:effectLst/>
                <a:latin typeface="+mn-ea"/>
                <a:ea typeface="+mn-ea"/>
                <a:cs typeface="Times New Roman" panose="02020603050405020304" pitchFamily="18" charset="0"/>
              </a:rPr>
              <a:t>-2026</a:t>
            </a:r>
            <a:r>
              <a:rPr lang="zh-CN" altLang="en-US" sz="1800" i="0" kern="100" spc="0" dirty="0">
                <a:solidFill>
                  <a:srgbClr val="333333"/>
                </a:solidFill>
                <a:effectLst/>
                <a:latin typeface="+mn-ea"/>
                <a:ea typeface="+mn-ea"/>
                <a:cs typeface="Times New Roman" panose="02020603050405020304" pitchFamily="18" charset="0"/>
              </a:rPr>
              <a:t>年（</a:t>
            </a:r>
            <a:r>
              <a:rPr lang="en-US" altLang="zh-CN" sz="1800" i="0" kern="100" spc="0" dirty="0">
                <a:solidFill>
                  <a:srgbClr val="333333"/>
                </a:solidFill>
                <a:effectLst/>
                <a:latin typeface="+mn-ea"/>
                <a:ea typeface="+mn-ea"/>
                <a:cs typeface="Times New Roman" panose="02020603050405020304" pitchFamily="18" charset="0"/>
              </a:rPr>
              <a:t>5</a:t>
            </a:r>
            <a:r>
              <a:rPr lang="zh-CN" altLang="en-US" sz="1800" i="0" kern="100" spc="0" dirty="0">
                <a:solidFill>
                  <a:srgbClr val="333333"/>
                </a:solidFill>
                <a:effectLst/>
                <a:latin typeface="+mn-ea"/>
                <a:ea typeface="+mn-ea"/>
                <a:cs typeface="Times New Roman" panose="02020603050405020304" pitchFamily="18" charset="0"/>
              </a:rPr>
              <a:t>年）财政性资金支持的科学技术活动，并约谈公司法定代表人。</a:t>
            </a:r>
            <a:endParaRPr lang="zh-CN" altLang="en-US" sz="1800" kern="100" dirty="0">
              <a:effectLst/>
              <a:latin typeface="+mn-ea"/>
              <a:ea typeface="+mn-ea"/>
              <a:cs typeface="Times New Roman" panose="02020603050405020304" pitchFamily="18" charset="0"/>
            </a:endParaRPr>
          </a:p>
          <a:p>
            <a:endParaRPr lang="en-US" altLang="zh-CN" sz="2000" b="1" dirty="0">
              <a:solidFill>
                <a:schemeClr val="accent1">
                  <a:lumMod val="10000"/>
                </a:schemeClr>
              </a:solidFill>
              <a:latin typeface="+mj-ea"/>
            </a:endParaRPr>
          </a:p>
          <a:p>
            <a:endParaRPr lang="en-US" altLang="zh-CN" sz="2000" b="1" dirty="0">
              <a:solidFill>
                <a:schemeClr val="accent1">
                  <a:lumMod val="10000"/>
                </a:schemeClr>
              </a:solidFill>
              <a:latin typeface="+mj-ea"/>
            </a:endParaRPr>
          </a:p>
          <a:p>
            <a:endParaRPr lang="zh-CN" altLang="en-US" sz="2000" dirty="0"/>
          </a:p>
        </p:txBody>
      </p:sp>
      <p:sp>
        <p:nvSpPr>
          <p:cNvPr id="7" name="矩形 6"/>
          <p:cNvSpPr/>
          <p:nvPr/>
        </p:nvSpPr>
        <p:spPr>
          <a:xfrm>
            <a:off x="0" y="188436"/>
            <a:ext cx="9144635" cy="684803"/>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违规行为典型案例</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317"/>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2223" y="0"/>
            <a:ext cx="2057400" cy="1252538"/>
          </a:xfrm>
          <a:prstGeom prst="rect">
            <a:avLst/>
          </a:prstGeom>
          <a:noFill/>
          <a:ln w="9525">
            <a:noFill/>
          </a:ln>
        </p:spPr>
      </p:pic>
      <p:sp>
        <p:nvSpPr>
          <p:cNvPr id="6" name="文本框 5"/>
          <p:cNvSpPr txBox="1"/>
          <p:nvPr/>
        </p:nvSpPr>
        <p:spPr>
          <a:xfrm>
            <a:off x="750021" y="1040942"/>
            <a:ext cx="7642369" cy="4615815"/>
          </a:xfrm>
          <a:prstGeom prst="rect">
            <a:avLst/>
          </a:prstGeom>
          <a:noFill/>
        </p:spPr>
        <p:txBody>
          <a:bodyPr wrap="square">
            <a:spAutoFit/>
          </a:bodyPr>
          <a:lstStyle/>
          <a:p>
            <a:r>
              <a:rPr lang="zh-CN" altLang="en-US" sz="1800" b="1" dirty="0">
                <a:solidFill>
                  <a:schemeClr val="accent1">
                    <a:lumMod val="10000"/>
                  </a:schemeClr>
                </a:solidFill>
              </a:rPr>
              <a:t>案例</a:t>
            </a:r>
            <a:r>
              <a:rPr lang="en-US" altLang="zh-CN" sz="1800" b="1" dirty="0">
                <a:solidFill>
                  <a:schemeClr val="accent1">
                    <a:lumMod val="10000"/>
                  </a:schemeClr>
                </a:solidFill>
              </a:rPr>
              <a:t>17</a:t>
            </a:r>
            <a:endParaRPr lang="en-US" altLang="zh-CN" sz="1800" i="0" kern="100" spc="0" dirty="0">
              <a:solidFill>
                <a:srgbClr val="333333"/>
              </a:solidFill>
              <a:effectLst/>
              <a:latin typeface="+mn-ea"/>
              <a:ea typeface="+mn-ea"/>
              <a:cs typeface="Times New Roman" panose="02020603050405020304" pitchFamily="18" charset="0"/>
            </a:endParaRPr>
          </a:p>
          <a:p>
            <a:pPr marL="0" marR="0" algn="just">
              <a:lnSpc>
                <a:spcPct val="150000"/>
              </a:lnSpc>
              <a:spcBef>
                <a:spcPts val="0"/>
              </a:spcBef>
              <a:spcAft>
                <a:spcPts val="0"/>
              </a:spcAft>
            </a:pPr>
            <a:r>
              <a:rPr lang="zh-CN" altLang="en-US" sz="1800" i="0" kern="100" spc="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    </a:t>
            </a:r>
            <a:r>
              <a:rPr lang="zh-CN" altLang="en-US" sz="1800" i="0" kern="100" spc="0" dirty="0">
                <a:solidFill>
                  <a:srgbClr val="333333"/>
                </a:solidFill>
                <a:effectLst/>
                <a:latin typeface="+mn-ea"/>
                <a:ea typeface="+mn-ea"/>
                <a:cs typeface="Times New Roman" panose="02020603050405020304" pitchFamily="18" charset="0"/>
              </a:rPr>
              <a:t>贵州省科技厅接实名举报，经调查核实，遵义石林水产养殖有限责任公司盗用他人信息用于</a:t>
            </a:r>
            <a:r>
              <a:rPr lang="en-US" altLang="zh-CN" sz="1800" i="0" kern="100" spc="0" dirty="0">
                <a:solidFill>
                  <a:srgbClr val="333333"/>
                </a:solidFill>
                <a:effectLst/>
                <a:latin typeface="+mn-ea"/>
                <a:ea typeface="+mn-ea"/>
                <a:cs typeface="Times New Roman" panose="02020603050405020304" pitchFamily="18" charset="0"/>
              </a:rPr>
              <a:t>2020</a:t>
            </a:r>
            <a:r>
              <a:rPr lang="zh-CN" altLang="en-US" sz="1800" i="0" kern="100" spc="0" dirty="0">
                <a:solidFill>
                  <a:srgbClr val="333333"/>
                </a:solidFill>
                <a:effectLst/>
                <a:latin typeface="+mn-ea"/>
                <a:ea typeface="+mn-ea"/>
                <a:cs typeface="Times New Roman" panose="02020603050405020304" pitchFamily="18" charset="0"/>
              </a:rPr>
              <a:t>年科技成果产业化项目申报并获立项支持，存在在科学技术活动的申报中</a:t>
            </a:r>
            <a:r>
              <a:rPr lang="zh-CN" altLang="en-US" sz="1800" b="1" i="0" kern="100" spc="0" dirty="0">
                <a:effectLst/>
                <a:latin typeface="+mn-ea"/>
                <a:ea typeface="+mn-ea"/>
                <a:cs typeface="Times New Roman" panose="02020603050405020304" pitchFamily="18" charset="0"/>
              </a:rPr>
              <a:t>提供虚假材料</a:t>
            </a:r>
            <a:r>
              <a:rPr lang="zh-CN" altLang="en-US" sz="1800" i="0" kern="100" spc="0" dirty="0">
                <a:solidFill>
                  <a:srgbClr val="333333"/>
                </a:solidFill>
                <a:effectLst/>
                <a:latin typeface="+mn-ea"/>
                <a:ea typeface="+mn-ea"/>
                <a:cs typeface="Times New Roman" panose="02020603050405020304" pitchFamily="18" charset="0"/>
              </a:rPr>
              <a:t>的科学技术违规行为。决定给予遵义石林水产养殖有限责任公司、公司法人法定代表人警告处理，终止</a:t>
            </a:r>
            <a:r>
              <a:rPr lang="en-US" altLang="zh-CN" sz="1800" i="0" kern="100" spc="0" dirty="0">
                <a:solidFill>
                  <a:srgbClr val="333333"/>
                </a:solidFill>
                <a:effectLst/>
                <a:latin typeface="+mn-ea"/>
                <a:ea typeface="+mn-ea"/>
                <a:cs typeface="Times New Roman" panose="02020603050405020304" pitchFamily="18" charset="0"/>
              </a:rPr>
              <a:t>《</a:t>
            </a:r>
            <a:r>
              <a:rPr lang="zh-CN" altLang="en-US" sz="1800" i="0" kern="100" spc="0" dirty="0">
                <a:solidFill>
                  <a:srgbClr val="333333"/>
                </a:solidFill>
                <a:effectLst/>
                <a:latin typeface="+mn-ea"/>
                <a:ea typeface="+mn-ea"/>
                <a:cs typeface="Times New Roman" panose="02020603050405020304" pitchFamily="18" charset="0"/>
              </a:rPr>
              <a:t>鲟鱼高产养殖生态净化系统技术转化与应用</a:t>
            </a:r>
            <a:r>
              <a:rPr lang="en-US" altLang="zh-CN" sz="1800" i="0" kern="100" spc="0" dirty="0">
                <a:solidFill>
                  <a:srgbClr val="333333"/>
                </a:solidFill>
                <a:effectLst/>
                <a:latin typeface="+mn-ea"/>
                <a:ea typeface="+mn-ea"/>
                <a:cs typeface="Times New Roman" panose="02020603050405020304" pitchFamily="18" charset="0"/>
              </a:rPr>
              <a:t>》</a:t>
            </a:r>
            <a:r>
              <a:rPr lang="zh-CN" altLang="en-US" sz="1800" i="0" kern="100" spc="0" dirty="0">
                <a:solidFill>
                  <a:srgbClr val="333333"/>
                </a:solidFill>
                <a:effectLst/>
                <a:latin typeface="+mn-ea"/>
                <a:ea typeface="+mn-ea"/>
                <a:cs typeface="Times New Roman" panose="02020603050405020304" pitchFamily="18" charset="0"/>
              </a:rPr>
              <a:t>科研项目，收回</a:t>
            </a:r>
            <a:r>
              <a:rPr lang="en-US" altLang="zh-CN" sz="1800" i="0" kern="100" spc="0" dirty="0">
                <a:solidFill>
                  <a:srgbClr val="333333"/>
                </a:solidFill>
                <a:effectLst/>
                <a:latin typeface="+mn-ea"/>
                <a:ea typeface="+mn-ea"/>
                <a:cs typeface="Times New Roman" panose="02020603050405020304" pitchFamily="18" charset="0"/>
              </a:rPr>
              <a:t>15</a:t>
            </a:r>
            <a:r>
              <a:rPr lang="zh-CN" altLang="en-US" sz="1800" i="0" kern="100" spc="0" dirty="0">
                <a:solidFill>
                  <a:srgbClr val="333333"/>
                </a:solidFill>
                <a:effectLst/>
                <a:latin typeface="+mn-ea"/>
                <a:ea typeface="+mn-ea"/>
                <a:cs typeface="Times New Roman" panose="02020603050405020304" pitchFamily="18" charset="0"/>
              </a:rPr>
              <a:t>万元财政资金，自通知下达之日起禁止遵义石林水产养殖有限责任公司、公司法定代表人杨文钊承担或参与</a:t>
            </a:r>
            <a:r>
              <a:rPr lang="en-US" altLang="zh-CN" sz="1800" i="0" kern="100" spc="0" dirty="0">
                <a:solidFill>
                  <a:srgbClr val="333333"/>
                </a:solidFill>
                <a:effectLst/>
                <a:latin typeface="+mn-ea"/>
                <a:ea typeface="+mn-ea"/>
                <a:cs typeface="Times New Roman" panose="02020603050405020304" pitchFamily="18" charset="0"/>
              </a:rPr>
              <a:t>2022</a:t>
            </a:r>
            <a:r>
              <a:rPr lang="zh-CN" altLang="en-US" sz="1800" i="0" kern="100" spc="0" dirty="0">
                <a:solidFill>
                  <a:srgbClr val="333333"/>
                </a:solidFill>
                <a:effectLst/>
                <a:latin typeface="+mn-ea"/>
                <a:ea typeface="+mn-ea"/>
                <a:cs typeface="Times New Roman" panose="02020603050405020304" pitchFamily="18" charset="0"/>
              </a:rPr>
              <a:t>年、</a:t>
            </a:r>
            <a:r>
              <a:rPr lang="en-US" altLang="zh-CN" sz="1800" i="0" kern="100" spc="0" dirty="0">
                <a:solidFill>
                  <a:srgbClr val="333333"/>
                </a:solidFill>
                <a:effectLst/>
                <a:latin typeface="+mn-ea"/>
                <a:ea typeface="+mn-ea"/>
                <a:cs typeface="Times New Roman" panose="02020603050405020304" pitchFamily="18" charset="0"/>
              </a:rPr>
              <a:t>2023</a:t>
            </a:r>
            <a:r>
              <a:rPr lang="zh-CN" altLang="en-US" sz="1800" i="0" kern="100" spc="0" dirty="0">
                <a:solidFill>
                  <a:srgbClr val="333333"/>
                </a:solidFill>
                <a:effectLst/>
                <a:latin typeface="+mn-ea"/>
                <a:ea typeface="+mn-ea"/>
                <a:cs typeface="Times New Roman" panose="02020603050405020304" pitchFamily="18" charset="0"/>
              </a:rPr>
              <a:t>年财政性资金支持的科学技术活动，并约谈公司法定代表人。</a:t>
            </a:r>
            <a:endParaRPr lang="zh-CN" altLang="en-US" sz="1800" kern="100" dirty="0">
              <a:effectLst/>
              <a:latin typeface="+mn-ea"/>
              <a:ea typeface="+mn-ea"/>
              <a:cs typeface="Times New Roman" panose="02020603050405020304" pitchFamily="18" charset="0"/>
            </a:endParaRPr>
          </a:p>
          <a:p>
            <a:endParaRPr lang="en-US" altLang="zh-CN" sz="2000" b="1" dirty="0">
              <a:solidFill>
                <a:schemeClr val="accent1">
                  <a:lumMod val="10000"/>
                </a:schemeClr>
              </a:solidFill>
              <a:latin typeface="+mj-ea"/>
            </a:endParaRPr>
          </a:p>
          <a:p>
            <a:endParaRPr lang="en-US" altLang="zh-CN" sz="2000" b="1" dirty="0">
              <a:solidFill>
                <a:schemeClr val="accent1">
                  <a:lumMod val="10000"/>
                </a:schemeClr>
              </a:solidFill>
              <a:latin typeface="+mj-ea"/>
            </a:endParaRPr>
          </a:p>
          <a:p>
            <a:endParaRPr lang="zh-CN" altLang="en-US" sz="2000" dirty="0"/>
          </a:p>
        </p:txBody>
      </p:sp>
      <p:sp>
        <p:nvSpPr>
          <p:cNvPr id="7" name="矩形 6"/>
          <p:cNvSpPr/>
          <p:nvPr/>
        </p:nvSpPr>
        <p:spPr>
          <a:xfrm>
            <a:off x="0" y="188436"/>
            <a:ext cx="9144635" cy="684803"/>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微软雅黑" panose="020B0503020204020204" pitchFamily="34" charset="-122"/>
              </a:rPr>
              <a:t>违规行为典型案例</a:t>
            </a:r>
            <a:endParaRPr lang="zh-CN" altLang="en-US" sz="1800" dirty="0">
              <a:solidFill>
                <a:schemeClr val="accent2"/>
              </a:solidFill>
            </a:endParaRPr>
          </a:p>
          <a:p>
            <a:pPr algn="ctr" eaLnBrk="1" fontAlgn="auto" hangingPunct="1">
              <a:lnSpc>
                <a:spcPct val="90000"/>
              </a:lnSpc>
              <a:spcBef>
                <a:spcPts val="300"/>
              </a:spcBef>
              <a:spcAft>
                <a:spcPts val="0"/>
              </a:spcAft>
              <a:defRPr/>
            </a:pPr>
            <a:endParaRPr lang="zh-CN" altLang="zh-CN" sz="2000" b="1" kern="0" cap="all" dirty="0">
              <a:ln w="0">
                <a:noFill/>
              </a:ln>
              <a:solidFill>
                <a:schemeClr val="accent2"/>
              </a:solidFill>
              <a:latin typeface="微软雅黑" panose="020B0503020204020204" pitchFamily="34" charset="-122"/>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63615" y="788462"/>
            <a:ext cx="7939696" cy="4415790"/>
          </a:xfrm>
          <a:prstGeom prst="rect">
            <a:avLst/>
          </a:prstGeom>
          <a:noFill/>
        </p:spPr>
        <p:txBody>
          <a:bodyPr wrap="square">
            <a:spAutoFit/>
          </a:bodyPr>
          <a:lstStyle/>
          <a:p>
            <a:r>
              <a:rPr lang="zh-CN" altLang="en-US" sz="1600" b="1" dirty="0">
                <a:solidFill>
                  <a:schemeClr val="accent1">
                    <a:lumMod val="10000"/>
                  </a:schemeClr>
                </a:solidFill>
              </a:rPr>
              <a:t>违规行为</a:t>
            </a:r>
            <a:endParaRPr lang="en-US" altLang="zh-CN" sz="1600" b="1" dirty="0">
              <a:solidFill>
                <a:schemeClr val="accent1">
                  <a:lumMod val="10000"/>
                </a:schemeClr>
              </a:solidFill>
            </a:endParaRPr>
          </a:p>
          <a:p>
            <a:endParaRPr lang="en-US" altLang="zh-CN" sz="800" b="1" dirty="0">
              <a:solidFill>
                <a:schemeClr val="accent1">
                  <a:lumMod val="10000"/>
                </a:schemeClr>
              </a:solidFill>
            </a:endParaRPr>
          </a:p>
          <a:p>
            <a:endParaRPr lang="en-US" altLang="zh-CN" sz="100" b="1" dirty="0">
              <a:solidFill>
                <a:schemeClr val="accent1">
                  <a:lumMod val="10000"/>
                </a:schemeClr>
              </a:solidFill>
            </a:endParaRPr>
          </a:p>
          <a:p>
            <a:r>
              <a:rPr lang="en-US" altLang="zh-CN" sz="1600" b="1" dirty="0">
                <a:solidFill>
                  <a:schemeClr val="accent1">
                    <a:lumMod val="10000"/>
                  </a:schemeClr>
                </a:solidFill>
                <a:latin typeface="+mj-ea"/>
              </a:rPr>
              <a:t>5.</a:t>
            </a:r>
            <a:r>
              <a:rPr lang="zh-CN" altLang="en-US" sz="1600" b="1" dirty="0">
                <a:solidFill>
                  <a:schemeClr val="accent1">
                    <a:lumMod val="10000"/>
                  </a:schemeClr>
                </a:solidFill>
              </a:rPr>
              <a:t>科学技术活动咨询评审专家（第九条）</a:t>
            </a:r>
            <a:endParaRPr lang="en-US" altLang="zh-CN" sz="1600" b="1" dirty="0">
              <a:solidFill>
                <a:schemeClr val="accent1">
                  <a:lumMod val="10000"/>
                </a:schemeClr>
              </a:solidFill>
            </a:endParaRPr>
          </a:p>
          <a:p>
            <a:r>
              <a:rPr lang="zh-CN" altLang="en-US" sz="1600" dirty="0">
                <a:solidFill>
                  <a:schemeClr val="accent1">
                    <a:lumMod val="10000"/>
                  </a:schemeClr>
                </a:solidFill>
              </a:rPr>
              <a:t>科学技术活动咨询评审专家的违规行为包括以下情形：</a:t>
            </a:r>
            <a:endParaRPr lang="zh-CN" altLang="en-US" sz="1600" dirty="0">
              <a:solidFill>
                <a:schemeClr val="accent1">
                  <a:lumMod val="10000"/>
                </a:schemeClr>
              </a:solidFill>
            </a:endParaRPr>
          </a:p>
          <a:p>
            <a:r>
              <a:rPr lang="zh-CN" altLang="en-US" sz="1600" dirty="0">
                <a:solidFill>
                  <a:schemeClr val="accent1">
                    <a:lumMod val="10000"/>
                  </a:schemeClr>
                </a:solidFill>
              </a:rPr>
              <a:t>（一）采取</a:t>
            </a:r>
            <a:r>
              <a:rPr lang="zh-CN" altLang="en-US" sz="1600" dirty="0"/>
              <a:t>弄虚作假</a:t>
            </a:r>
            <a:r>
              <a:rPr lang="zh-CN" altLang="en-US" sz="1600" dirty="0">
                <a:solidFill>
                  <a:schemeClr val="accent1">
                    <a:lumMod val="10000"/>
                  </a:schemeClr>
                </a:solidFill>
              </a:rPr>
              <a:t>等不正当手段获取咨询、评审、评估、评价、监督检查资格；（不正当手段）</a:t>
            </a:r>
            <a:endParaRPr lang="zh-CN" altLang="en-US" sz="1600" dirty="0">
              <a:solidFill>
                <a:schemeClr val="accent1">
                  <a:lumMod val="10000"/>
                </a:schemeClr>
              </a:solidFill>
            </a:endParaRPr>
          </a:p>
          <a:p>
            <a:r>
              <a:rPr lang="en-US" altLang="zh-CN" sz="1600" u="sng" dirty="0"/>
              <a:t>*</a:t>
            </a:r>
            <a:r>
              <a:rPr lang="zh-CN" altLang="en-US" sz="1600" u="sng" dirty="0"/>
              <a:t>（二）</a:t>
            </a:r>
            <a:r>
              <a:rPr lang="zh-CN" altLang="en-US" sz="1600" u="sng" dirty="0">
                <a:solidFill>
                  <a:schemeClr val="accent1">
                    <a:lumMod val="10000"/>
                  </a:schemeClr>
                </a:solidFill>
              </a:rPr>
              <a:t>违反</a:t>
            </a:r>
            <a:r>
              <a:rPr lang="zh-CN" altLang="en-US" sz="1600" u="sng" dirty="0"/>
              <a:t>回避</a:t>
            </a:r>
            <a:r>
              <a:rPr lang="zh-CN" altLang="en-US" sz="1600" u="sng" dirty="0">
                <a:solidFill>
                  <a:schemeClr val="accent1">
                    <a:lumMod val="10000"/>
                  </a:schemeClr>
                </a:solidFill>
              </a:rPr>
              <a:t>制度要求；（违反规定）</a:t>
            </a:r>
            <a:endParaRPr lang="zh-CN" altLang="en-US" sz="1600" u="sng" dirty="0">
              <a:solidFill>
                <a:schemeClr val="accent1">
                  <a:lumMod val="10000"/>
                </a:schemeClr>
              </a:solidFill>
            </a:endParaRPr>
          </a:p>
          <a:p>
            <a:r>
              <a:rPr lang="en-US" altLang="zh-CN" sz="1600" u="sng" dirty="0"/>
              <a:t>*</a:t>
            </a:r>
            <a:r>
              <a:rPr lang="zh-CN" altLang="en-US" sz="1600" u="sng" dirty="0"/>
              <a:t>（</a:t>
            </a:r>
            <a:r>
              <a:rPr lang="zh-CN" altLang="en-US" sz="1600" b="1" u="sng" dirty="0"/>
              <a:t>三）</a:t>
            </a:r>
            <a:r>
              <a:rPr lang="zh-CN" altLang="en-US" sz="1600" b="1" u="sng" dirty="0">
                <a:solidFill>
                  <a:srgbClr val="FF0000"/>
                </a:solidFill>
              </a:rPr>
              <a:t>接受“打招呼”“走关系”等请托；（请托行为）</a:t>
            </a:r>
            <a:endParaRPr lang="zh-CN" altLang="en-US" sz="1600" b="1" u="sng" dirty="0">
              <a:solidFill>
                <a:srgbClr val="FF0000"/>
              </a:solidFill>
            </a:endParaRPr>
          </a:p>
          <a:p>
            <a:r>
              <a:rPr lang="zh-CN" altLang="en-US" sz="1600" dirty="0">
                <a:solidFill>
                  <a:schemeClr val="accent1">
                    <a:lumMod val="10000"/>
                  </a:schemeClr>
                </a:solidFill>
              </a:rPr>
              <a:t>（四）</a:t>
            </a:r>
            <a:r>
              <a:rPr lang="zh-CN" altLang="en-US" sz="1600" dirty="0"/>
              <a:t>引导、游说</a:t>
            </a:r>
            <a:r>
              <a:rPr lang="zh-CN" altLang="en-US" sz="1600" dirty="0">
                <a:solidFill>
                  <a:schemeClr val="accent1">
                    <a:lumMod val="10000"/>
                  </a:schemeClr>
                </a:solidFill>
              </a:rPr>
              <a:t>其他专家或工作人员，影响咨询、评审、评估、评价、监督检查过程和结果；（干预科研活动）</a:t>
            </a:r>
            <a:endParaRPr lang="zh-CN" altLang="en-US" sz="1600" dirty="0">
              <a:solidFill>
                <a:schemeClr val="accent1">
                  <a:lumMod val="10000"/>
                </a:schemeClr>
              </a:solidFill>
            </a:endParaRPr>
          </a:p>
          <a:p>
            <a:r>
              <a:rPr lang="zh-CN" altLang="en-US" sz="1600" dirty="0">
                <a:solidFill>
                  <a:schemeClr val="accent1">
                    <a:lumMod val="10000"/>
                  </a:schemeClr>
                </a:solidFill>
              </a:rPr>
              <a:t>（五）</a:t>
            </a:r>
            <a:r>
              <a:rPr lang="zh-CN" altLang="en-US" sz="1600" dirty="0"/>
              <a:t>索取、收受</a:t>
            </a:r>
            <a:r>
              <a:rPr lang="zh-CN" altLang="en-US" sz="1600" dirty="0">
                <a:solidFill>
                  <a:schemeClr val="accent1">
                    <a:lumMod val="10000"/>
                  </a:schemeClr>
                </a:solidFill>
              </a:rPr>
              <a:t>利益相关方</a:t>
            </a:r>
            <a:r>
              <a:rPr lang="zh-CN" altLang="en-US" sz="1600" dirty="0"/>
              <a:t>财物</a:t>
            </a:r>
            <a:r>
              <a:rPr lang="zh-CN" altLang="en-US" sz="1600" dirty="0">
                <a:solidFill>
                  <a:schemeClr val="accent1">
                    <a:lumMod val="10000"/>
                  </a:schemeClr>
                </a:solidFill>
              </a:rPr>
              <a:t>或其他</a:t>
            </a:r>
            <a:r>
              <a:rPr lang="zh-CN" altLang="en-US" sz="1600" dirty="0"/>
              <a:t>不正当利益</a:t>
            </a:r>
            <a:r>
              <a:rPr lang="zh-CN" altLang="en-US" sz="1600" dirty="0">
                <a:solidFill>
                  <a:schemeClr val="accent1">
                    <a:lumMod val="10000"/>
                  </a:schemeClr>
                </a:solidFill>
              </a:rPr>
              <a:t>；（谋求私利）</a:t>
            </a:r>
            <a:endParaRPr lang="zh-CN" altLang="en-US" sz="1600" dirty="0">
              <a:solidFill>
                <a:schemeClr val="accent1">
                  <a:lumMod val="10000"/>
                </a:schemeClr>
              </a:solidFill>
            </a:endParaRPr>
          </a:p>
          <a:p>
            <a:r>
              <a:rPr lang="en-US" altLang="zh-CN" sz="1600" u="sng" dirty="0"/>
              <a:t>*</a:t>
            </a:r>
            <a:r>
              <a:rPr lang="zh-CN" altLang="en-US" sz="1600" u="sng" dirty="0"/>
              <a:t>（六）</a:t>
            </a:r>
            <a:r>
              <a:rPr lang="zh-CN" altLang="en-US" sz="1600" u="sng" dirty="0">
                <a:solidFill>
                  <a:schemeClr val="accent1">
                    <a:lumMod val="10000"/>
                  </a:schemeClr>
                </a:solidFill>
              </a:rPr>
              <a:t>出具</a:t>
            </a:r>
            <a:r>
              <a:rPr lang="zh-CN" altLang="en-US" sz="1600" u="sng" dirty="0"/>
              <a:t>明显不当</a:t>
            </a:r>
            <a:r>
              <a:rPr lang="zh-CN" altLang="en-US" sz="1600" u="sng" dirty="0">
                <a:solidFill>
                  <a:schemeClr val="accent1">
                    <a:lumMod val="10000"/>
                  </a:schemeClr>
                </a:solidFill>
              </a:rPr>
              <a:t>的咨询、评审、评估、评价、监督检查意见；（干预科研活动）</a:t>
            </a:r>
            <a:endParaRPr lang="zh-CN" altLang="en-US" sz="1600" u="sng" dirty="0">
              <a:solidFill>
                <a:schemeClr val="accent1">
                  <a:lumMod val="10000"/>
                </a:schemeClr>
              </a:solidFill>
            </a:endParaRPr>
          </a:p>
          <a:p>
            <a:r>
              <a:rPr lang="en-US" altLang="zh-CN" sz="1600" u="sng" dirty="0"/>
              <a:t>*</a:t>
            </a:r>
            <a:r>
              <a:rPr lang="zh-CN" altLang="en-US" sz="1600" u="sng" dirty="0"/>
              <a:t>（七）泄漏</a:t>
            </a:r>
            <a:r>
              <a:rPr lang="zh-CN" altLang="en-US" sz="1600" u="sng" dirty="0">
                <a:solidFill>
                  <a:schemeClr val="accent1">
                    <a:lumMod val="10000"/>
                  </a:schemeClr>
                </a:solidFill>
              </a:rPr>
              <a:t>咨询评审过程中需保密的申请人、专家名单、专家意见、评审结论等相关</a:t>
            </a:r>
            <a:r>
              <a:rPr lang="zh-CN" altLang="en-US" sz="1600" dirty="0">
                <a:solidFill>
                  <a:schemeClr val="accent1">
                    <a:lumMod val="10000"/>
                  </a:schemeClr>
                </a:solidFill>
              </a:rPr>
              <a:t>信息；（违反规定）</a:t>
            </a:r>
            <a:endParaRPr lang="zh-CN" altLang="en-US" sz="1600" dirty="0">
              <a:solidFill>
                <a:schemeClr val="accent1">
                  <a:lumMod val="10000"/>
                </a:schemeClr>
              </a:solidFill>
            </a:endParaRPr>
          </a:p>
          <a:p>
            <a:r>
              <a:rPr lang="zh-CN" altLang="en-US" sz="1600" dirty="0">
                <a:solidFill>
                  <a:schemeClr val="accent1">
                    <a:lumMod val="10000"/>
                  </a:schemeClr>
                </a:solidFill>
              </a:rPr>
              <a:t>（八）</a:t>
            </a:r>
            <a:r>
              <a:rPr lang="zh-CN" altLang="en-US" sz="1600" u="sng" dirty="0"/>
              <a:t>抄袭、剽窃</a:t>
            </a:r>
            <a:r>
              <a:rPr lang="zh-CN" altLang="en-US" sz="1600" u="sng" dirty="0">
                <a:solidFill>
                  <a:schemeClr val="accent1">
                    <a:lumMod val="10000"/>
                  </a:schemeClr>
                </a:solidFill>
              </a:rPr>
              <a:t>咨询评审对象的科学技术成果；（科研失信）</a:t>
            </a:r>
            <a:endParaRPr lang="zh-CN" altLang="en-US" sz="1600" u="sng" dirty="0">
              <a:solidFill>
                <a:schemeClr val="accent1">
                  <a:lumMod val="10000"/>
                </a:schemeClr>
              </a:solidFill>
            </a:endParaRPr>
          </a:p>
          <a:p>
            <a:r>
              <a:rPr lang="zh-CN" altLang="en-US" sz="1600" dirty="0">
                <a:solidFill>
                  <a:schemeClr val="accent1">
                    <a:lumMod val="10000"/>
                  </a:schemeClr>
                </a:solidFill>
              </a:rPr>
              <a:t>（九）违反国家科学技术活动保密相关规定；（违反规定）</a:t>
            </a:r>
            <a:endParaRPr lang="zh-CN" altLang="en-US" sz="1600" dirty="0">
              <a:solidFill>
                <a:schemeClr val="accent1">
                  <a:lumMod val="10000"/>
                </a:schemeClr>
              </a:solidFill>
            </a:endParaRPr>
          </a:p>
          <a:p>
            <a:r>
              <a:rPr lang="zh-CN" altLang="en-US" sz="1600" dirty="0">
                <a:solidFill>
                  <a:schemeClr val="accent1">
                    <a:lumMod val="10000"/>
                  </a:schemeClr>
                </a:solidFill>
              </a:rPr>
              <a:t>（十）法律、行政法规、部门规章或规范性文件规定的其他相关违规行为。</a:t>
            </a:r>
            <a:endParaRPr lang="zh-CN" altLang="en-US"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（一） </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规定</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适用的主体及违规行为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63615" y="788462"/>
            <a:ext cx="7939696" cy="3676650"/>
          </a:xfrm>
          <a:prstGeom prst="rect">
            <a:avLst/>
          </a:prstGeom>
          <a:noFill/>
        </p:spPr>
        <p:txBody>
          <a:bodyPr wrap="square">
            <a:spAutoFit/>
          </a:bodyPr>
          <a:lstStyle/>
          <a:p>
            <a:r>
              <a:rPr lang="zh-CN" altLang="en-US" sz="1600" b="1" dirty="0">
                <a:solidFill>
                  <a:schemeClr val="accent1">
                    <a:lumMod val="10000"/>
                  </a:schemeClr>
                </a:solidFill>
              </a:rPr>
              <a:t>违规行为</a:t>
            </a:r>
            <a:endParaRPr lang="en-US" altLang="zh-CN" sz="1600" b="1" dirty="0">
              <a:solidFill>
                <a:schemeClr val="accent1">
                  <a:lumMod val="10000"/>
                </a:schemeClr>
              </a:solidFill>
            </a:endParaRPr>
          </a:p>
          <a:p>
            <a:endParaRPr lang="en-US" altLang="zh-CN" sz="800" b="1" dirty="0">
              <a:solidFill>
                <a:schemeClr val="accent1">
                  <a:lumMod val="10000"/>
                </a:schemeClr>
              </a:solidFill>
            </a:endParaRPr>
          </a:p>
          <a:p>
            <a:endParaRPr lang="en-US" altLang="zh-CN" sz="100" b="1" dirty="0">
              <a:solidFill>
                <a:schemeClr val="accent1">
                  <a:lumMod val="10000"/>
                </a:schemeClr>
              </a:solidFill>
            </a:endParaRPr>
          </a:p>
          <a:p>
            <a:r>
              <a:rPr lang="en-US" altLang="zh-CN" sz="1600" b="1" dirty="0">
                <a:solidFill>
                  <a:schemeClr val="accent1">
                    <a:lumMod val="10000"/>
                  </a:schemeClr>
                </a:solidFill>
                <a:latin typeface="+mj-ea"/>
              </a:rPr>
              <a:t>6.</a:t>
            </a:r>
            <a:r>
              <a:rPr lang="zh-CN" altLang="en-US" sz="1600" b="1" dirty="0">
                <a:solidFill>
                  <a:schemeClr val="accent1">
                    <a:lumMod val="10000"/>
                  </a:schemeClr>
                </a:solidFill>
              </a:rPr>
              <a:t>第三方科学技术服务机构（第十条）</a:t>
            </a:r>
            <a:endParaRPr lang="en-US" altLang="zh-CN" sz="1600" b="1" dirty="0">
              <a:solidFill>
                <a:schemeClr val="accent1">
                  <a:lumMod val="10000"/>
                </a:schemeClr>
              </a:solidFill>
            </a:endParaRPr>
          </a:p>
          <a:p>
            <a:r>
              <a:rPr lang="zh-CN" altLang="en-US" sz="1600" dirty="0">
                <a:solidFill>
                  <a:schemeClr val="accent1">
                    <a:lumMod val="10000"/>
                  </a:schemeClr>
                </a:solidFill>
              </a:rPr>
              <a:t> </a:t>
            </a:r>
            <a:r>
              <a:rPr lang="zh-CN" altLang="en-US" sz="1600" u="sng" dirty="0">
                <a:solidFill>
                  <a:schemeClr val="accent1">
                    <a:lumMod val="10000"/>
                  </a:schemeClr>
                </a:solidFill>
              </a:rPr>
              <a:t>第三方科学技术服务机构及其工作人员</a:t>
            </a:r>
            <a:r>
              <a:rPr lang="zh-CN" altLang="en-US" sz="1600" dirty="0">
                <a:solidFill>
                  <a:schemeClr val="accent1">
                    <a:lumMod val="10000"/>
                  </a:schemeClr>
                </a:solidFill>
              </a:rPr>
              <a:t>的违规行为包括以下情形：</a:t>
            </a:r>
            <a:endParaRPr lang="zh-CN" altLang="en-US" sz="1600" dirty="0">
              <a:solidFill>
                <a:schemeClr val="accent1">
                  <a:lumMod val="10000"/>
                </a:schemeClr>
              </a:solidFill>
            </a:endParaRPr>
          </a:p>
          <a:p>
            <a:r>
              <a:rPr lang="zh-CN" altLang="en-US" sz="1600" dirty="0">
                <a:solidFill>
                  <a:schemeClr val="accent1">
                    <a:lumMod val="10000"/>
                  </a:schemeClr>
                </a:solidFill>
              </a:rPr>
              <a:t>（一）采取</a:t>
            </a:r>
            <a:r>
              <a:rPr lang="zh-CN" altLang="en-US" sz="1600" dirty="0"/>
              <a:t>弄虚作假</a:t>
            </a:r>
            <a:r>
              <a:rPr lang="zh-CN" altLang="en-US" sz="1600" dirty="0">
                <a:solidFill>
                  <a:schemeClr val="accent1">
                    <a:lumMod val="10000"/>
                  </a:schemeClr>
                </a:solidFill>
              </a:rPr>
              <a:t>等不正当手段获取科学技术活动相关业务；（不正当手段）</a:t>
            </a:r>
            <a:endParaRPr lang="zh-CN" altLang="en-US" sz="1600" dirty="0">
              <a:solidFill>
                <a:schemeClr val="accent1">
                  <a:lumMod val="10000"/>
                </a:schemeClr>
              </a:solidFill>
            </a:endParaRPr>
          </a:p>
          <a:p>
            <a:r>
              <a:rPr lang="zh-CN" altLang="en-US" sz="1600" dirty="0">
                <a:solidFill>
                  <a:schemeClr val="accent1">
                    <a:lumMod val="10000"/>
                  </a:schemeClr>
                </a:solidFill>
              </a:rPr>
              <a:t>（二）从事学术论文</a:t>
            </a:r>
            <a:r>
              <a:rPr lang="zh-CN" altLang="en-US" sz="1600" dirty="0"/>
              <a:t>买卖、代写代投</a:t>
            </a:r>
            <a:r>
              <a:rPr lang="zh-CN" altLang="en-US" sz="1600" dirty="0">
                <a:solidFill>
                  <a:schemeClr val="accent1">
                    <a:lumMod val="10000"/>
                  </a:schemeClr>
                </a:solidFill>
              </a:rPr>
              <a:t>以及</a:t>
            </a:r>
            <a:r>
              <a:rPr lang="zh-CN" altLang="en-US" sz="1600" dirty="0"/>
              <a:t>伪造、虚构、篡改</a:t>
            </a:r>
            <a:r>
              <a:rPr lang="zh-CN" altLang="en-US" sz="1600" dirty="0">
                <a:solidFill>
                  <a:schemeClr val="accent1">
                    <a:lumMod val="10000"/>
                  </a:schemeClr>
                </a:solidFill>
              </a:rPr>
              <a:t>研究数据等；（干预科研活动）</a:t>
            </a:r>
            <a:endParaRPr lang="zh-CN" altLang="en-US" sz="1600" dirty="0">
              <a:solidFill>
                <a:schemeClr val="accent1">
                  <a:lumMod val="10000"/>
                </a:schemeClr>
              </a:solidFill>
            </a:endParaRPr>
          </a:p>
          <a:p>
            <a:r>
              <a:rPr lang="zh-CN" altLang="en-US" sz="1600" dirty="0">
                <a:solidFill>
                  <a:schemeClr val="accent1">
                    <a:lumMod val="10000"/>
                  </a:schemeClr>
                </a:solidFill>
              </a:rPr>
              <a:t>（三）违反</a:t>
            </a:r>
            <a:r>
              <a:rPr lang="zh-CN" altLang="en-US" sz="1600" dirty="0"/>
              <a:t>回避</a:t>
            </a:r>
            <a:r>
              <a:rPr lang="zh-CN" altLang="en-US" sz="1600" dirty="0">
                <a:solidFill>
                  <a:schemeClr val="accent1">
                    <a:lumMod val="10000"/>
                  </a:schemeClr>
                </a:solidFill>
              </a:rPr>
              <a:t>制度要求；（违反规定）</a:t>
            </a:r>
            <a:endParaRPr lang="zh-CN" altLang="en-US" sz="1600" dirty="0">
              <a:solidFill>
                <a:schemeClr val="accent1">
                  <a:lumMod val="10000"/>
                </a:schemeClr>
              </a:solidFill>
            </a:endParaRPr>
          </a:p>
          <a:p>
            <a:r>
              <a:rPr lang="zh-CN" altLang="en-US" sz="1600" dirty="0">
                <a:solidFill>
                  <a:schemeClr val="accent1">
                    <a:lumMod val="10000"/>
                  </a:schemeClr>
                </a:solidFill>
              </a:rPr>
              <a:t>（四）</a:t>
            </a:r>
            <a:r>
              <a:rPr lang="zh-CN" altLang="en-US" sz="1600" dirty="0"/>
              <a:t>擅自委托</a:t>
            </a:r>
            <a:r>
              <a:rPr lang="zh-CN" altLang="en-US" sz="1600" dirty="0">
                <a:solidFill>
                  <a:schemeClr val="accent1">
                    <a:lumMod val="10000"/>
                  </a:schemeClr>
                </a:solidFill>
              </a:rPr>
              <a:t>他方代替提供科学技术活动相关服务；（违反规定）</a:t>
            </a:r>
            <a:endParaRPr lang="zh-CN" altLang="en-US" sz="1600" dirty="0">
              <a:solidFill>
                <a:schemeClr val="accent1">
                  <a:lumMod val="10000"/>
                </a:schemeClr>
              </a:solidFill>
            </a:endParaRPr>
          </a:p>
          <a:p>
            <a:r>
              <a:rPr lang="zh-CN" altLang="en-US" sz="1600" dirty="0">
                <a:solidFill>
                  <a:schemeClr val="accent1">
                    <a:lumMod val="10000"/>
                  </a:schemeClr>
                </a:solidFill>
              </a:rPr>
              <a:t>（五）出具</a:t>
            </a:r>
            <a:r>
              <a:rPr lang="zh-CN" altLang="en-US" sz="1600" dirty="0"/>
              <a:t>虚假或失实结论</a:t>
            </a:r>
            <a:r>
              <a:rPr lang="zh-CN" altLang="en-US" sz="1600" dirty="0">
                <a:solidFill>
                  <a:schemeClr val="accent1">
                    <a:lumMod val="10000"/>
                  </a:schemeClr>
                </a:solidFill>
              </a:rPr>
              <a:t>； （干预科研活动）</a:t>
            </a:r>
            <a:endParaRPr lang="zh-CN" altLang="en-US" sz="1600" dirty="0">
              <a:solidFill>
                <a:schemeClr val="accent1">
                  <a:lumMod val="10000"/>
                </a:schemeClr>
              </a:solidFill>
            </a:endParaRPr>
          </a:p>
          <a:p>
            <a:r>
              <a:rPr lang="zh-CN" altLang="en-US" sz="1600" dirty="0">
                <a:solidFill>
                  <a:schemeClr val="accent1">
                    <a:lumMod val="10000"/>
                  </a:schemeClr>
                </a:solidFill>
              </a:rPr>
              <a:t>（六）</a:t>
            </a:r>
            <a:r>
              <a:rPr lang="zh-CN" altLang="en-US" sz="1600" dirty="0"/>
              <a:t>索取、收受</a:t>
            </a:r>
            <a:r>
              <a:rPr lang="zh-CN" altLang="en-US" sz="1600" dirty="0">
                <a:solidFill>
                  <a:schemeClr val="accent1">
                    <a:lumMod val="10000"/>
                  </a:schemeClr>
                </a:solidFill>
              </a:rPr>
              <a:t>利益相关方财物或其他不正当利益；（谋求私利）</a:t>
            </a:r>
            <a:endParaRPr lang="zh-CN" altLang="en-US" sz="1600" dirty="0">
              <a:solidFill>
                <a:schemeClr val="accent1">
                  <a:lumMod val="10000"/>
                </a:schemeClr>
              </a:solidFill>
            </a:endParaRPr>
          </a:p>
          <a:p>
            <a:r>
              <a:rPr lang="zh-CN" altLang="en-US" sz="1600" dirty="0">
                <a:solidFill>
                  <a:schemeClr val="accent1">
                    <a:lumMod val="10000"/>
                  </a:schemeClr>
                </a:solidFill>
              </a:rPr>
              <a:t>（七）</a:t>
            </a:r>
            <a:r>
              <a:rPr lang="zh-CN" altLang="en-US" sz="1600" dirty="0"/>
              <a:t>泄漏</a:t>
            </a:r>
            <a:r>
              <a:rPr lang="zh-CN" altLang="en-US" sz="1600" dirty="0">
                <a:solidFill>
                  <a:schemeClr val="accent1">
                    <a:lumMod val="10000"/>
                  </a:schemeClr>
                </a:solidFill>
              </a:rPr>
              <a:t>需保密的相关信息或材料等； （违反规定）</a:t>
            </a:r>
            <a:endParaRPr lang="zh-CN" altLang="en-US" sz="1600" dirty="0">
              <a:solidFill>
                <a:schemeClr val="accent1">
                  <a:lumMod val="10000"/>
                </a:schemeClr>
              </a:solidFill>
            </a:endParaRPr>
          </a:p>
          <a:p>
            <a:r>
              <a:rPr lang="zh-CN" altLang="en-US" sz="1600" dirty="0">
                <a:solidFill>
                  <a:schemeClr val="accent1">
                    <a:lumMod val="10000"/>
                  </a:schemeClr>
                </a:solidFill>
              </a:rPr>
              <a:t>（八）违反国家科学技术活动保密相关规定； （违反规定）</a:t>
            </a:r>
            <a:endParaRPr lang="zh-CN" altLang="en-US" sz="1600" dirty="0">
              <a:solidFill>
                <a:schemeClr val="accent1">
                  <a:lumMod val="10000"/>
                </a:schemeClr>
              </a:solidFill>
            </a:endParaRPr>
          </a:p>
          <a:p>
            <a:r>
              <a:rPr lang="zh-CN" altLang="en-US" sz="1600" dirty="0">
                <a:solidFill>
                  <a:schemeClr val="accent1">
                    <a:lumMod val="10000"/>
                  </a:schemeClr>
                </a:solidFill>
              </a:rPr>
              <a:t>（九）法律、行政法规、部门规章或规范性文件规定的其他相关违规行为。</a:t>
            </a:r>
            <a:endParaRPr lang="zh-CN" altLang="en-US"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（一） </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规定</a:t>
            </a:r>
            <a:r>
              <a:rPr lang="en-US" altLang="zh-CN" sz="2000" b="1" kern="0" cap="all" dirty="0">
                <a:ln w="0">
                  <a:noFill/>
                </a:ln>
                <a:solidFill>
                  <a:schemeClr val="accent2"/>
                </a:solidFill>
                <a:latin typeface="+mj-ea"/>
              </a:rPr>
              <a:t>》</a:t>
            </a:r>
            <a:r>
              <a:rPr lang="zh-CN" altLang="en-US" sz="2000" b="1" kern="0" cap="all" dirty="0">
                <a:ln w="0">
                  <a:noFill/>
                </a:ln>
                <a:solidFill>
                  <a:schemeClr val="accent2"/>
                </a:solidFill>
                <a:latin typeface="+mj-ea"/>
              </a:rPr>
              <a:t>适用的主体及违规行为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1426941" y="1925958"/>
            <a:ext cx="6283644" cy="80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nchor="ct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eaLnBrk="1" fontAlgn="auto" hangingPunct="1">
              <a:lnSpc>
                <a:spcPct val="90000"/>
              </a:lnSpc>
              <a:spcBef>
                <a:spcPts val="300"/>
              </a:spcBef>
              <a:spcAft>
                <a:spcPts val="0"/>
              </a:spcAft>
              <a:defRPr/>
            </a:pPr>
            <a:r>
              <a:rPr lang="zh-CN" altLang="en-US" sz="4000" b="1" kern="0" cap="all" dirty="0">
                <a:ln w="0">
                  <a:noFill/>
                </a:ln>
                <a:solidFill>
                  <a:schemeClr val="tx1"/>
                </a:solidFill>
                <a:latin typeface="+mj-ea"/>
              </a:rPr>
              <a:t>二、请托行为</a:t>
            </a:r>
            <a:endParaRPr lang="zh-CN" altLang="zh-CN" sz="6000" b="1" kern="0" cap="all" dirty="0">
              <a:ln w="0">
                <a:noFill/>
              </a:ln>
              <a:solidFill>
                <a:schemeClr val="tx1"/>
              </a:solidFill>
              <a:latin typeface="+mj-ea"/>
            </a:endParaRPr>
          </a:p>
        </p:txBody>
      </p:sp>
      <p:grpSp>
        <p:nvGrpSpPr>
          <p:cNvPr id="7172" name="组合 481"/>
          <p:cNvGrpSpPr/>
          <p:nvPr/>
        </p:nvGrpSpPr>
        <p:grpSpPr>
          <a:xfrm>
            <a:off x="0" y="2143443"/>
            <a:ext cx="9144000" cy="3000375"/>
            <a:chOff x="-2" y="2859315"/>
            <a:chExt cx="12200625" cy="3998687"/>
          </a:xfrm>
        </p:grpSpPr>
        <p:pic>
          <p:nvPicPr>
            <p:cNvPr id="7178" name="图片 482"/>
            <p:cNvPicPr>
              <a:picLocks noChangeAspect="1"/>
            </p:cNvPicPr>
            <p:nvPr/>
          </p:nvPicPr>
          <p:blipFill>
            <a:blip r:embed="rId1"/>
            <a:stretch>
              <a:fillRect/>
            </a:stretch>
          </p:blipFill>
          <p:spPr>
            <a:xfrm>
              <a:off x="1" y="4826658"/>
              <a:ext cx="12191982" cy="2031341"/>
            </a:xfrm>
            <a:prstGeom prst="rect">
              <a:avLst/>
            </a:prstGeom>
            <a:noFill/>
            <a:ln w="9525">
              <a:noFill/>
            </a:ln>
          </p:spPr>
        </p:pic>
        <p:grpSp>
          <p:nvGrpSpPr>
            <p:cNvPr id="7179" name="组合 483"/>
            <p:cNvGrpSpPr/>
            <p:nvPr/>
          </p:nvGrpSpPr>
          <p:grpSpPr>
            <a:xfrm>
              <a:off x="-2" y="2859315"/>
              <a:ext cx="12200625" cy="3998687"/>
              <a:chOff x="-2" y="1748425"/>
              <a:chExt cx="12200625" cy="5109576"/>
            </a:xfrm>
          </p:grpSpPr>
          <p:pic>
            <p:nvPicPr>
              <p:cNvPr id="7180" name="Picture 15"/>
              <p:cNvPicPr>
                <a:picLocks noChangeAspect="1"/>
              </p:cNvPicPr>
              <p:nvPr/>
            </p:nvPicPr>
            <p:blipFill>
              <a:blip r:embed="rId2"/>
              <a:stretch>
                <a:fillRect/>
              </a:stretch>
            </p:blipFill>
            <p:spPr>
              <a:xfrm flipH="1">
                <a:off x="-2" y="1748425"/>
                <a:ext cx="1059543" cy="3739782"/>
              </a:xfrm>
              <a:prstGeom prst="rect">
                <a:avLst/>
              </a:prstGeom>
              <a:noFill/>
              <a:ln w="9525">
                <a:noFill/>
              </a:ln>
            </p:spPr>
          </p:pic>
          <p:pic>
            <p:nvPicPr>
              <p:cNvPr id="7181" name="图片 485"/>
              <p:cNvPicPr>
                <a:picLocks noChangeAspect="1"/>
              </p:cNvPicPr>
              <p:nvPr/>
            </p:nvPicPr>
            <p:blipFill>
              <a:blip r:embed="rId3"/>
              <a:stretch>
                <a:fillRect/>
              </a:stretch>
            </p:blipFill>
            <p:spPr>
              <a:xfrm>
                <a:off x="3905250" y="4556150"/>
                <a:ext cx="8286750" cy="1949198"/>
              </a:xfrm>
              <a:prstGeom prst="rect">
                <a:avLst/>
              </a:prstGeom>
              <a:noFill/>
              <a:ln w="9525">
                <a:noFill/>
              </a:ln>
            </p:spPr>
          </p:pic>
          <p:pic>
            <p:nvPicPr>
              <p:cNvPr id="7182" name="图片 486" descr="liangxueyizuo3.png"/>
              <p:cNvPicPr>
                <a:picLocks noChangeAspect="1"/>
              </p:cNvPicPr>
              <p:nvPr/>
            </p:nvPicPr>
            <p:blipFill>
              <a:blip r:embed="rId4"/>
              <a:srcRect t="49678" r="71510"/>
              <a:stretch>
                <a:fillRect/>
              </a:stretch>
            </p:blipFill>
            <p:spPr>
              <a:xfrm>
                <a:off x="0" y="3873248"/>
                <a:ext cx="4133850" cy="2984753"/>
              </a:xfrm>
              <a:prstGeom prst="rect">
                <a:avLst/>
              </a:prstGeom>
              <a:noFill/>
              <a:ln w="9525">
                <a:noFill/>
              </a:ln>
            </p:spPr>
          </p:pic>
          <p:grpSp>
            <p:nvGrpSpPr>
              <p:cNvPr id="7183" name="组合 487"/>
              <p:cNvGrpSpPr/>
              <p:nvPr/>
            </p:nvGrpSpPr>
            <p:grpSpPr>
              <a:xfrm flipV="1">
                <a:off x="0" y="5116605"/>
                <a:ext cx="12200623" cy="1741396"/>
                <a:chOff x="-14" y="-2"/>
                <a:chExt cx="12192002" cy="1741398"/>
              </a:xfrm>
            </p:grpSpPr>
            <p:pic>
              <p:nvPicPr>
                <p:cNvPr id="7184" name="图片 488"/>
                <p:cNvPicPr>
                  <a:picLocks noChangeAspect="1"/>
                </p:cNvPicPr>
                <p:nvPr/>
              </p:nvPicPr>
              <p:blipFill>
                <a:blip r:embed="rId5"/>
                <a:stretch>
                  <a:fillRect/>
                </a:stretch>
              </p:blipFill>
              <p:spPr>
                <a:xfrm flipV="1">
                  <a:off x="-13" y="-2"/>
                  <a:ext cx="12192001" cy="1741398"/>
                </a:xfrm>
                <a:prstGeom prst="rect">
                  <a:avLst/>
                </a:prstGeom>
                <a:noFill/>
                <a:ln w="9525">
                  <a:noFill/>
                </a:ln>
              </p:spPr>
            </p:pic>
            <p:pic>
              <p:nvPicPr>
                <p:cNvPr id="7185" name="图片 489" descr="liangxueyizuo3.png"/>
                <p:cNvPicPr>
                  <a:picLocks noChangeAspect="1"/>
                </p:cNvPicPr>
                <p:nvPr/>
              </p:nvPicPr>
              <p:blipFill>
                <a:blip r:embed="rId4"/>
                <a:srcRect l="56876" t="72408" b="8908"/>
                <a:stretch>
                  <a:fillRect/>
                </a:stretch>
              </p:blipFill>
              <p:spPr>
                <a:xfrm flipV="1">
                  <a:off x="-14" y="-1"/>
                  <a:ext cx="12183368" cy="1195952"/>
                </a:xfrm>
                <a:prstGeom prst="rect">
                  <a:avLst/>
                </a:prstGeom>
                <a:noFill/>
                <a:ln w="9525">
                  <a:noFill/>
                </a:ln>
              </p:spPr>
            </p:pic>
          </p:grpSp>
        </p:grpSp>
      </p:grpSp>
      <p:pic>
        <p:nvPicPr>
          <p:cNvPr id="7173" name="图片 490" descr="liangxueyizuo3.png"/>
          <p:cNvPicPr>
            <a:picLocks noChangeAspect="1"/>
          </p:cNvPicPr>
          <p:nvPr/>
        </p:nvPicPr>
        <p:blipFill>
          <a:blip r:embed="rId6"/>
          <a:stretch>
            <a:fillRect/>
          </a:stretch>
        </p:blipFill>
        <p:spPr>
          <a:xfrm>
            <a:off x="0" y="0"/>
            <a:ext cx="9144000" cy="1133475"/>
          </a:xfrm>
          <a:prstGeom prst="rect">
            <a:avLst/>
          </a:prstGeom>
          <a:noFill/>
          <a:ln w="9525">
            <a:noFill/>
          </a:ln>
        </p:spPr>
      </p:pic>
      <p:sp>
        <p:nvSpPr>
          <p:cNvPr id="2" name="文本框 1"/>
          <p:cNvSpPr txBox="1"/>
          <p:nvPr/>
        </p:nvSpPr>
        <p:spPr>
          <a:xfrm>
            <a:off x="2354580" y="2684145"/>
            <a:ext cx="4286885" cy="400110"/>
          </a:xfrm>
          <a:prstGeom prst="rect">
            <a:avLst/>
          </a:prstGeom>
          <a:noFill/>
        </p:spPr>
        <p:txBody>
          <a:bodyPr wrap="square" rtlCol="0" anchor="t">
            <a:spAutoFit/>
          </a:bodyPr>
          <a:lstStyle/>
          <a:p>
            <a:pPr algn="ctr" eaLnBrk="1" hangingPunct="1">
              <a:buClrTx/>
              <a:buSzTx/>
              <a:buFontTx/>
            </a:pPr>
            <a:r>
              <a:rPr lang="zh-CN" altLang="en-US" sz="2000" b="1" dirty="0">
                <a:solidFill>
                  <a:srgbClr val="4D4D4D"/>
                </a:solidFill>
                <a:latin typeface="华文新魏" panose="02010800040101010101" charset="-122"/>
                <a:ea typeface="华文新魏" panose="02010800040101010101" charset="-122"/>
                <a:sym typeface="+mn-ea"/>
              </a:rPr>
              <a:t>  </a:t>
            </a:r>
            <a:endParaRPr lang="zh-CN" altLang="en-US" sz="2000" b="1" dirty="0">
              <a:solidFill>
                <a:srgbClr val="4D4D4D"/>
              </a:solidFill>
              <a:latin typeface="华文新魏" panose="02010800040101010101" charset="-122"/>
              <a:ea typeface="华文新魏" panose="02010800040101010101" charset="-122"/>
              <a:sym typeface="+mn-ea"/>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671567" y="883303"/>
            <a:ext cx="7939696" cy="3185487"/>
          </a:xfrm>
          <a:prstGeom prst="rect">
            <a:avLst/>
          </a:prstGeom>
          <a:noFill/>
        </p:spPr>
        <p:txBody>
          <a:bodyPr wrap="square">
            <a:spAutoFit/>
          </a:bodyPr>
          <a:lstStyle/>
          <a:p>
            <a:r>
              <a:rPr lang="en-US" altLang="zh-CN" sz="1600" b="1" dirty="0">
                <a:solidFill>
                  <a:schemeClr val="accent1">
                    <a:lumMod val="10000"/>
                  </a:schemeClr>
                </a:solidFill>
              </a:rPr>
              <a:t>1.</a:t>
            </a:r>
            <a:r>
              <a:rPr lang="zh-CN" altLang="en-US" sz="1600" b="1" dirty="0">
                <a:solidFill>
                  <a:schemeClr val="accent1">
                    <a:lumMod val="10000"/>
                  </a:schemeClr>
                </a:solidFill>
              </a:rPr>
              <a:t>什么是请托行为？</a:t>
            </a:r>
            <a:endParaRPr lang="en-US" altLang="zh-CN" sz="1600" b="1" dirty="0">
              <a:solidFill>
                <a:schemeClr val="accent1">
                  <a:lumMod val="10000"/>
                </a:schemeClr>
              </a:solidFill>
            </a:endParaRPr>
          </a:p>
          <a:p>
            <a:endParaRPr lang="en-US" altLang="zh-CN" sz="800" b="1" dirty="0">
              <a:solidFill>
                <a:schemeClr val="accent1">
                  <a:lumMod val="10000"/>
                </a:schemeClr>
              </a:solidFill>
            </a:endParaRPr>
          </a:p>
          <a:p>
            <a:endParaRPr lang="en-US" altLang="zh-CN" sz="100" b="1" dirty="0">
              <a:solidFill>
                <a:schemeClr val="accent1">
                  <a:lumMod val="10000"/>
                </a:schemeClr>
              </a:solidFill>
            </a:endParaRPr>
          </a:p>
          <a:p>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（第三条）</a:t>
            </a:r>
            <a:endParaRPr lang="en-US" altLang="zh-CN" sz="1600" b="1" dirty="0">
              <a:solidFill>
                <a:schemeClr val="accent1">
                  <a:lumMod val="10000"/>
                </a:schemeClr>
              </a:solidFill>
            </a:endParaRPr>
          </a:p>
          <a:p>
            <a:r>
              <a:rPr lang="zh-CN" altLang="en-US" sz="1600" dirty="0">
                <a:solidFill>
                  <a:schemeClr val="accent1">
                    <a:lumMod val="10000"/>
                  </a:schemeClr>
                </a:solidFill>
              </a:rPr>
              <a:t>本规定所称请托行为，是指在科学技术活动评审过程中，相关单位或个人以</a:t>
            </a:r>
            <a:r>
              <a:rPr lang="zh-CN" altLang="en-US" sz="1600" dirty="0">
                <a:solidFill>
                  <a:srgbClr val="FF0000"/>
                </a:solidFill>
              </a:rPr>
              <a:t>直接或间接、明示或暗示</a:t>
            </a:r>
            <a:r>
              <a:rPr lang="zh-CN" altLang="en-US" sz="1600" dirty="0">
                <a:solidFill>
                  <a:schemeClr val="accent1">
                    <a:lumMod val="10000"/>
                  </a:schemeClr>
                </a:solidFill>
              </a:rPr>
              <a:t>等方式，向</a:t>
            </a:r>
            <a:r>
              <a:rPr lang="zh-CN" altLang="en-US" sz="1600" dirty="0">
                <a:solidFill>
                  <a:srgbClr val="FF0000"/>
                </a:solidFill>
              </a:rPr>
              <a:t>评审组织者、承担者及其工作人员和评审专家</a:t>
            </a:r>
            <a:r>
              <a:rPr lang="zh-CN" altLang="en-US" sz="1600" dirty="0">
                <a:solidFill>
                  <a:schemeClr val="accent1">
                    <a:lumMod val="10000"/>
                  </a:schemeClr>
                </a:solidFill>
              </a:rPr>
              <a:t>等寻求关照、谋取不正当利益的行为。包括：</a:t>
            </a:r>
            <a:endParaRPr lang="zh-CN" altLang="en-US" sz="1600" dirty="0">
              <a:solidFill>
                <a:schemeClr val="accent1">
                  <a:lumMod val="10000"/>
                </a:schemeClr>
              </a:solidFill>
            </a:endParaRPr>
          </a:p>
          <a:p>
            <a:r>
              <a:rPr lang="zh-CN" altLang="en-US" sz="1600" dirty="0">
                <a:solidFill>
                  <a:schemeClr val="accent1">
                    <a:lumMod val="10000"/>
                  </a:schemeClr>
                </a:solidFill>
              </a:rPr>
              <a:t>（一）</a:t>
            </a:r>
            <a:r>
              <a:rPr lang="zh-CN" altLang="en-US" sz="1600" dirty="0">
                <a:solidFill>
                  <a:srgbClr val="FF0000"/>
                </a:solidFill>
              </a:rPr>
              <a:t>探听尚未公布</a:t>
            </a:r>
            <a:r>
              <a:rPr lang="zh-CN" altLang="en-US" sz="1600" dirty="0">
                <a:solidFill>
                  <a:schemeClr val="accent1">
                    <a:lumMod val="10000"/>
                  </a:schemeClr>
                </a:solidFill>
              </a:rPr>
              <a:t>的评审专家信息、评审结果等和未经公开的评审信息；</a:t>
            </a:r>
            <a:endParaRPr lang="zh-CN" altLang="en-US" sz="1600" dirty="0">
              <a:solidFill>
                <a:schemeClr val="accent1">
                  <a:lumMod val="10000"/>
                </a:schemeClr>
              </a:solidFill>
            </a:endParaRPr>
          </a:p>
          <a:p>
            <a:r>
              <a:rPr lang="zh-CN" altLang="en-US" sz="1600" dirty="0">
                <a:solidFill>
                  <a:schemeClr val="accent1">
                    <a:lumMod val="10000"/>
                  </a:schemeClr>
                </a:solidFill>
              </a:rPr>
              <a:t>（二）为获得有利的评审结果进行</a:t>
            </a:r>
            <a:r>
              <a:rPr lang="zh-CN" altLang="en-US" sz="1600" dirty="0">
                <a:solidFill>
                  <a:srgbClr val="FF0000"/>
                </a:solidFill>
              </a:rPr>
              <a:t>游说、说情</a:t>
            </a:r>
            <a:r>
              <a:rPr lang="zh-CN" altLang="en-US" sz="1600" dirty="0">
                <a:solidFill>
                  <a:schemeClr val="accent1">
                    <a:lumMod val="10000"/>
                  </a:schemeClr>
                </a:solidFill>
              </a:rPr>
              <a:t>等；</a:t>
            </a:r>
            <a:endParaRPr lang="zh-CN" altLang="en-US" sz="1600" dirty="0">
              <a:solidFill>
                <a:schemeClr val="accent1">
                  <a:lumMod val="10000"/>
                </a:schemeClr>
              </a:solidFill>
            </a:endParaRPr>
          </a:p>
          <a:p>
            <a:r>
              <a:rPr lang="zh-CN" altLang="en-US" sz="1600" dirty="0">
                <a:solidFill>
                  <a:schemeClr val="accent1">
                    <a:lumMod val="10000"/>
                  </a:schemeClr>
                </a:solidFill>
              </a:rPr>
              <a:t>（三）投感情票、单位票、利益票等，搞“</a:t>
            </a:r>
            <a:r>
              <a:rPr lang="zh-CN" altLang="en-US" sz="1600" dirty="0">
                <a:solidFill>
                  <a:srgbClr val="FF0000"/>
                </a:solidFill>
              </a:rPr>
              <a:t>人情评审</a:t>
            </a:r>
            <a:r>
              <a:rPr lang="zh-CN" altLang="en-US" sz="1600" dirty="0">
                <a:solidFill>
                  <a:schemeClr val="accent1">
                    <a:lumMod val="10000"/>
                  </a:schemeClr>
                </a:solidFill>
              </a:rPr>
              <a:t>”；</a:t>
            </a:r>
            <a:endParaRPr lang="zh-CN" altLang="en-US" sz="1600" dirty="0">
              <a:solidFill>
                <a:schemeClr val="accent1">
                  <a:lumMod val="10000"/>
                </a:schemeClr>
              </a:solidFill>
            </a:endParaRPr>
          </a:p>
          <a:p>
            <a:r>
              <a:rPr lang="zh-CN" altLang="en-US" sz="1600" dirty="0">
                <a:solidFill>
                  <a:schemeClr val="accent1">
                    <a:lumMod val="10000"/>
                  </a:schemeClr>
                </a:solidFill>
              </a:rPr>
              <a:t>（四）为他人的请托行为</a:t>
            </a:r>
            <a:r>
              <a:rPr lang="zh-CN" altLang="en-US" sz="1600" dirty="0">
                <a:solidFill>
                  <a:srgbClr val="FF0000"/>
                </a:solidFill>
              </a:rPr>
              <a:t>提供帮助、协助</a:t>
            </a:r>
            <a:r>
              <a:rPr lang="zh-CN" altLang="en-US" sz="1600" dirty="0">
                <a:solidFill>
                  <a:schemeClr val="accent1">
                    <a:lumMod val="10000"/>
                  </a:schemeClr>
                </a:solidFill>
              </a:rPr>
              <a:t>或其他便利；</a:t>
            </a:r>
            <a:endParaRPr lang="zh-CN" altLang="en-US" sz="1600" dirty="0">
              <a:solidFill>
                <a:schemeClr val="accent1">
                  <a:lumMod val="10000"/>
                </a:schemeClr>
              </a:solidFill>
            </a:endParaRPr>
          </a:p>
          <a:p>
            <a:r>
              <a:rPr lang="zh-CN" altLang="en-US" sz="1600" dirty="0">
                <a:solidFill>
                  <a:schemeClr val="accent1">
                    <a:lumMod val="10000"/>
                  </a:schemeClr>
                </a:solidFill>
              </a:rPr>
              <a:t>（五）以“打招呼”“走关系”或其他方式</a:t>
            </a:r>
            <a:r>
              <a:rPr lang="zh-CN" altLang="en-US" sz="1600" dirty="0">
                <a:solidFill>
                  <a:srgbClr val="FF0000"/>
                </a:solidFill>
              </a:rPr>
              <a:t>干扰评审工作、影响评审结果、破坏评审秩序</a:t>
            </a:r>
            <a:r>
              <a:rPr lang="zh-CN" altLang="en-US" sz="1600" dirty="0">
                <a:solidFill>
                  <a:schemeClr val="accent1">
                    <a:lumMod val="10000"/>
                  </a:schemeClr>
                </a:solidFill>
              </a:rPr>
              <a:t>的请托行为。</a:t>
            </a:r>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6" name="文本框 5"/>
          <p:cNvSpPr txBox="1"/>
          <p:nvPr/>
        </p:nvSpPr>
        <p:spPr>
          <a:xfrm>
            <a:off x="803373" y="1020481"/>
            <a:ext cx="7939696" cy="3431709"/>
          </a:xfrm>
          <a:prstGeom prst="rect">
            <a:avLst/>
          </a:prstGeom>
          <a:noFill/>
        </p:spPr>
        <p:txBody>
          <a:bodyPr wrap="square">
            <a:spAutoFit/>
          </a:bodyPr>
          <a:lstStyle/>
          <a:p>
            <a:r>
              <a:rPr lang="en-US" altLang="zh-CN" sz="1600" b="1" dirty="0">
                <a:solidFill>
                  <a:schemeClr val="accent1">
                    <a:lumMod val="10000"/>
                  </a:schemeClr>
                </a:solidFill>
              </a:rPr>
              <a:t>1.</a:t>
            </a:r>
            <a:r>
              <a:rPr lang="zh-CN" altLang="en-US" sz="1600" b="1" dirty="0">
                <a:solidFill>
                  <a:schemeClr val="accent1">
                    <a:lumMod val="10000"/>
                  </a:schemeClr>
                </a:solidFill>
              </a:rPr>
              <a:t>什么是请托行为？</a:t>
            </a:r>
            <a:endParaRPr lang="en-US" altLang="zh-CN" sz="1600" b="1" dirty="0">
              <a:solidFill>
                <a:schemeClr val="accent1">
                  <a:lumMod val="10000"/>
                </a:schemeClr>
              </a:solidFill>
            </a:endParaRPr>
          </a:p>
          <a:p>
            <a:pPr indent="457200"/>
            <a:endParaRPr lang="en-US" altLang="zh-CN" sz="800" b="1" dirty="0">
              <a:solidFill>
                <a:schemeClr val="accent1">
                  <a:lumMod val="10000"/>
                </a:schemeClr>
              </a:solidFill>
            </a:endParaRPr>
          </a:p>
          <a:p>
            <a:pPr indent="457200"/>
            <a:endParaRPr lang="en-US" altLang="zh-CN" sz="100" b="1" dirty="0">
              <a:solidFill>
                <a:schemeClr val="accent1">
                  <a:lumMod val="10000"/>
                </a:schemeClr>
              </a:solidFill>
            </a:endParaRPr>
          </a:p>
          <a:p>
            <a:pPr indent="457200"/>
            <a:r>
              <a:rPr lang="en-US" altLang="zh-CN" sz="1600" b="1" dirty="0">
                <a:solidFill>
                  <a:schemeClr val="accent1">
                    <a:lumMod val="10000"/>
                  </a:schemeClr>
                </a:solidFill>
              </a:rPr>
              <a:t>《</a:t>
            </a:r>
            <a:r>
              <a:rPr lang="zh-CN" altLang="en-US" sz="1600" b="1" dirty="0">
                <a:solidFill>
                  <a:schemeClr val="accent1">
                    <a:lumMod val="10000"/>
                  </a:schemeClr>
                </a:solidFill>
              </a:rPr>
              <a:t>科学技术活动评审工作中请托行为处理规定（试行）</a:t>
            </a:r>
            <a:r>
              <a:rPr lang="en-US" altLang="zh-CN" sz="1600" b="1" dirty="0">
                <a:solidFill>
                  <a:schemeClr val="accent1">
                    <a:lumMod val="10000"/>
                  </a:schemeClr>
                </a:solidFill>
              </a:rPr>
              <a:t>》</a:t>
            </a:r>
            <a:r>
              <a:rPr lang="zh-CN" altLang="en-US" sz="1600" b="1" dirty="0">
                <a:solidFill>
                  <a:schemeClr val="accent1">
                    <a:lumMod val="10000"/>
                  </a:schemeClr>
                </a:solidFill>
              </a:rPr>
              <a:t>（第三条）</a:t>
            </a:r>
            <a:endParaRPr lang="en-US" altLang="zh-CN" sz="1600" b="1" dirty="0">
              <a:solidFill>
                <a:schemeClr val="accent1">
                  <a:lumMod val="10000"/>
                </a:schemeClr>
              </a:solidFill>
            </a:endParaRPr>
          </a:p>
          <a:p>
            <a:pPr indent="457200"/>
            <a:r>
              <a:rPr lang="zh-CN" altLang="en-US" sz="1600" dirty="0">
                <a:solidFill>
                  <a:schemeClr val="accent1">
                    <a:lumMod val="10000"/>
                  </a:schemeClr>
                </a:solidFill>
              </a:rPr>
              <a:t>请托行为的行为人</a:t>
            </a:r>
            <a:r>
              <a:rPr lang="en-US" altLang="zh-CN" sz="1600" dirty="0">
                <a:solidFill>
                  <a:schemeClr val="accent1">
                    <a:lumMod val="10000"/>
                  </a:schemeClr>
                </a:solidFill>
              </a:rPr>
              <a:t>-------------</a:t>
            </a:r>
            <a:r>
              <a:rPr lang="zh-CN" altLang="en-US" sz="1600" dirty="0">
                <a:solidFill>
                  <a:schemeClr val="accent1">
                    <a:lumMod val="10000"/>
                  </a:schemeClr>
                </a:solidFill>
              </a:rPr>
              <a:t>单位或个人</a:t>
            </a:r>
            <a:endParaRPr lang="en-US" altLang="zh-CN" sz="1600" dirty="0">
              <a:solidFill>
                <a:schemeClr val="accent1">
                  <a:lumMod val="10000"/>
                </a:schemeClr>
              </a:solidFill>
            </a:endParaRPr>
          </a:p>
          <a:p>
            <a:pPr indent="457200"/>
            <a:r>
              <a:rPr lang="zh-CN" altLang="en-US" sz="1600" dirty="0">
                <a:solidFill>
                  <a:schemeClr val="accent1">
                    <a:lumMod val="10000"/>
                  </a:schemeClr>
                </a:solidFill>
              </a:rPr>
              <a:t>请托行为的行为对象</a:t>
            </a:r>
            <a:r>
              <a:rPr lang="en-US" altLang="zh-CN" sz="1600" dirty="0">
                <a:solidFill>
                  <a:schemeClr val="accent1">
                    <a:lumMod val="10000"/>
                  </a:schemeClr>
                </a:solidFill>
              </a:rPr>
              <a:t>----------</a:t>
            </a:r>
            <a:r>
              <a:rPr lang="zh-CN" altLang="en-US" sz="1600" dirty="0">
                <a:solidFill>
                  <a:schemeClr val="accent1">
                    <a:lumMod val="10000"/>
                  </a:schemeClr>
                </a:solidFill>
              </a:rPr>
              <a:t>评审组织者、承担者及其工作人员和评审专家</a:t>
            </a:r>
            <a:endParaRPr lang="en-US" altLang="zh-CN" sz="1600" dirty="0">
              <a:solidFill>
                <a:schemeClr val="accent1">
                  <a:lumMod val="10000"/>
                </a:schemeClr>
              </a:solidFill>
            </a:endParaRPr>
          </a:p>
          <a:p>
            <a:pPr indent="457200"/>
            <a:r>
              <a:rPr lang="zh-CN" altLang="en-US" sz="1600" dirty="0">
                <a:solidFill>
                  <a:schemeClr val="accent1">
                    <a:lumMod val="10000"/>
                  </a:schemeClr>
                </a:solidFill>
              </a:rPr>
              <a:t>请托行为的表现形式</a:t>
            </a:r>
            <a:r>
              <a:rPr lang="en-US" altLang="zh-CN" sz="1600" dirty="0">
                <a:solidFill>
                  <a:schemeClr val="accent1">
                    <a:lumMod val="10000"/>
                  </a:schemeClr>
                </a:solidFill>
              </a:rPr>
              <a:t>----------</a:t>
            </a:r>
            <a:r>
              <a:rPr lang="zh-CN" altLang="en-US" sz="1600" dirty="0">
                <a:solidFill>
                  <a:schemeClr val="accent1">
                    <a:lumMod val="10000"/>
                  </a:schemeClr>
                </a:solidFill>
              </a:rPr>
              <a:t>直接或间接、明示或暗示以寻求关照、谋取不正当利益</a:t>
            </a:r>
            <a:endParaRPr lang="en-US" altLang="zh-CN" sz="1600" dirty="0">
              <a:solidFill>
                <a:schemeClr val="accent1">
                  <a:lumMod val="10000"/>
                </a:schemeClr>
              </a:solidFill>
            </a:endParaRPr>
          </a:p>
          <a:p>
            <a:pPr indent="457200"/>
            <a:endParaRPr lang="en-US" altLang="zh-CN" sz="1600" dirty="0">
              <a:solidFill>
                <a:schemeClr val="accent1">
                  <a:lumMod val="10000"/>
                </a:schemeClr>
              </a:solidFill>
            </a:endParaRPr>
          </a:p>
          <a:p>
            <a:pPr indent="457200"/>
            <a:r>
              <a:rPr lang="zh-CN" altLang="en-US" sz="1600" b="1" dirty="0">
                <a:solidFill>
                  <a:srgbClr val="FF0000"/>
                </a:solidFill>
              </a:rPr>
              <a:t>注意：记入科研诚信严重失信行为数据库 （科技部、省科技厅全国联网）</a:t>
            </a:r>
            <a:endParaRPr lang="en-US" altLang="zh-CN" sz="1600" b="1" dirty="0">
              <a:solidFill>
                <a:srgbClr val="FF0000"/>
              </a:solidFill>
            </a:endParaRPr>
          </a:p>
          <a:p>
            <a:pPr indent="457200"/>
            <a:r>
              <a:rPr lang="zh-CN" altLang="en-US" sz="1600" dirty="0">
                <a:solidFill>
                  <a:schemeClr val="accent1">
                    <a:lumMod val="10000"/>
                  </a:schemeClr>
                </a:solidFill>
              </a:rPr>
              <a:t>对</a:t>
            </a:r>
            <a:r>
              <a:rPr lang="zh-CN" altLang="en-US" sz="1600" dirty="0">
                <a:solidFill>
                  <a:srgbClr val="FF0000"/>
                </a:solidFill>
              </a:rPr>
              <a:t>请托行为相关责任人</a:t>
            </a:r>
            <a:r>
              <a:rPr lang="zh-CN" altLang="en-US" sz="1600" dirty="0">
                <a:solidFill>
                  <a:schemeClr val="accent1">
                    <a:lumMod val="10000"/>
                  </a:schemeClr>
                </a:solidFill>
              </a:rPr>
              <a:t>的处理结果记入科研诚信严重失信行为数据库。对依照本规定给予处理的评审专家，应当及时从专家库中除名，重新入库禁止时限与评审专家受惩罚的处理期限保持一致。</a:t>
            </a:r>
            <a:endParaRPr lang="zh-CN" altLang="en-US" sz="1600" dirty="0">
              <a:solidFill>
                <a:schemeClr val="accent1">
                  <a:lumMod val="10000"/>
                </a:schemeClr>
              </a:solidFill>
            </a:endParaRPr>
          </a:p>
          <a:p>
            <a:endParaRPr lang="en-US" altLang="zh-CN" sz="1600" dirty="0">
              <a:solidFill>
                <a:schemeClr val="accent1">
                  <a:lumMod val="10000"/>
                </a:schemeClr>
              </a:solidFill>
            </a:endParaRPr>
          </a:p>
          <a:p>
            <a:endParaRPr lang="zh-CN" altLang="en-US" sz="1600" dirty="0">
              <a:solidFill>
                <a:schemeClr val="accent1">
                  <a:lumMod val="10000"/>
                </a:schemeClr>
              </a:solidFill>
            </a:endParaRPr>
          </a:p>
        </p:txBody>
      </p:sp>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5588" cy="744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13315" name="Picture 2" descr="E:\熊猫PPT\00001PNG素材\01党委政府\红旗一角.png"/>
          <p:cNvPicPr>
            <a:picLocks noChangeAspect="1"/>
          </p:cNvPicPr>
          <p:nvPr/>
        </p:nvPicPr>
        <p:blipFill>
          <a:blip r:embed="rId1"/>
          <a:stretch>
            <a:fillRect/>
          </a:stretch>
        </p:blipFill>
        <p:spPr>
          <a:xfrm>
            <a:off x="0" y="4286"/>
            <a:ext cx="2057400" cy="1252538"/>
          </a:xfrm>
          <a:prstGeom prst="rect">
            <a:avLst/>
          </a:prstGeom>
          <a:noFill/>
          <a:ln w="9525">
            <a:noFill/>
          </a:ln>
        </p:spPr>
      </p:pic>
      <p:sp>
        <p:nvSpPr>
          <p:cNvPr id="7" name="矩形 6"/>
          <p:cNvSpPr/>
          <p:nvPr/>
        </p:nvSpPr>
        <p:spPr>
          <a:xfrm>
            <a:off x="-635" y="222564"/>
            <a:ext cx="9144635" cy="369332"/>
          </a:xfrm>
          <a:prstGeom prst="rect">
            <a:avLst/>
          </a:prstGeom>
        </p:spPr>
        <p:txBody>
          <a:bodyPr wrap="square">
            <a:spAutoFit/>
          </a:bodyPr>
          <a:lstStyle/>
          <a:p>
            <a:pPr algn="ctr" eaLnBrk="1" fontAlgn="auto" hangingPunct="1">
              <a:lnSpc>
                <a:spcPct val="90000"/>
              </a:lnSpc>
              <a:spcBef>
                <a:spcPts val="300"/>
              </a:spcBef>
              <a:spcAft>
                <a:spcPts val="0"/>
              </a:spcAft>
              <a:defRPr/>
            </a:pPr>
            <a:r>
              <a:rPr lang="zh-CN" altLang="en-US" sz="2000" b="1" kern="0" cap="all" dirty="0">
                <a:ln w="0">
                  <a:noFill/>
                </a:ln>
                <a:solidFill>
                  <a:schemeClr val="accent2"/>
                </a:solidFill>
                <a:latin typeface="+mj-ea"/>
              </a:rPr>
              <a:t>二、请托行为</a:t>
            </a:r>
            <a:endParaRPr lang="zh-CN" altLang="en-US" sz="2000" b="1" kern="0" cap="all" dirty="0">
              <a:ln w="0">
                <a:noFill/>
              </a:ln>
              <a:solidFill>
                <a:schemeClr val="accent2"/>
              </a:solidFill>
              <a:latin typeface="+mj-ea"/>
            </a:endParaRPr>
          </a:p>
        </p:txBody>
      </p:sp>
      <p:sp>
        <p:nvSpPr>
          <p:cNvPr id="5" name="矩形 4"/>
          <p:cNvSpPr/>
          <p:nvPr/>
        </p:nvSpPr>
        <p:spPr bwMode="auto">
          <a:xfrm>
            <a:off x="406831" y="1512881"/>
            <a:ext cx="1415520" cy="554436"/>
          </a:xfrm>
          <a:prstGeom prst="rect">
            <a:avLst/>
          </a:prstGeom>
          <a:solidFill>
            <a:schemeClr val="bg1">
              <a:lumMod val="60000"/>
              <a:lumOff val="40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评审专家、评审工作人员</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9" name="矩形 8"/>
          <p:cNvSpPr/>
          <p:nvPr/>
        </p:nvSpPr>
        <p:spPr bwMode="auto">
          <a:xfrm>
            <a:off x="420361" y="3588400"/>
            <a:ext cx="1415520" cy="61218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rPr>
              <a:t>评审组织者、承担者</a:t>
            </a:r>
            <a:endParaRPr kumimoji="0" lang="zh-CN" altLang="en-US" sz="1600" b="0" i="0" u="none" strike="noStrike" cap="none" normalizeH="0" baseline="0" dirty="0">
              <a:ln>
                <a:noFill/>
              </a:ln>
              <a:solidFill>
                <a:schemeClr val="accent1">
                  <a:lumMod val="10000"/>
                </a:schemeClr>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2268781" y="1272602"/>
            <a:ext cx="5436384" cy="552591"/>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应当</a:t>
            </a:r>
            <a:r>
              <a:rPr lang="zh-CN" altLang="en-US" sz="1600" b="1" dirty="0">
                <a:solidFill>
                  <a:srgbClr val="FF0000"/>
                </a:solidFill>
                <a:latin typeface="宋体" panose="02010600030101010101" pitchFamily="2" charset="-122"/>
                <a:ea typeface="宋体" panose="02010600030101010101" pitchFamily="2" charset="-122"/>
              </a:rPr>
              <a:t>及时</a:t>
            </a:r>
            <a:r>
              <a:rPr lang="zh-CN" altLang="en-US" sz="1600" dirty="0">
                <a:solidFill>
                  <a:schemeClr val="accent1">
                    <a:lumMod val="10000"/>
                  </a:schemeClr>
                </a:solidFill>
                <a:latin typeface="宋体" panose="02010600030101010101" pitchFamily="2" charset="-122"/>
                <a:ea typeface="宋体" panose="02010600030101010101" pitchFamily="2" charset="-122"/>
              </a:rPr>
              <a:t>主动向评审组织者、承担者或有关监督部门</a:t>
            </a:r>
            <a:r>
              <a:rPr lang="zh-CN" altLang="en-US" sz="1600" b="1" dirty="0">
                <a:solidFill>
                  <a:srgbClr val="FF0000"/>
                </a:solidFill>
                <a:latin typeface="宋体" panose="02010600030101010101" pitchFamily="2" charset="-122"/>
                <a:ea typeface="宋体" panose="02010600030101010101" pitchFamily="2" charset="-122"/>
              </a:rPr>
              <a:t>报告</a:t>
            </a:r>
            <a:r>
              <a:rPr lang="zh-CN" altLang="en-US" sz="1600" dirty="0">
                <a:solidFill>
                  <a:schemeClr val="accent1">
                    <a:lumMod val="10000"/>
                  </a:schemeClr>
                </a:solidFill>
                <a:latin typeface="宋体" panose="02010600030101010101" pitchFamily="2" charset="-122"/>
                <a:ea typeface="宋体" panose="02010600030101010101" pitchFamily="2" charset="-122"/>
              </a:rPr>
              <a:t>，并提供相关线索、证据等</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sp>
        <p:nvSpPr>
          <p:cNvPr id="14" name="矩形 13"/>
          <p:cNvSpPr/>
          <p:nvPr/>
        </p:nvSpPr>
        <p:spPr bwMode="auto">
          <a:xfrm>
            <a:off x="2268781" y="3354900"/>
            <a:ext cx="6377678" cy="84568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R="0" defTabSz="914400" eaLnBrk="1" hangingPunct="1">
              <a:buClrTx/>
              <a:buSzTx/>
            </a:pPr>
            <a:r>
              <a:rPr lang="zh-CN" altLang="en-US" sz="1600" dirty="0">
                <a:solidFill>
                  <a:schemeClr val="accent1">
                    <a:lumMod val="10000"/>
                  </a:schemeClr>
                </a:solidFill>
                <a:latin typeface="宋体" panose="02010600030101010101" pitchFamily="2" charset="-122"/>
                <a:ea typeface="宋体" panose="02010600030101010101" pitchFamily="2" charset="-122"/>
              </a:rPr>
              <a:t>应当全面、如实、及时记录请托情况，做到全程留痕、有据可查。</a:t>
            </a:r>
            <a:endParaRPr lang="en-US" altLang="zh-CN" sz="1600" dirty="0">
              <a:solidFill>
                <a:schemeClr val="accent1">
                  <a:lumMod val="10000"/>
                </a:schemeClr>
              </a:solidFill>
              <a:latin typeface="宋体" panose="02010600030101010101" pitchFamily="2" charset="-122"/>
              <a:ea typeface="宋体" panose="02010600030101010101" pitchFamily="2" charset="-122"/>
            </a:endParaRPr>
          </a:p>
          <a:p>
            <a:pPr marR="0" defTabSz="914400" eaLnBrk="1" hangingPunct="1">
              <a:buClrTx/>
              <a:buSzTx/>
            </a:pPr>
            <a:r>
              <a:rPr lang="zh-CN" altLang="en-US" sz="1600" dirty="0">
                <a:solidFill>
                  <a:schemeClr val="accent1">
                    <a:lumMod val="10000"/>
                  </a:schemeClr>
                </a:solidFill>
                <a:latin typeface="宋体" panose="02010600030101010101" pitchFamily="2" charset="-122"/>
                <a:ea typeface="宋体" panose="02010600030101010101" pitchFamily="2" charset="-122"/>
              </a:rPr>
              <a:t>对领导干部违反法定职责或法定程序过问、干预评审活动的，应当如实记录并按照有关规定报告</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sp>
        <p:nvSpPr>
          <p:cNvPr id="17" name="矩形 16"/>
          <p:cNvSpPr/>
          <p:nvPr/>
        </p:nvSpPr>
        <p:spPr bwMode="auto">
          <a:xfrm>
            <a:off x="2268781" y="2635205"/>
            <a:ext cx="6377678" cy="61898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在评审工作过程中发现请托情况的，应当及时启动相应预案、采取相应措施，确保评审工作依规有序开展。</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sp>
        <p:nvSpPr>
          <p:cNvPr id="18" name="矩形 17"/>
          <p:cNvSpPr/>
          <p:nvPr/>
        </p:nvSpPr>
        <p:spPr bwMode="auto">
          <a:xfrm>
            <a:off x="2268781" y="2067317"/>
            <a:ext cx="5436384" cy="343312"/>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未及时主动报告的，一经发现，按接受相关请托进行处理</a:t>
            </a:r>
            <a:endParaRPr lang="zh-CN" altLang="en-US" sz="1600" dirty="0">
              <a:solidFill>
                <a:schemeClr val="accent1">
                  <a:lumMod val="10000"/>
                </a:schemeClr>
              </a:solidFill>
              <a:latin typeface="Arial" panose="020B0604020202020204" pitchFamily="34" charset="0"/>
              <a:ea typeface="宋体" panose="02010600030101010101" pitchFamily="2" charset="-122"/>
            </a:endParaRPr>
          </a:p>
        </p:txBody>
      </p:sp>
      <p:sp>
        <p:nvSpPr>
          <p:cNvPr id="19" name="矩形 18"/>
          <p:cNvSpPr/>
          <p:nvPr/>
        </p:nvSpPr>
        <p:spPr bwMode="auto">
          <a:xfrm>
            <a:off x="2268782" y="4301953"/>
            <a:ext cx="6377677" cy="618983"/>
          </a:xfrm>
          <a:prstGeom prst="rect">
            <a:avLst/>
          </a:prstGeom>
          <a:solidFill>
            <a:schemeClr val="bg1">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defTabSz="914400" eaLnBrk="1" hangingPunct="1"/>
            <a:r>
              <a:rPr lang="zh-CN" altLang="en-US" sz="1600" dirty="0">
                <a:solidFill>
                  <a:schemeClr val="accent1">
                    <a:lumMod val="10000"/>
                  </a:schemeClr>
                </a:solidFill>
                <a:latin typeface="宋体" panose="02010600030101010101" pitchFamily="2" charset="-122"/>
                <a:ea typeface="宋体" panose="02010600030101010101" pitchFamily="2" charset="-122"/>
              </a:rPr>
              <a:t>记录应当采取书面记录的形式，记录要素应包括时间、地点、当事⼈姓名及其职务、涉及的具体评审事项、请托的具体形式及其要求等。</a:t>
            </a:r>
            <a:endParaRPr lang="zh-CN" altLang="en-US" sz="1600" dirty="0">
              <a:solidFill>
                <a:schemeClr val="accent1">
                  <a:lumMod val="10000"/>
                </a:schemeClr>
              </a:solidFill>
              <a:latin typeface="宋体" panose="02010600030101010101" pitchFamily="2" charset="-122"/>
              <a:ea typeface="宋体" panose="02010600030101010101" pitchFamily="2" charset="-122"/>
            </a:endParaRPr>
          </a:p>
        </p:txBody>
      </p:sp>
      <p:sp>
        <p:nvSpPr>
          <p:cNvPr id="3" name="左大括号 2"/>
          <p:cNvSpPr/>
          <p:nvPr/>
        </p:nvSpPr>
        <p:spPr bwMode="auto">
          <a:xfrm>
            <a:off x="1848584" y="1475102"/>
            <a:ext cx="273992" cy="780802"/>
          </a:xfrm>
          <a:prstGeom prst="lef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左大括号 3"/>
          <p:cNvSpPr/>
          <p:nvPr/>
        </p:nvSpPr>
        <p:spPr bwMode="auto">
          <a:xfrm>
            <a:off x="1879889" y="2887597"/>
            <a:ext cx="273992" cy="1860371"/>
          </a:xfrm>
          <a:prstGeom prst="leftBrac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文本框 7"/>
          <p:cNvSpPr txBox="1"/>
          <p:nvPr/>
        </p:nvSpPr>
        <p:spPr>
          <a:xfrm>
            <a:off x="522723" y="838868"/>
            <a:ext cx="3361764" cy="769441"/>
          </a:xfrm>
          <a:prstGeom prst="rect">
            <a:avLst/>
          </a:prstGeom>
          <a:noFill/>
        </p:spPr>
        <p:txBody>
          <a:bodyPr wrap="square" rtlCol="0">
            <a:spAutoFit/>
          </a:bodyPr>
          <a:lstStyle/>
          <a:p>
            <a:r>
              <a:rPr lang="en-US" altLang="zh-CN" sz="1600" b="1" dirty="0">
                <a:solidFill>
                  <a:schemeClr val="accent1">
                    <a:lumMod val="10000"/>
                  </a:schemeClr>
                </a:solidFill>
                <a:latin typeface="+mj-ea"/>
                <a:ea typeface="+mj-ea"/>
              </a:rPr>
              <a:t>2.</a:t>
            </a:r>
            <a:r>
              <a:rPr lang="zh-CN" altLang="en-US" sz="1600" b="1" dirty="0">
                <a:solidFill>
                  <a:schemeClr val="accent1">
                    <a:lumMod val="10000"/>
                  </a:schemeClr>
                </a:solidFill>
                <a:latin typeface="+mj-ea"/>
                <a:ea typeface="+mj-ea"/>
              </a:rPr>
              <a:t>面临请托行为应该怎么做？</a:t>
            </a:r>
            <a:endParaRPr lang="en-US" altLang="zh-CN" sz="1600" b="1" dirty="0">
              <a:solidFill>
                <a:schemeClr val="accent1">
                  <a:lumMod val="10000"/>
                </a:schemeClr>
              </a:solidFill>
              <a:latin typeface="+mj-ea"/>
              <a:ea typeface="+mj-ea"/>
            </a:endParaRPr>
          </a:p>
          <a:p>
            <a:endParaRPr lang="en-US" altLang="zh-CN" sz="1400" b="1" dirty="0">
              <a:solidFill>
                <a:schemeClr val="accent1">
                  <a:lumMod val="10000"/>
                </a:schemeClr>
              </a:solidFill>
            </a:endParaRPr>
          </a:p>
          <a:p>
            <a:endParaRPr lang="en-US" altLang="zh-CN" sz="1400" b="1" dirty="0">
              <a:solidFill>
                <a:schemeClr val="accent1">
                  <a:lumMod val="10000"/>
                </a:schemeClr>
              </a:solidFill>
            </a:endParaRPr>
          </a:p>
        </p:txBody>
      </p:sp>
    </p:spTree>
  </p:cSld>
  <p:clrMapOvr>
    <a:masterClrMapping/>
  </p:clrMapOvr>
  <p:transition/>
</p:sld>
</file>

<file path=ppt/tags/tag1.xml><?xml version="1.0" encoding="utf-8"?>
<p:tagLst xmlns:p="http://schemas.openxmlformats.org/presentationml/2006/main">
  <p:tag name="KSO_WM_UNIT_PLACING_PICTURE_USER_VIEWPORT" val="{&quot;height&quot;:1785,&quot;width&quot;:14400}"/>
</p:tagLst>
</file>

<file path=ppt/tags/tag2.xml><?xml version="1.0" encoding="utf-8"?>
<p:tagLst xmlns:p="http://schemas.openxmlformats.org/presentationml/2006/main">
  <p:tag name="KSO_WM_UNIT_TABLE_BEAUTIFY" val="smartTable{b3d94caf-a73d-4094-bdde-d3d50ea5d83f}"/>
</p:tagLst>
</file>

<file path=ppt/tags/tag3.xml><?xml version="1.0" encoding="utf-8"?>
<p:tagLst xmlns:p="http://schemas.openxmlformats.org/presentationml/2006/main">
  <p:tag name="COMMONDATA" val="eyJoZGlkIjoiYTI2MjgwNTkyNTA2MDc2NTdiY2NiMDM2ODM2YzY0NGYifQ=="/>
  <p:tag name="KSO_WPP_MARK_KEY" val="8c4ef09e-5e5e-4ecc-9704-77dee59a41af"/>
</p:tagLst>
</file>

<file path=ppt/theme/theme1.xml><?xml version="1.0" encoding="utf-8"?>
<a:theme xmlns:a="http://schemas.openxmlformats.org/drawingml/2006/main" name="1_默认设计模板">
  <a:themeElements>
    <a:clrScheme name="自定义 1">
      <a:dk1>
        <a:srgbClr val="C4261D"/>
      </a:dk1>
      <a:lt1>
        <a:srgbClr val="FF9900"/>
      </a:lt1>
      <a:dk2>
        <a:srgbClr val="4D4D4D"/>
      </a:dk2>
      <a:lt2>
        <a:srgbClr val="929090"/>
      </a:lt2>
      <a:accent1>
        <a:srgbClr val="F1F1F1"/>
      </a:accent1>
      <a:accent2>
        <a:srgbClr val="FFFFFF"/>
      </a:accent2>
      <a:accent3>
        <a:srgbClr val="C4261D"/>
      </a:accent3>
      <a:accent4>
        <a:srgbClr val="FF9900"/>
      </a:accent4>
      <a:accent5>
        <a:srgbClr val="4D4D4D"/>
      </a:accent5>
      <a:accent6>
        <a:srgbClr val="999999"/>
      </a:accent6>
      <a:hlink>
        <a:srgbClr val="F1F1F1"/>
      </a:hlink>
      <a:folHlink>
        <a:srgbClr val="DEDEDD"/>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微笑PPT - 小A">
  <a:themeElements>
    <a:clrScheme name="自定义 5">
      <a:dk1>
        <a:sysClr val="windowText" lastClr="000000"/>
      </a:dk1>
      <a:lt1>
        <a:sysClr val="window" lastClr="FFFFFF"/>
      </a:lt1>
      <a:dk2>
        <a:srgbClr val="1F497D"/>
      </a:dk2>
      <a:lt2>
        <a:srgbClr val="FFC000"/>
      </a:lt2>
      <a:accent1>
        <a:srgbClr val="FF6600"/>
      </a:accent1>
      <a:accent2>
        <a:srgbClr val="FF0000"/>
      </a:accent2>
      <a:accent3>
        <a:srgbClr val="FFC000"/>
      </a:accent3>
      <a:accent4>
        <a:srgbClr val="FFC000"/>
      </a:accent4>
      <a:accent5>
        <a:srgbClr val="FF6600"/>
      </a:accent5>
      <a:accent6>
        <a:srgbClr val="F79646"/>
      </a:accent6>
      <a:hlink>
        <a:srgbClr val="0000FF"/>
      </a:hlink>
      <a:folHlink>
        <a:srgbClr val="800080"/>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28660</Words>
  <Application>WPS 演示</Application>
  <PresentationFormat>全屏显示(16:9)</PresentationFormat>
  <Paragraphs>1458</Paragraphs>
  <Slides>122</Slides>
  <Notes>20</Notes>
  <HiddenSlides>2</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122</vt:i4>
      </vt:variant>
    </vt:vector>
  </HeadingPairs>
  <TitlesOfParts>
    <vt:vector size="135" baseType="lpstr">
      <vt:lpstr>Arial</vt:lpstr>
      <vt:lpstr>宋体</vt:lpstr>
      <vt:lpstr>Wingdings</vt:lpstr>
      <vt:lpstr>微软雅黑</vt:lpstr>
      <vt:lpstr>仿宋_GB2312</vt:lpstr>
      <vt:lpstr>华文细黑</vt:lpstr>
      <vt:lpstr>等线</vt:lpstr>
      <vt:lpstr>华文新魏</vt:lpstr>
      <vt:lpstr>华文楷体</vt:lpstr>
      <vt:lpstr>Arial Unicode MS</vt:lpstr>
      <vt:lpstr>Times New Roman</vt:lpstr>
      <vt:lpstr>1_默认设计模板</vt:lpstr>
      <vt:lpstr>微笑PPT - 小A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dc:subject>tukuppt</dc:subject>
  <cp:lastModifiedBy>汪永贵</cp:lastModifiedBy>
  <cp:revision>730</cp:revision>
  <dcterms:created xsi:type="dcterms:W3CDTF">2020-05-21T07:56:00Z</dcterms:created>
  <dcterms:modified xsi:type="dcterms:W3CDTF">2022-10-28T07:10:27Z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F1B9259E5A9E4D49B926EBAC546DD7AE</vt:lpwstr>
  </property>
</Properties>
</file>